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8959850" cy="6721475"/>
  <p:notesSz cx="9180513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0" y="0"/>
            <a:ext cx="9180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sldImg"/>
          </p:nvPr>
        </p:nvSpPr>
        <p:spPr>
          <a:xfrm>
            <a:off x="657000" y="884160"/>
            <a:ext cx="7807320" cy="58564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txBody>
          <a:bodyPr lIns="90000" rIns="90000" tIns="46800" bIns="46800" anchor="ctr">
            <a:noAutofit/>
          </a:bodyPr>
          <a:p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49160" y="217440"/>
            <a:ext cx="5413680" cy="1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spcBef>
                <a:spcPts val="4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5"/>
          </p:nvPr>
        </p:nvSpPr>
        <p:spPr>
          <a:xfrm>
            <a:off x="7791120" y="36360"/>
            <a:ext cx="1230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txho/ENX126/11022am 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6"/>
          </p:nvPr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FC367CB2-9DA4-47A0-84FE-54213E927B8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McK Separator"/>
          <p:cNvSpPr/>
          <p:nvPr/>
        </p:nvSpPr>
        <p:spPr>
          <a:xfrm>
            <a:off x="749160" y="1047600"/>
            <a:ext cx="7548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 txBox="1"/>
          <p:nvPr/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88151DA3-B3DD-4602-9C6B-AD75CE91D0A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 txBox="1"/>
          <p:nvPr/>
        </p:nvSpPr>
        <p:spPr>
          <a:xfrm>
            <a:off x="7791120" y="36360"/>
            <a:ext cx="1230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txho/ENX126/11022am 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sldImg"/>
          </p:nvPr>
        </p:nvSpPr>
        <p:spPr>
          <a:xfrm>
            <a:off x="2876400" y="514440"/>
            <a:ext cx="3429000" cy="2571840"/>
          </a:xfrm>
          <a:prstGeom prst="rect">
            <a:avLst/>
          </a:prstGeom>
          <a:ln w="0">
            <a:noFill/>
          </a:ln>
        </p:spPr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1224000" y="3257640"/>
            <a:ext cx="6732720" cy="12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spcBef>
                <a:spcPts val="4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 txBox="1"/>
          <p:nvPr/>
        </p:nvSpPr>
        <p:spPr>
          <a:xfrm>
            <a:off x="8835840" y="6555240"/>
            <a:ext cx="18540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fld id="{7A22EC24-E5DA-40E8-A525-A9FD5B55D60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 txBox="1"/>
          <p:nvPr/>
        </p:nvSpPr>
        <p:spPr>
          <a:xfrm>
            <a:off x="7791120" y="36360"/>
            <a:ext cx="1230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01800"/>
                <a:tab algn="l" pos="1803240"/>
                <a:tab algn="l" pos="2705040"/>
                <a:tab algn="l" pos="3606840"/>
                <a:tab algn="l" pos="4508640"/>
                <a:tab algn="l" pos="5410080"/>
                <a:tab algn="l" pos="6311880"/>
                <a:tab algn="l" pos="7213680"/>
                <a:tab algn="l" pos="8115480"/>
                <a:tab algn="l" pos="9016920"/>
                <a:tab algn="l" pos="9918720"/>
                <a:tab algn="l" pos="108205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txho/ENX126/11022am 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2878200" y="514440"/>
            <a:ext cx="3429000" cy="257184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1224000" y="3259080"/>
            <a:ext cx="6732720" cy="1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spcBef>
                <a:spcPts val="4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7507080" y="36360"/>
            <a:ext cx="1230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txho/ENX126/11022am 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551800" y="6511680"/>
            <a:ext cx="1857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fld id="{DE708207-00C9-41E2-800D-73462FD7C5F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139320" y="22716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139320" y="1042920"/>
            <a:ext cx="8591400" cy="170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buClr>
                <a:srgbClr val="000000"/>
              </a:buClr>
              <a:buSzPct val="120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5200" indent="-1490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431640" indent="-134640">
              <a:buClr>
                <a:srgbClr val="000000"/>
              </a:buClr>
              <a:buSzPct val="89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" name="McK Slide Elements"/>
          <p:cNvGrpSpPr/>
          <p:nvPr/>
        </p:nvGrpSpPr>
        <p:grpSpPr>
          <a:xfrm>
            <a:off x="139680" y="284040"/>
            <a:ext cx="8593920" cy="6261120"/>
            <a:chOff x="139680" y="284040"/>
            <a:chExt cx="8593920" cy="6261120"/>
          </a:xfrm>
        </p:grpSpPr>
        <p:sp>
          <p:nvSpPr>
            <p:cNvPr id="5" name="McK Measure" hidden="1"/>
            <p:cNvSpPr/>
            <p:nvPr/>
          </p:nvSpPr>
          <p:spPr>
            <a:xfrm>
              <a:off x="141480" y="531720"/>
              <a:ext cx="14313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McK Footnote" hidden="1"/>
            <p:cNvSpPr/>
            <p:nvPr/>
          </p:nvSpPr>
          <p:spPr>
            <a:xfrm>
              <a:off x="139680" y="6153480"/>
              <a:ext cx="8591400" cy="39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" name="McK Sticker"/>
            <p:cNvGrpSpPr/>
            <p:nvPr/>
          </p:nvGrpSpPr>
          <p:grpSpPr>
            <a:xfrm>
              <a:off x="7299000" y="284040"/>
              <a:ext cx="1432080" cy="215640"/>
              <a:chOff x="7299000" y="284040"/>
              <a:chExt cx="1432080" cy="215640"/>
            </a:xfrm>
          </p:grpSpPr>
          <p:sp>
            <p:nvSpPr>
              <p:cNvPr id="8" name="McK Footnote" hidden="1"/>
              <p:cNvSpPr/>
              <p:nvPr/>
            </p:nvSpPr>
            <p:spPr>
              <a:xfrm>
                <a:off x="7299000" y="299880"/>
                <a:ext cx="14320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812880"/>
                    <a:tab algn="l" pos="1625760"/>
                    <a:tab algn="l" pos="2438280"/>
                    <a:tab algn="l" pos="3251160"/>
                    <a:tab algn="l" pos="4064040"/>
                    <a:tab algn="l" pos="4876920"/>
                    <a:tab algn="l" pos="5689440"/>
                    <a:tab algn="l" pos="6502320"/>
                    <a:tab algn="l" pos="7315200"/>
                    <a:tab algn="l" pos="8128080"/>
                    <a:tab algn="l" pos="8940960"/>
                    <a:tab algn="l" pos="9753480"/>
                    <a:tab algn="l" pos="10566360"/>
                  </a:tabLst>
                </a:pPr>
                <a:r>
                  <a:rPr b="0" i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STICKER (ALL CAP)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9" name=""/>
              <p:cNvGrpSpPr/>
              <p:nvPr/>
            </p:nvGrpSpPr>
            <p:grpSpPr>
              <a:xfrm>
                <a:off x="7306200" y="284040"/>
                <a:ext cx="1423440" cy="215640"/>
                <a:chOff x="7306200" y="284040"/>
                <a:chExt cx="1423440" cy="215640"/>
              </a:xfrm>
            </p:grpSpPr>
            <p:sp>
              <p:nvSpPr>
                <p:cNvPr id="10" name=""/>
                <p:cNvSpPr/>
                <p:nvPr/>
              </p:nvSpPr>
              <p:spPr>
                <a:xfrm>
                  <a:off x="7306200" y="284040"/>
                  <a:ext cx="1423440" cy="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7306200" y="499680"/>
                  <a:ext cx="1423440" cy="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2" name="McK Legend"/>
            <p:cNvGrpSpPr/>
            <p:nvPr/>
          </p:nvGrpSpPr>
          <p:grpSpPr>
            <a:xfrm>
              <a:off x="7875720" y="776160"/>
              <a:ext cx="857880" cy="767520"/>
              <a:chOff x="7875720" y="776160"/>
              <a:chExt cx="857880" cy="767520"/>
            </a:xfrm>
          </p:grpSpPr>
          <p:grpSp>
            <p:nvGrpSpPr>
              <p:cNvPr id="13" name=""/>
              <p:cNvGrpSpPr/>
              <p:nvPr/>
            </p:nvGrpSpPr>
            <p:grpSpPr>
              <a:xfrm>
                <a:off x="7875720" y="776160"/>
                <a:ext cx="857880" cy="183240"/>
                <a:chOff x="7875720" y="776160"/>
                <a:chExt cx="857880" cy="183240"/>
              </a:xfrm>
            </p:grpSpPr>
            <p:sp>
              <p:nvSpPr>
                <p:cNvPr id="14" name="" hidden="1"/>
                <p:cNvSpPr/>
                <p:nvPr/>
              </p:nvSpPr>
              <p:spPr>
                <a:xfrm>
                  <a:off x="7875720" y="798480"/>
                  <a:ext cx="284040" cy="139680"/>
                </a:xfrm>
                <a:prstGeom prst="rect">
                  <a:avLst/>
                </a:prstGeom>
                <a:solidFill>
                  <a:srgbClr val="ffffff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McK Footnote" hidden="1"/>
                <p:cNvSpPr/>
                <p:nvPr/>
              </p:nvSpPr>
              <p:spPr>
                <a:xfrm>
                  <a:off x="8224200" y="77616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6" name=""/>
              <p:cNvGrpSpPr/>
              <p:nvPr/>
            </p:nvGrpSpPr>
            <p:grpSpPr>
              <a:xfrm>
                <a:off x="7875720" y="969840"/>
                <a:ext cx="857880" cy="183240"/>
                <a:chOff x="7875720" y="969840"/>
                <a:chExt cx="857880" cy="183240"/>
              </a:xfrm>
            </p:grpSpPr>
            <p:sp>
              <p:nvSpPr>
                <p:cNvPr id="17" name="" hidden="1"/>
                <p:cNvSpPr/>
                <p:nvPr/>
              </p:nvSpPr>
              <p:spPr>
                <a:xfrm>
                  <a:off x="7875720" y="992160"/>
                  <a:ext cx="284040" cy="139680"/>
                </a:xfrm>
                <a:prstGeom prst="rect">
                  <a:avLst/>
                </a:prstGeom>
                <a:solidFill>
                  <a:srgbClr val="d0d0d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McK Footnote" hidden="1"/>
                <p:cNvSpPr/>
                <p:nvPr/>
              </p:nvSpPr>
              <p:spPr>
                <a:xfrm>
                  <a:off x="8224200" y="9698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9" name=""/>
              <p:cNvGrpSpPr/>
              <p:nvPr/>
            </p:nvGrpSpPr>
            <p:grpSpPr>
              <a:xfrm>
                <a:off x="7875720" y="1165320"/>
                <a:ext cx="857880" cy="183240"/>
                <a:chOff x="7875720" y="1165320"/>
                <a:chExt cx="857880" cy="183240"/>
              </a:xfrm>
            </p:grpSpPr>
            <p:sp>
              <p:nvSpPr>
                <p:cNvPr id="20" name="" hidden="1"/>
                <p:cNvSpPr/>
                <p:nvPr/>
              </p:nvSpPr>
              <p:spPr>
                <a:xfrm>
                  <a:off x="7875720" y="1187280"/>
                  <a:ext cx="284040" cy="140040"/>
                </a:xfrm>
                <a:prstGeom prst="rect">
                  <a:avLst/>
                </a:prstGeom>
                <a:solidFill>
                  <a:srgbClr val="90909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McK Footnote" hidden="1"/>
                <p:cNvSpPr/>
                <p:nvPr/>
              </p:nvSpPr>
              <p:spPr>
                <a:xfrm>
                  <a:off x="8224200" y="116532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2" name=""/>
              <p:cNvGrpSpPr/>
              <p:nvPr/>
            </p:nvGrpSpPr>
            <p:grpSpPr>
              <a:xfrm>
                <a:off x="7875720" y="1360440"/>
                <a:ext cx="857880" cy="183240"/>
                <a:chOff x="7875720" y="1360440"/>
                <a:chExt cx="857880" cy="183240"/>
              </a:xfrm>
            </p:grpSpPr>
            <p:sp>
              <p:nvSpPr>
                <p:cNvPr id="23" name="" hidden="1"/>
                <p:cNvSpPr/>
                <p:nvPr/>
              </p:nvSpPr>
              <p:spPr>
                <a:xfrm>
                  <a:off x="7875720" y="1382760"/>
                  <a:ext cx="284040" cy="139680"/>
                </a:xfrm>
                <a:prstGeom prst="rect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McK Footnote" hidden="1"/>
                <p:cNvSpPr/>
                <p:nvPr/>
              </p:nvSpPr>
              <p:spPr>
                <a:xfrm>
                  <a:off x="8224200" y="13604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ftr" idx="3"/>
          </p:nvPr>
        </p:nvSpPr>
        <p:spPr>
          <a:xfrm>
            <a:off x="7507080" y="36360"/>
            <a:ext cx="1230120" cy="12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txho/ENX126/11022am 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ldNum" idx="4"/>
          </p:nvPr>
        </p:nvSpPr>
        <p:spPr>
          <a:xfrm>
            <a:off x="8551800" y="6511680"/>
            <a:ext cx="185760" cy="18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fld id="{1B318682-E66C-462B-8EC6-FAEB852538F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title"/>
          </p:nvPr>
        </p:nvSpPr>
        <p:spPr>
          <a:xfrm>
            <a:off x="139320" y="227160"/>
            <a:ext cx="85914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139320" y="1042920"/>
            <a:ext cx="8591400" cy="170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4360" indent="-142920">
              <a:buClr>
                <a:srgbClr val="000000"/>
              </a:buClr>
              <a:buSzPct val="120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95200" indent="-1490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431640" indent="-134640">
              <a:buClr>
                <a:srgbClr val="000000"/>
              </a:buClr>
              <a:buSzPct val="89000"/>
              <a:buFont typeface="Arial"/>
              <a:buChar char="•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582480" indent="-149040">
              <a:buClr>
                <a:srgbClr val="000000"/>
              </a:buClr>
              <a:buSzPct val="75000"/>
              <a:buFont typeface="Arial"/>
              <a:buChar char="–"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9" name="McK Slide Elements"/>
          <p:cNvGrpSpPr/>
          <p:nvPr/>
        </p:nvGrpSpPr>
        <p:grpSpPr>
          <a:xfrm>
            <a:off x="139680" y="284040"/>
            <a:ext cx="8593920" cy="6261120"/>
            <a:chOff x="139680" y="284040"/>
            <a:chExt cx="8593920" cy="6261120"/>
          </a:xfrm>
        </p:grpSpPr>
        <p:sp>
          <p:nvSpPr>
            <p:cNvPr id="5" name="McK Measure" hidden="1"/>
            <p:cNvSpPr/>
            <p:nvPr/>
          </p:nvSpPr>
          <p:spPr>
            <a:xfrm>
              <a:off x="141480" y="531720"/>
              <a:ext cx="14313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Unit of measure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McK Footnote" hidden="1"/>
            <p:cNvSpPr/>
            <p:nvPr/>
          </p:nvSpPr>
          <p:spPr>
            <a:xfrm>
              <a:off x="139680" y="6153480"/>
              <a:ext cx="8591400" cy="39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Footnote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563400" indent="-563400">
                <a:lnSpc>
                  <a:spcPct val="100000"/>
                </a:lnSpc>
                <a:spcAft>
                  <a:spcPts val="201"/>
                </a:spcAft>
                <a:tabLst>
                  <a:tab algn="l" pos="0"/>
                  <a:tab algn="r" pos="517680"/>
                  <a:tab algn="l" pos="895320"/>
                  <a:tab algn="l" pos="1790640"/>
                  <a:tab algn="l" pos="2685960"/>
                  <a:tab algn="l" pos="3581280"/>
                  <a:tab algn="l" pos="4476600"/>
                  <a:tab algn="l" pos="5372280"/>
                  <a:tab algn="l" pos="6267600"/>
                  <a:tab algn="l" pos="7162920"/>
                  <a:tab algn="l" pos="8058240"/>
                  <a:tab algn="l" pos="8953560"/>
                  <a:tab algn="l" pos="9848880"/>
                  <a:tab algn="l" pos="107442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Source: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Source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0" name="McK Sticker"/>
            <p:cNvGrpSpPr/>
            <p:nvPr/>
          </p:nvGrpSpPr>
          <p:grpSpPr>
            <a:xfrm>
              <a:off x="7299000" y="284040"/>
              <a:ext cx="1432080" cy="215640"/>
              <a:chOff x="7299000" y="284040"/>
              <a:chExt cx="1432080" cy="215640"/>
            </a:xfrm>
          </p:grpSpPr>
          <p:sp>
            <p:nvSpPr>
              <p:cNvPr id="8" name="McK Footnote" hidden="1"/>
              <p:cNvSpPr/>
              <p:nvPr/>
            </p:nvSpPr>
            <p:spPr>
              <a:xfrm>
                <a:off x="7299000" y="299880"/>
                <a:ext cx="14320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r">
                  <a:lnSpc>
                    <a:spcPct val="100000"/>
                  </a:lnSpc>
                  <a:tabLst>
                    <a:tab algn="l" pos="0"/>
                    <a:tab algn="l" pos="812880"/>
                    <a:tab algn="l" pos="1625760"/>
                    <a:tab algn="l" pos="2438280"/>
                    <a:tab algn="l" pos="3251160"/>
                    <a:tab algn="l" pos="4064040"/>
                    <a:tab algn="l" pos="4876920"/>
                    <a:tab algn="l" pos="5689440"/>
                    <a:tab algn="l" pos="6502320"/>
                    <a:tab algn="l" pos="7315200"/>
                    <a:tab algn="l" pos="8128080"/>
                    <a:tab algn="l" pos="8940960"/>
                    <a:tab algn="l" pos="9753480"/>
                    <a:tab algn="l" pos="10566360"/>
                  </a:tabLst>
                </a:pPr>
                <a:r>
                  <a:rPr b="0" i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STICKER (ALL CAP)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1" name=""/>
              <p:cNvGrpSpPr/>
              <p:nvPr/>
            </p:nvGrpSpPr>
            <p:grpSpPr>
              <a:xfrm>
                <a:off x="7306200" y="284040"/>
                <a:ext cx="1423440" cy="215640"/>
                <a:chOff x="7306200" y="284040"/>
                <a:chExt cx="1423440" cy="215640"/>
              </a:xfrm>
            </p:grpSpPr>
            <p:sp>
              <p:nvSpPr>
                <p:cNvPr id="32" name=""/>
                <p:cNvSpPr/>
                <p:nvPr/>
              </p:nvSpPr>
              <p:spPr>
                <a:xfrm>
                  <a:off x="7306200" y="284040"/>
                  <a:ext cx="1423440" cy="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7306200" y="499680"/>
                  <a:ext cx="1423440" cy="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4" name="McK Legend"/>
            <p:cNvGrpSpPr/>
            <p:nvPr/>
          </p:nvGrpSpPr>
          <p:grpSpPr>
            <a:xfrm>
              <a:off x="7875720" y="776160"/>
              <a:ext cx="857880" cy="767520"/>
              <a:chOff x="7875720" y="776160"/>
              <a:chExt cx="857880" cy="767520"/>
            </a:xfrm>
          </p:grpSpPr>
          <p:grpSp>
            <p:nvGrpSpPr>
              <p:cNvPr id="35" name=""/>
              <p:cNvGrpSpPr/>
              <p:nvPr/>
            </p:nvGrpSpPr>
            <p:grpSpPr>
              <a:xfrm>
                <a:off x="7875720" y="776160"/>
                <a:ext cx="857880" cy="183240"/>
                <a:chOff x="7875720" y="776160"/>
                <a:chExt cx="857880" cy="183240"/>
              </a:xfrm>
            </p:grpSpPr>
            <p:sp>
              <p:nvSpPr>
                <p:cNvPr id="14" name="" hidden="1"/>
                <p:cNvSpPr/>
                <p:nvPr/>
              </p:nvSpPr>
              <p:spPr>
                <a:xfrm>
                  <a:off x="7875720" y="798480"/>
                  <a:ext cx="284040" cy="139680"/>
                </a:xfrm>
                <a:prstGeom prst="rect">
                  <a:avLst/>
                </a:prstGeom>
                <a:solidFill>
                  <a:srgbClr val="ffffff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McK Footnote" hidden="1"/>
                <p:cNvSpPr/>
                <p:nvPr/>
              </p:nvSpPr>
              <p:spPr>
                <a:xfrm>
                  <a:off x="8224200" y="77616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6" name=""/>
              <p:cNvGrpSpPr/>
              <p:nvPr/>
            </p:nvGrpSpPr>
            <p:grpSpPr>
              <a:xfrm>
                <a:off x="7875720" y="969840"/>
                <a:ext cx="857880" cy="183240"/>
                <a:chOff x="7875720" y="969840"/>
                <a:chExt cx="857880" cy="183240"/>
              </a:xfrm>
            </p:grpSpPr>
            <p:sp>
              <p:nvSpPr>
                <p:cNvPr id="17" name="" hidden="1"/>
                <p:cNvSpPr/>
                <p:nvPr/>
              </p:nvSpPr>
              <p:spPr>
                <a:xfrm>
                  <a:off x="7875720" y="992160"/>
                  <a:ext cx="284040" cy="139680"/>
                </a:xfrm>
                <a:prstGeom prst="rect">
                  <a:avLst/>
                </a:prstGeom>
                <a:solidFill>
                  <a:srgbClr val="d0d0d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McK Footnote" hidden="1"/>
                <p:cNvSpPr/>
                <p:nvPr/>
              </p:nvSpPr>
              <p:spPr>
                <a:xfrm>
                  <a:off x="8224200" y="9698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7" name=""/>
              <p:cNvGrpSpPr/>
              <p:nvPr/>
            </p:nvGrpSpPr>
            <p:grpSpPr>
              <a:xfrm>
                <a:off x="7875720" y="1165320"/>
                <a:ext cx="857880" cy="183240"/>
                <a:chOff x="7875720" y="1165320"/>
                <a:chExt cx="857880" cy="183240"/>
              </a:xfrm>
            </p:grpSpPr>
            <p:sp>
              <p:nvSpPr>
                <p:cNvPr id="20" name="" hidden="1"/>
                <p:cNvSpPr/>
                <p:nvPr/>
              </p:nvSpPr>
              <p:spPr>
                <a:xfrm>
                  <a:off x="7875720" y="1187280"/>
                  <a:ext cx="284040" cy="140040"/>
                </a:xfrm>
                <a:prstGeom prst="rect">
                  <a:avLst/>
                </a:prstGeom>
                <a:solidFill>
                  <a:srgbClr val="90909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McK Footnote" hidden="1"/>
                <p:cNvSpPr/>
                <p:nvPr/>
              </p:nvSpPr>
              <p:spPr>
                <a:xfrm>
                  <a:off x="8224200" y="116532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8" name=""/>
              <p:cNvGrpSpPr/>
              <p:nvPr/>
            </p:nvGrpSpPr>
            <p:grpSpPr>
              <a:xfrm>
                <a:off x="7875720" y="1360440"/>
                <a:ext cx="857880" cy="183240"/>
                <a:chOff x="7875720" y="1360440"/>
                <a:chExt cx="857880" cy="183240"/>
              </a:xfrm>
            </p:grpSpPr>
            <p:sp>
              <p:nvSpPr>
                <p:cNvPr id="23" name="" hidden="1"/>
                <p:cNvSpPr/>
                <p:nvPr/>
              </p:nvSpPr>
              <p:spPr>
                <a:xfrm>
                  <a:off x="7875720" y="1382760"/>
                  <a:ext cx="284040" cy="139680"/>
                </a:xfrm>
                <a:prstGeom prst="rect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b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McK Footnote" hidden="1"/>
                <p:cNvSpPr/>
                <p:nvPr/>
              </p:nvSpPr>
              <p:spPr>
                <a:xfrm>
                  <a:off x="8224200" y="1360440"/>
                  <a:ext cx="50940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804960"/>
                      <a:tab algn="l" pos="1609560"/>
                      <a:tab algn="l" pos="2414520"/>
                      <a:tab algn="l" pos="3219480"/>
                      <a:tab algn="l" pos="4024440"/>
                      <a:tab algn="l" pos="4829040"/>
                      <a:tab algn="l" pos="5634000"/>
                      <a:tab algn="l" pos="6438960"/>
                      <a:tab algn="l" pos="7243920"/>
                      <a:tab algn="l" pos="8048520"/>
                      <a:tab algn="l" pos="8853480"/>
                      <a:tab algn="l" pos="9658440"/>
                      <a:tab algn="l" pos="10463040"/>
                    </a:tabLst>
                  </a:pPr>
                  <a:r>
                    <a: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Legend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2822400" y="1125360"/>
            <a:ext cx="5604120" cy="624240"/>
          </a:xfrm>
          <a:custGeom>
            <a:avLst/>
            <a:gdLst>
              <a:gd name="textAreaLeft" fmla="*/ 0 w 5604120"/>
              <a:gd name="textAreaRight" fmla="*/ 5604480 w 5604120"/>
              <a:gd name="textAreaTop" fmla="*/ 0 h 624240"/>
              <a:gd name="textAreaBottom" fmla="*/ 624600 h 624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494" y="0"/>
                </a:lnTo>
                <a:lnTo>
                  <a:pt x="21600" y="10800"/>
                </a:lnTo>
                <a:lnTo>
                  <a:pt x="2049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0d0d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85920" y="647280"/>
            <a:ext cx="763416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APPROACH FOR SIZING THE OPPORTUNITY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384120" y="411120"/>
            <a:ext cx="651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63800" y="1131840"/>
            <a:ext cx="4528800" cy="623880"/>
          </a:xfrm>
          <a:custGeom>
            <a:avLst/>
            <a:gdLst>
              <a:gd name="textAreaLeft" fmla="*/ 0 w 4528800"/>
              <a:gd name="textAreaRight" fmla="*/ 4529160 w 4528800"/>
              <a:gd name="textAreaTop" fmla="*/ 0 h 623880"/>
              <a:gd name="textAreaBottom" fmla="*/ 624240 h 623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494" y="0"/>
                </a:lnTo>
                <a:lnTo>
                  <a:pt x="21600" y="10800"/>
                </a:lnTo>
                <a:lnTo>
                  <a:pt x="2049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0d0d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14280" y="1239840"/>
            <a:ext cx="4005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Conduct initial market sizing and identify the short list of market development drivers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705640" y="1239840"/>
            <a:ext cx="24080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Develop scenarios and estimate opportunity accessible to Enron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70000" y="1870200"/>
            <a:ext cx="834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46160" y="1973160"/>
            <a:ext cx="426708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644920" y="1878120"/>
            <a:ext cx="83484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weeks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21240" y="1965240"/>
            <a:ext cx="294660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323040" y="1870200"/>
            <a:ext cx="83484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weeks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91960" y="2239920"/>
            <a:ext cx="835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activities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098720" y="2232000"/>
            <a:ext cx="4275000" cy="31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detailed opportunity fact base (segmentation of players, size, outsourcing propensity, back-office spend, transaction economics,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experts and research 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experience and learnings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experts, customer interviews, and data 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size of market opportunity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Top-down estimates based on potential buyers and adoption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Bottom-up estimates based on transaction economics, savings potential, and volume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Comparative estimates based on financial services and business processing outsourcing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Disaggregate market opportunity into relevant segments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key market development drivers and outline first-cut key beliefs and implications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 market growth over 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315040" y="6064200"/>
            <a:ext cx="160200" cy="13176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381880" y="6064200"/>
            <a:ext cx="160560" cy="13176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2880" bIns="-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834080" y="6227640"/>
            <a:ext cx="1271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004240" y="6227640"/>
            <a:ext cx="887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84040" y="5607000"/>
            <a:ext cx="835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product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090440" y="5599080"/>
            <a:ext cx="4275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Size of the market with segment and growth details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Assessment of the key drivers of market development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00720" y="1785960"/>
            <a:ext cx="0" cy="42530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545080" y="2222640"/>
            <a:ext cx="2781360" cy="29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business scenarios (e.g., opportunity size and timing) based on  the key market development drivers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case, worst case, and most likely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“What you have to believe” for each scenario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each key segment develop a rough first-pass Enron business case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to acquire and serve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Adoption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95200" indent="-1490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Bottlenecks (e.g., credibility, trust,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implications for moving forward with the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37160" y="5589720"/>
            <a:ext cx="28684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Business scenarios based on drivers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Estimated Enron share of the prize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Recommendations for the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456760" y="1488960"/>
            <a:ext cx="0" cy="4556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204155-56DC-4E9A-AFC0-27D78F8757F1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12360" y="666360"/>
            <a:ext cx="4411800" cy="28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TEAM STRUCTURE 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6507000" y="1984320"/>
            <a:ext cx="21193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thought and problem solving leadership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Assure pace and quality of end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access to McKinsey resources as needed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692360" y="5224320"/>
            <a:ext cx="3511440" cy="1025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692360" y="4888080"/>
            <a:ext cx="3511440" cy="34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82080" bIns="8208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McKinsey expert resources as needed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806480" y="5281560"/>
            <a:ext cx="310212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Technology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Institutions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Petroleum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44360" indent="-14292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Power and Natural Gas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12720" y="411120"/>
            <a:ext cx="651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95320"/>
                <a:tab algn="l" pos="1790640"/>
                <a:tab algn="l" pos="2685960"/>
                <a:tab algn="l" pos="3581280"/>
                <a:tab algn="l" pos="4476600"/>
                <a:tab algn="l" pos="5372280"/>
                <a:tab algn="l" pos="6267600"/>
                <a:tab algn="l" pos="7162920"/>
                <a:tab algn="l" pos="8058240"/>
                <a:tab algn="l" pos="8953560"/>
                <a:tab algn="l" pos="9848880"/>
                <a:tab algn="l" pos="107442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Exhibit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4" name=""/>
          <p:cNvCxnSpPr>
            <a:stCxn id="75" idx="0"/>
            <a:endCxn id="76" idx="2"/>
          </p:cNvCxnSpPr>
          <p:nvPr/>
        </p:nvCxnSpPr>
        <p:spPr>
          <a:xfrm flipV="1" rot="16200000">
            <a:off x="2730240" y="2528280"/>
            <a:ext cx="1281600" cy="2160"/>
          </a:xfrm>
          <a:prstGeom prst="bentConnector3">
            <a:avLst>
              <a:gd name="adj1" fmla="val 49929"/>
            </a:avLst>
          </a:prstGeom>
          <a:ln w="28440">
            <a:solidFill>
              <a:srgbClr val="000000"/>
            </a:solidFill>
            <a:miter/>
          </a:ln>
        </p:spPr>
      </p:cxnSp>
      <p:sp>
        <p:nvSpPr>
          <p:cNvPr id="77" name=""/>
          <p:cNvSpPr/>
          <p:nvPr/>
        </p:nvSpPr>
        <p:spPr>
          <a:xfrm flipV="1">
            <a:off x="3389400" y="2414160"/>
            <a:ext cx="1211040" cy="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455920" y="1060560"/>
            <a:ext cx="182880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82080" bIns="82080" anchor="b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Steering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455920" y="1411200"/>
            <a:ext cx="1828800" cy="47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82080" bIns="82080" anchor="t">
            <a:normAutofit/>
          </a:bodyPr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530440" y="1447920"/>
            <a:ext cx="15890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14480" indent="-11304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10152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Piper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-11304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10152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Sally Beck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78200" y="3179880"/>
            <a:ext cx="2786040" cy="34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82080" bIns="8208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Engagement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978200" y="3525840"/>
            <a:ext cx="1417320" cy="816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0" tIns="82080" bIns="82080" anchor="t">
            <a:normAutofit/>
          </a:bodyPr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1-2 part-time Enron resources as required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392640" y="3525840"/>
            <a:ext cx="1371600" cy="816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82080" bIns="82080" anchor="t">
            <a:normAutofit/>
          </a:bodyPr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Engagement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associates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29040" y="3398760"/>
            <a:ext cx="317844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day-to-day problem solving activities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Drive progress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Synthesize learnings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Review/syndicate with Steering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54640" y="2006640"/>
            <a:ext cx="1920600" cy="896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82080" bIns="82080" anchor="t">
            <a:spAutoFit/>
          </a:bodyPr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Suzanne Nimocks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Arshad Matin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Robinson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00" indent="-1191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803160"/>
                <a:tab algn="l" pos="1606680"/>
                <a:tab algn="l" pos="2409840"/>
                <a:tab algn="l" pos="3213000"/>
                <a:tab algn="l" pos="4016520"/>
                <a:tab algn="l" pos="4819680"/>
                <a:tab algn="l" pos="5622840"/>
                <a:tab algn="l" pos="6426360"/>
                <a:tab algn="l" pos="7229520"/>
                <a:tab algn="l" pos="8032680"/>
                <a:tab algn="l" pos="8836200"/>
                <a:tab algn="l" pos="963936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Adolfo Montesinos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395520" y="4378320"/>
            <a:ext cx="0" cy="49536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90400" y="3598920"/>
            <a:ext cx="13114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08000" indent="-106560">
              <a:lnSpc>
                <a:spcPct val="100000"/>
              </a:lnSpc>
              <a:buClr>
                <a:srgbClr val="000000"/>
              </a:buClr>
              <a:buSzPct val="120000"/>
              <a:buFont typeface="Arial"/>
              <a:buChar char="•"/>
              <a:tabLst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access to Enron knowledge and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123750-E9BC-416C-92D9-A76DE4353C7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2001-09-17T12:29:25Z</dcterms:created>
  <dc:creator>Adolfo Montesionst㢠〿_x0002_</dc:creator>
  <dc:description>US version</dc:description>
  <cp:keywords>V5</cp:keywords>
  <dc:language>en-US</dc:language>
  <cp:lastModifiedBy>Grace Olivares管わ햸_x0012_</cp:lastModifiedBy>
  <cp:lastPrinted>2001-10-22T14:57:59Z</cp:lastPrinted>
  <dcterms:modified xsi:type="dcterms:W3CDTF">2001-10-22T14:58:03Z</dcterms:modified>
  <cp:revision>11</cp:revision>
  <dc:subject/>
  <dc:title>EXHIBIT 1: SAVINGS LEVELS - EVIDENCE OF BEST PRACTICE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D">
    <vt:lpwstr>ENX126/11022am ppt</vt:lpwstr>
  </property>
  <property fmtid="{D5CDD505-2E9C-101B-9397-08002B2CF9AE}" pid="3" name="DocIDPosition">
    <vt:r8>0</vt:r8>
  </property>
  <property fmtid="{D5CDD505-2E9C-101B-9397-08002B2CF9AE}" pid="4" name="DocIDinSlide">
    <vt:bool>1</vt:bool>
  </property>
  <property fmtid="{D5CDD505-2E9C-101B-9397-08002B2CF9AE}" pid="5" name="DocIDinTitle">
    <vt:bool>1</vt:bool>
  </property>
  <property fmtid="{D5CDD505-2E9C-101B-9397-08002B2CF9AE}" pid="6" name="McKPaperSize">
    <vt:lpwstr>US</vt:lpwstr>
  </property>
  <property fmtid="{D5CDD505-2E9C-101B-9397-08002B2CF9AE}" pid="7" name="NotesPageLayout">
    <vt:lpwstr>Lower</vt:lpwstr>
  </property>
  <property fmtid="{D5CDD505-2E9C-101B-9397-08002B2CF9AE}" pid="8" name="Universal Objects">
    <vt:bool>1</vt:bool>
  </property>
</Properties>
</file>