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embeddings/oleObject1.docx" ContentType="application/vnd.openxmlformats-officedocument.wordprocessingml.documen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6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83808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83808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533520" y="1523880"/>
            <a:ext cx="838188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" descr=""/>
          <p:cNvPicPr/>
          <p:nvPr/>
        </p:nvPicPr>
        <p:blipFill>
          <a:blip r:embed="rId2"/>
          <a:stretch/>
        </p:blipFill>
        <p:spPr>
          <a:xfrm>
            <a:off x="7543800" y="5591160"/>
            <a:ext cx="990720" cy="961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83808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Second Outline Level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Third Outline Level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Fourth Outline Level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Fifth Outline Level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Sixth Outline Level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Seventh Outline Level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600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The Cat’s Out of the Bag:  Now What Do we DO About it?</a:t>
            </a:r>
            <a:endParaRPr b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297800" y="2819520"/>
            <a:ext cx="38397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Susan J. Mara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 Director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Corp., San Francisco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449360" y="1752480"/>
            <a:ext cx="2322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October 18, 1999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297440" y="2362320"/>
            <a:ext cx="2162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Presented by: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295280" y="4876920"/>
            <a:ext cx="833940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Restructuring in California -- Unfinished Business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 the CPUC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Clarion Bedford Hotel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San Francisco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296360" y="4343400"/>
            <a:ext cx="1831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Presented at: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Success Stories</a:t>
            </a:r>
            <a:endParaRPr b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83808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8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PA with a shopping credit (electric): 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 378,000 consumers switch in first two months -- nearly 8% (compared to CA switches of &lt; 200,000 and 1.8% after 18 mos.)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savings of 1 to 9% for residential 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11 suppliers for residential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GA -- Atlanta Gas Light (gas):  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900,000 consumers switch (75%) in nine months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12 active marketers; 8 active in res.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7 - 19% savings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What’s Different</a:t>
            </a:r>
            <a:endParaRPr b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83808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8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PA: Competition based on “shopping credit” designed to give “incentives to compete”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GA: Embedded costs of retail function unbundled and AGL out of retail gas market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Other State Activities</a:t>
            </a:r>
            <a:endParaRPr b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83808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8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NJ: Restructuring legislation (2/99) requires shopping credits and competition based on “fully allocated” costs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e.g., GPU retail “adder” of 1.34 cents/kWh -- 43% premium over wholesale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MT: Allows aggregators to set up nonprofits to provide default service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And for California…</a:t>
            </a:r>
            <a:endParaRPr b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19999"/>
          </a:bodyPr>
          <a:p>
            <a:pPr marL="343080" indent="-343080">
              <a:lnSpc>
                <a:spcPct val="8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Retail competition based on wholesale PX price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UDC costs of retail procurement, sales, regulatory and customer service hidden in distribution charges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DA customers pay TWICE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UDC’s are active competitors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multiple rate options for customers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advertising inserts ESPs must carry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new customers sign with UDC first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UDCs hold all the cards: interconnection, switching, billing data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And…</a:t>
            </a:r>
            <a:endParaRPr b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83808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8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Implementation issues: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little standardization across UDCs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moving customers return to UDCs (1,000s)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billing nightmares continue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glacial pace of corrections (CPUC and UDC)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same issue litigated in multiple proceedings (e.g., price for competition in RAP 98, RAP 99, PTPR I, PTPRII, DG OII) 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And...</a:t>
            </a:r>
            <a:endParaRPr b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83808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lnSpc>
                <a:spcPct val="8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Market Power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UDCs control the wires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overcoming the “brand” (20% discount)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ability to shut down the market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marginal cost prices/credits with embedded costs rates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charging direct access to improve UDC competitiveness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default provider excuse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legislative plays to roll back the clock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No one is coming and some are leaving</a:t>
            </a:r>
            <a:endParaRPr b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83808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8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ESPs have scaled back in CA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No one has entered the market since mid-1998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Some have left the residential market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Only green is available to small customers ($0.015 adder, but declining)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Multiple proceedings and legislative plays make ESP costs incredibly high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You can’t lose money forever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Learning from others -- Equity not Bribery</a:t>
            </a:r>
            <a:endParaRPr b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83808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lnSpc>
                <a:spcPct val="8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CA UDC proposed long-run marginal costs for retail function in RAP 99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SCE: $0.02/MWh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PG&amp;E: $0.00/MWh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Costs if apply approach from NJ or GA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NJ: $11.00/MWh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GA: $5.00/MWh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Customers suffer in CA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Pay twice for services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Market is strangled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Learning from others...</a:t>
            </a:r>
            <a:endParaRPr b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83808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8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Metering and billing services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short-run marginal cost vs. embedded cost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long-run may never arrive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meanwhile DA customers subsidize the UDC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AZ: New APS settlement requires fully-allocated, embedded costs for metering and billing services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/>
          </p:nvPr>
        </p:nvSpPr>
        <p:spPr>
          <a:xfrm>
            <a:off x="13716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996480" y="4786200"/>
            <a:ext cx="18392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1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$/meter/customer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 baseline="2000">
                <a:solidFill>
                  <a:srgbClr val="000000"/>
                </a:solidFill>
                <a:effectLst/>
                <a:uFillTx/>
                <a:latin typeface="Times New Roman"/>
              </a:rPr>
              <a:t>2 Amortized over 10 years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Learning:  Meter Ownership</a:t>
            </a:r>
            <a:r>
              <a:rPr b="1" lang="en-US" sz="3600" strike="noStrike" u="none" baseline="30000">
                <a:solidFill>
                  <a:srgbClr val="3333cc"/>
                </a:solidFill>
                <a:effectLst/>
                <a:uFillTx/>
                <a:latin typeface="Times New Roman"/>
              </a:rPr>
              <a:t>1</a:t>
            </a:r>
            <a:r>
              <a:rPr b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, Industrial Customers </a:t>
            </a:r>
            <a:endParaRPr b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5" name=""/>
          <p:cNvGraphicFramePr/>
          <p:nvPr/>
        </p:nvGraphicFramePr>
        <p:xfrm>
          <a:off x="838080" y="1752480"/>
          <a:ext cx="7772400" cy="41148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1752480"/>
                    <a:ext cx="777240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76212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Electric Restructuring:         Enron’s View</a:t>
            </a:r>
            <a:endParaRPr b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83808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Competitive markets are better than centrally-planned, regulated monopolies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Nearly every aspect of electric service can be subject to competitive forces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99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Will produce service and market segments that do not exist today</a:t>
            </a:r>
            <a:endParaRPr b="1" lang="en-US" sz="2800" strike="noStrike" u="none">
              <a:solidFill>
                <a:srgbClr val="0099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Only the core monopoly should be protected (getting smaller every day)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Action Needed NOW!</a:t>
            </a:r>
            <a:endParaRPr b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83808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8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Fully unbundle the retail function and competitive services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Focus on cost to customers -- not cost to UDCs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Set up standard service for non-choosing customers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Allow volatility after rate freeze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Add competition for default provider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Address retail market power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8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76212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“Deregulation” -- The First State to Jump - 1996</a:t>
            </a:r>
            <a:endParaRPr b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83808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AB 1890 revamped wholesale markets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Addressed vertical UDC market power: ISO and PX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“Voluntary” divestiture further reduced market power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At least two dozen active participants in wholesale market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The Early Promise -- 1997-98</a:t>
            </a:r>
            <a:endParaRPr b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83808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Several hundred signed up to be “ESPs” 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$80 million was spent on customer “education”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The CPUC completed a crushing work load and got all major orders out           by 1/98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The Early Promise -- </a:t>
            </a:r>
            <a:r>
              <a:rPr b="1" i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Cont’d</a:t>
            </a:r>
            <a:endParaRPr b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83808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IOUs began accepting notices to switch (DASRs) in 9/97 -- no noticeable backlog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CPUC “certified” meter installers (MSPs) beginning 1/98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IOUs “approved” meter reading agents (MDMAs) beginning 1/98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Market opened for </a:t>
            </a:r>
            <a:r>
              <a:rPr b="1" i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full</a:t>
            </a: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 customer choice 3/31/98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California Retail Market-- 1999</a:t>
            </a:r>
            <a:endParaRPr b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76212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Virtually no switching after 18 months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Prices fixed at 1996 rates for two largest utilities -- customers see no volatility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Handful of active ESPs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One hand of active sellers to residential -- green only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The Switching Conundrum</a:t>
            </a:r>
            <a:endParaRPr b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" name=""/>
          <p:cNvGraphicFramePr/>
          <p:nvPr/>
        </p:nvGraphicFramePr>
        <p:xfrm>
          <a:off x="927000" y="2290680"/>
          <a:ext cx="7769160" cy="41022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27000" y="2290680"/>
                    <a:ext cx="7769160" cy="410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9" name=""/>
          <p:cNvSpPr/>
          <p:nvPr/>
        </p:nvSpPr>
        <p:spPr>
          <a:xfrm>
            <a:off x="913680" y="5257800"/>
            <a:ext cx="2558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as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of 9/30/99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Bottomline</a:t>
            </a:r>
            <a:endParaRPr b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13716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134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CUSTOMER CHOICE HAS FAILED IN CALIFORNIA</a:t>
            </a:r>
            <a:endParaRPr b="1" lang="en-US" sz="54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WHY?</a:t>
            </a:r>
            <a:endParaRPr b="1" lang="en-US" sz="44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13716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Number 1:  Retail competition at a wholesale price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Number 2: UDCs in direct competition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Number 3: See Number 1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ff0033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33"/>
                </a:solidFill>
                <a:effectLst/>
                <a:uFillTx/>
                <a:latin typeface="Times New Roman"/>
              </a:rPr>
              <a:t>Number 4: Retail market power </a:t>
            </a:r>
            <a:endParaRPr b="1" lang="en-US" sz="3200" strike="noStrike" u="none">
              <a:solidFill>
                <a:srgbClr val="ff0033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1997-09-21T17:01:11Z</dcterms:created>
  <dc:creator>smara</dc:creator>
  <dc:description/>
  <dc:language>en-US</dc:language>
  <cp:lastModifiedBy>smara</cp:lastModifiedBy>
  <cp:lastPrinted>1999-10-18T16:02:32Z</cp:lastPrinted>
  <dcterms:modified xsi:type="dcterms:W3CDTF">1999-10-18T16:19:30Z</dcterms:modified>
  <cp:revision>44</cp:revision>
  <dc:subject/>
  <dc:title>ELECTRIC RESTRUCTURING The Biggest Bugaboo:  Stranded Costs</dc:title>
</cp:coreProperties>
</file>