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27.wmf" ContentType="image/x-wmf"/>
  <Override PartName="/ppt/media/image26.wmf" ContentType="image/x-wmf"/>
  <Override PartName="/ppt/media/image25.wmf" ContentType="image/x-wmf"/>
  <Override PartName="/ppt/media/image24.wmf" ContentType="image/x-wmf"/>
  <Override PartName="/ppt/media/image23.jpeg" ContentType="image/jpeg"/>
  <Override PartName="/ppt/media/image29.wmf" ContentType="image/x-wmf"/>
  <Override PartName="/ppt/media/image22.jpeg" ContentType="image/jpeg"/>
  <Override PartName="/ppt/media/image37.png" ContentType="image/png"/>
  <Override PartName="/ppt/media/image21.wmf" ContentType="image/x-wmf"/>
  <Override PartName="/ppt/media/image19.wmf" ContentType="image/x-wmf"/>
  <Override PartName="/ppt/media/image28.wmf" ContentType="image/x-wmf"/>
  <Override PartName="/ppt/media/image1.png" ContentType="image/png"/>
  <Override PartName="/ppt/media/image12.wmf" ContentType="image/x-wmf"/>
  <Override PartName="/ppt/media/image18.wmf" ContentType="image/x-wmf"/>
  <Override PartName="/ppt/media/image20.wmf" ContentType="image/x-wmf"/>
  <Override PartName="/ppt/media/image9.wmf" ContentType="image/x-wmf"/>
  <Override PartName="/ppt/media/image30.wmf" ContentType="image/x-wmf"/>
  <Override PartName="/ppt/media/image31.wmf" ContentType="image/x-wmf"/>
  <Override PartName="/ppt/media/image4.wmf" ContentType="image/x-wmf"/>
  <Override PartName="/ppt/media/image13.wmf" ContentType="image/x-wmf"/>
  <Override PartName="/ppt/media/image32.wmf" ContentType="image/x-wmf"/>
  <Override PartName="/ppt/media/image33.wmf" ContentType="image/x-wmf"/>
  <Override PartName="/ppt/media/image36.png" ContentType="image/png"/>
  <Override PartName="/ppt/media/image38.png" ContentType="image/png"/>
  <Override PartName="/ppt/media/image39.png" ContentType="image/png"/>
  <Override PartName="/ppt/media/image3.wmf" ContentType="image/x-wmf"/>
  <Override PartName="/ppt/media/image35.wmf" ContentType="image/x-wmf"/>
  <Override PartName="/ppt/media/image8.wmf" ContentType="image/x-wmf"/>
  <Override PartName="/ppt/media/image17.wmf" ContentType="image/x-wmf"/>
  <Override PartName="/ppt/media/image11.wmf" ContentType="image/x-wmf"/>
  <Override PartName="/ppt/media/image2.wmf" ContentType="image/x-wmf"/>
  <Override PartName="/ppt/media/image34.wmf" ContentType="image/x-wmf"/>
  <Override PartName="/ppt/media/image41.png" ContentType="image/png"/>
  <Override PartName="/ppt/media/image7.wmf" ContentType="image/x-wmf"/>
  <Override PartName="/ppt/media/image16.wmf" ContentType="image/x-wmf"/>
  <Override PartName="/ppt/media/image10.wmf" ContentType="image/x-wmf"/>
  <Override PartName="/ppt/media/image40.png" ContentType="image/png"/>
  <Override PartName="/ppt/media/image6.wmf" ContentType="image/x-wmf"/>
  <Override PartName="/ppt/media/image15.wmf" ContentType="image/x-wmf"/>
  <Override PartName="/ppt/media/image5.wmf" ContentType="image/x-wmf"/>
  <Override PartName="/ppt/media/image14.wmf" ContentType="image/x-wm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pptx" ContentType="application/vnd.openxmlformats-officedocument.presentationml.presentation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5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7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35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32.xml.rels" ContentType="application/vnd.openxmlformats-package.relationships+xml"/>
  <Override PartName="/ppt/notesSlides/_rels/notesSlide31.xml.rels" ContentType="application/vnd.openxmlformats-package.relationship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"/>
          <p:cNvSpPr/>
          <p:nvPr/>
        </p:nvSpPr>
        <p:spPr>
          <a:xfrm>
            <a:off x="0" y="0"/>
            <a:ext cx="6858000" cy="919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hdr"/>
          </p:nvPr>
        </p:nvSpPr>
        <p:spPr>
          <a:xfrm>
            <a:off x="-360" y="-360"/>
            <a:ext cx="2971800" cy="46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dt" idx="2"/>
          </p:nvPr>
        </p:nvSpPr>
        <p:spPr>
          <a:xfrm>
            <a:off x="3885840" y="-360"/>
            <a:ext cx="2971800" cy="46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sldImg"/>
          </p:nvPr>
        </p:nvSpPr>
        <p:spPr>
          <a:xfrm>
            <a:off x="1128240" y="690120"/>
            <a:ext cx="4599000" cy="3449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14400" y="4370400"/>
            <a:ext cx="5029200" cy="413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ftr" idx="3"/>
          </p:nvPr>
        </p:nvSpPr>
        <p:spPr>
          <a:xfrm>
            <a:off x="-360" y="8739360"/>
            <a:ext cx="2971800" cy="46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4"/>
          </p:nvPr>
        </p:nvSpPr>
        <p:spPr>
          <a:xfrm>
            <a:off x="3885840" y="8739360"/>
            <a:ext cx="2971800" cy="46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862833F-7C71-4543-8A9F-25E2CBC04BC5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Img"/>
          </p:nvPr>
        </p:nvSpPr>
        <p:spPr>
          <a:xfrm>
            <a:off x="1128600" y="690480"/>
            <a:ext cx="4599000" cy="3449880"/>
          </a:xfrm>
          <a:prstGeom prst="rect">
            <a:avLst/>
          </a:prstGeom>
          <a:ln w="0">
            <a:noFill/>
          </a:ln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914400" y="4370400"/>
            <a:ext cx="5029200" cy="4138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http://www.cpc.ncep.noaa.gov/products/analysis_monitoring/regional_monitoring/usa.html#seasonal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ldImg"/>
          </p:nvPr>
        </p:nvSpPr>
        <p:spPr>
          <a:xfrm>
            <a:off x="1128600" y="690480"/>
            <a:ext cx="4599000" cy="3449880"/>
          </a:xfrm>
          <a:prstGeom prst="rect">
            <a:avLst/>
          </a:prstGeom>
          <a:ln w="0">
            <a:noFill/>
          </a:ln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914400" y="4370400"/>
            <a:ext cx="5029200" cy="4138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http://www.cpc.ncep.noaa.gov/products/analysis_monitoring/regional_monitoring/usa.html#seasonal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DF17BE8-2C51-49C7-997D-C608FCE22E19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4D26BE7-0AAD-47EC-A029-DA65AE896EF1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CB2F6D0-9D0C-4945-AC6E-13730172C463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5366470-1BD3-4C5D-98F7-646123F8421D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F6E64DA-9E6B-4110-852E-DBD53FDA778E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34BC35B-CA88-45D9-83DF-80A62BB83AF3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sldNum" idx="1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B4520DF-B86C-40D7-9520-F955FC6992F6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" name=""/>
          <p:cNvGrpSpPr/>
          <p:nvPr/>
        </p:nvGrpSpPr>
        <p:grpSpPr>
          <a:xfrm>
            <a:off x="0" y="952560"/>
            <a:ext cx="9142560" cy="98280"/>
            <a:chOff x="0" y="952560"/>
            <a:chExt cx="9142560" cy="98280"/>
          </a:xfrm>
        </p:grpSpPr>
        <p:sp>
          <p:nvSpPr>
            <p:cNvPr id="2" name=""/>
            <p:cNvSpPr/>
            <p:nvPr/>
          </p:nvSpPr>
          <p:spPr>
            <a:xfrm>
              <a:off x="0" y="986040"/>
              <a:ext cx="9142560" cy="31680"/>
            </a:xfrm>
            <a:prstGeom prst="rect">
              <a:avLst/>
            </a:prstGeom>
            <a:solidFill>
              <a:srgbClr val="037c0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120" bIns="-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" name=""/>
            <p:cNvSpPr/>
            <p:nvPr/>
          </p:nvSpPr>
          <p:spPr>
            <a:xfrm>
              <a:off x="0" y="1019160"/>
              <a:ext cx="9142560" cy="31680"/>
            </a:xfrm>
            <a:prstGeom prst="rect">
              <a:avLst/>
            </a:prstGeom>
            <a:solidFill>
              <a:srgbClr val="063de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120" bIns="-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" name=""/>
            <p:cNvSpPr/>
            <p:nvPr/>
          </p:nvSpPr>
          <p:spPr>
            <a:xfrm>
              <a:off x="0" y="952560"/>
              <a:ext cx="9142560" cy="31680"/>
            </a:xfrm>
            <a:prstGeom prst="rect">
              <a:avLst/>
            </a:pr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120" bIns="-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8532720" y="6242040"/>
            <a:ext cx="609840" cy="60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package" Target="../embeddings/oleObject1.pptx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7.wmf"/><Relationship Id="rId7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9.wmf"/><Relationship Id="rId5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wmf"/><Relationship Id="rId5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wmf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6.wmf"/><Relationship Id="rId5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9.wmf"/><Relationship Id="rId5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0.wmf"/><Relationship Id="rId3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1.wmf"/><Relationship Id="rId3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2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3.wmf"/><Relationship Id="rId5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wmf"/><Relationship Id="rId3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://www.noaa.gov/" TargetMode="Externa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http://www.noaa.gov/" TargetMode="External"/><Relationship Id="rId2" Type="http://schemas.openxmlformats.org/officeDocument/2006/relationships/image" Target="../media/image38.png"/><Relationship Id="rId3" Type="http://schemas.openxmlformats.org/officeDocument/2006/relationships/hyperlink" Target="http://www.noaa.gov/" TargetMode="External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5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5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0.wmf"/><Relationship Id="rId9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4.wmf"/><Relationship Id="rId7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3520" y="2133720"/>
            <a:ext cx="861048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Supply, Demand, and Storage Overview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 Gas Offsite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September 10, 2001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Phil Polsky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939960" y="29257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939960" y="29257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3033720" y="25495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9" name=""/>
          <p:cNvGrpSpPr/>
          <p:nvPr/>
        </p:nvGrpSpPr>
        <p:grpSpPr>
          <a:xfrm>
            <a:off x="3033720" y="2549520"/>
            <a:ext cx="3076560" cy="1738440"/>
            <a:chOff x="3033720" y="2549520"/>
            <a:chExt cx="3076560" cy="1738440"/>
          </a:xfrm>
        </p:grpSpPr>
        <p:sp>
          <p:nvSpPr>
            <p:cNvPr id="30" name=""/>
            <p:cNvSpPr/>
            <p:nvPr/>
          </p:nvSpPr>
          <p:spPr>
            <a:xfrm>
              <a:off x="3033720" y="2549520"/>
              <a:ext cx="2165400" cy="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3033720" y="2549520"/>
              <a:ext cx="3076560" cy="173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  </a:t>
              </a:r>
              <a:r>
                <a:rPr b="0" lang="en-US" sz="10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 </a:t>
              </a:r>
              <a:r>
                <a: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               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32" name="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progId="PowerPoint.Show.12" r:id="rId1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9D93FB0-38A9-4542-8244-7339BB643ABC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Rig Counts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1" name=""/>
          <p:cNvGraphicFramePr/>
          <p:nvPr/>
        </p:nvGraphicFramePr>
        <p:xfrm>
          <a:off x="304920" y="1143000"/>
          <a:ext cx="3535200" cy="2444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143000"/>
                    <a:ext cx="353520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93" name=""/>
          <p:cNvGrpSpPr/>
          <p:nvPr/>
        </p:nvGrpSpPr>
        <p:grpSpPr>
          <a:xfrm>
            <a:off x="3581280" y="6248520"/>
            <a:ext cx="1913040" cy="202320"/>
            <a:chOff x="3581280" y="6248520"/>
            <a:chExt cx="1913040" cy="202320"/>
          </a:xfrm>
        </p:grpSpPr>
        <p:sp>
          <p:nvSpPr>
            <p:cNvPr id="94" name=""/>
            <p:cNvSpPr/>
            <p:nvPr/>
          </p:nvSpPr>
          <p:spPr>
            <a:xfrm>
              <a:off x="3581280" y="6248520"/>
              <a:ext cx="1871640" cy="179640"/>
            </a:xfrm>
            <a:prstGeom prst="rect">
              <a:avLst/>
            </a:prstGeom>
            <a:noFill/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5" name=""/>
            <p:cNvGrpSpPr/>
            <p:nvPr/>
          </p:nvGrpSpPr>
          <p:grpSpPr>
            <a:xfrm>
              <a:off x="3616200" y="6267600"/>
              <a:ext cx="1878120" cy="183240"/>
              <a:chOff x="3616200" y="6267600"/>
              <a:chExt cx="1878120" cy="183240"/>
            </a:xfrm>
          </p:grpSpPr>
          <p:sp>
            <p:nvSpPr>
              <p:cNvPr id="96" name=""/>
              <p:cNvSpPr/>
              <p:nvPr/>
            </p:nvSpPr>
            <p:spPr>
              <a:xfrm>
                <a:off x="3616200" y="6337440"/>
                <a:ext cx="28440" cy="1440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3698640" y="6337440"/>
                <a:ext cx="28800" cy="1440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" name=""/>
              <p:cNvSpPr/>
              <p:nvPr/>
            </p:nvSpPr>
            <p:spPr>
              <a:xfrm>
                <a:off x="3782880" y="6337440"/>
                <a:ext cx="27000" cy="1440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3865320" y="6337440"/>
                <a:ext cx="27000" cy="1440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" name=""/>
              <p:cNvSpPr/>
              <p:nvPr/>
            </p:nvSpPr>
            <p:spPr>
              <a:xfrm>
                <a:off x="3925800" y="62676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1999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4238640" y="6345360"/>
                <a:ext cx="274680" cy="1800"/>
              </a:xfrm>
              <a:prstGeom prst="line">
                <a:avLst/>
              </a:prstGeom>
              <a:ln w="6480">
                <a:solidFill>
                  <a:srgbClr val="0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" name=""/>
              <p:cNvSpPr/>
              <p:nvPr/>
            </p:nvSpPr>
            <p:spPr>
              <a:xfrm>
                <a:off x="4540320" y="62676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2000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4852800" y="6345360"/>
                <a:ext cx="276480" cy="1800"/>
              </a:xfrm>
              <a:prstGeom prst="line">
                <a:avLst/>
              </a:prstGeom>
              <a:ln w="14400">
                <a:solidFill>
                  <a:srgbClr val="0000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" name=""/>
              <p:cNvSpPr/>
              <p:nvPr/>
            </p:nvSpPr>
            <p:spPr>
              <a:xfrm>
                <a:off x="5154480" y="62676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2001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aphicFrame>
        <p:nvGraphicFramePr>
          <p:cNvPr id="105" name=""/>
          <p:cNvGraphicFramePr/>
          <p:nvPr/>
        </p:nvGraphicFramePr>
        <p:xfrm>
          <a:off x="380880" y="3429000"/>
          <a:ext cx="3535560" cy="2444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80880" y="3429000"/>
                    <a:ext cx="353556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7" name=""/>
          <p:cNvGraphicFramePr/>
          <p:nvPr/>
        </p:nvGraphicFramePr>
        <p:xfrm>
          <a:off x="4648320" y="3352680"/>
          <a:ext cx="3535200" cy="24447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648320" y="3352680"/>
                    <a:ext cx="353520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9" name=""/>
          <p:cNvSpPr/>
          <p:nvPr/>
        </p:nvSpPr>
        <p:spPr>
          <a:xfrm>
            <a:off x="4114800" y="1295280"/>
            <a:ext cx="4648320" cy="195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Record Levels of Drilling Activity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9/28/01 total gas rig count of 953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Activity is tapering off from the 7/13/01 high of 1,068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Gulf rigs are down 9% from their highs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4B368BB-CC49-467B-8814-69543DA8447A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Supply Update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11" name=""/>
          <p:cNvGraphicFramePr/>
          <p:nvPr/>
        </p:nvGraphicFramePr>
        <p:xfrm>
          <a:off x="0" y="990720"/>
          <a:ext cx="4781520" cy="2781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4781520" cy="2781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3" name=""/>
          <p:cNvGraphicFramePr/>
          <p:nvPr/>
        </p:nvGraphicFramePr>
        <p:xfrm>
          <a:off x="100080" y="3733920"/>
          <a:ext cx="4924440" cy="27813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00080" y="3733920"/>
                    <a:ext cx="4924440" cy="2781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5" name=""/>
          <p:cNvSpPr/>
          <p:nvPr/>
        </p:nvSpPr>
        <p:spPr>
          <a:xfrm>
            <a:off x="4952880" y="2133720"/>
            <a:ext cx="3657600" cy="31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Supply growth increased from 53.4 Bcf/d in Q2 to 53.5 Bcf/d in Q3 – A .2% increase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Represents a marked slowdown from Q3’s 2% production growth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On a year-on-year basis, U.S. production is up 2% from 2000Q3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4800600" y="1600200"/>
            <a:ext cx="4343400" cy="93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But, Moderate U.S. Supply Growth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-1649520" y="35701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8FCB34B-36AC-4B19-BC78-576DFAF1310C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"/>
          <p:cNvGraphicFramePr/>
          <p:nvPr/>
        </p:nvGraphicFramePr>
        <p:xfrm>
          <a:off x="0" y="990720"/>
          <a:ext cx="4738680" cy="3200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4738680" cy="3200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20" name=""/>
          <p:cNvGrpSpPr/>
          <p:nvPr/>
        </p:nvGrpSpPr>
        <p:grpSpPr>
          <a:xfrm>
            <a:off x="2072160" y="1950120"/>
            <a:ext cx="2238120" cy="1139760"/>
            <a:chOff x="2072160" y="1950120"/>
            <a:chExt cx="2238120" cy="1139760"/>
          </a:xfrm>
        </p:grpSpPr>
        <p:sp>
          <p:nvSpPr>
            <p:cNvPr id="121" name=""/>
            <p:cNvSpPr/>
            <p:nvPr/>
          </p:nvSpPr>
          <p:spPr>
            <a:xfrm rot="20320200">
              <a:off x="2243160" y="2369520"/>
              <a:ext cx="2073240" cy="355320"/>
            </a:xfrm>
            <a:prstGeom prst="rightArrow">
              <a:avLst>
                <a:gd name="adj1" fmla="val 50000"/>
                <a:gd name="adj2" fmla="val 147276"/>
              </a:avLst>
            </a:prstGeom>
            <a:gradFill rotWithShape="0">
              <a:gsLst>
                <a:gs pos="0">
                  <a:srgbClr val="00cc99"/>
                </a:gs>
                <a:gs pos="100000">
                  <a:srgbClr val="e7f9f4"/>
                </a:gs>
              </a:gsLst>
              <a:lin ang="8100000"/>
            </a:gradFill>
            <a:ln w="12600">
              <a:solidFill>
                <a:srgbClr val="000000"/>
              </a:solidFill>
              <a:miter/>
            </a:ln>
            <a:effectLst>
              <a:outerShdw dist="107932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" name=""/>
            <p:cNvSpPr/>
            <p:nvPr/>
          </p:nvSpPr>
          <p:spPr>
            <a:xfrm rot="20320200">
              <a:off x="2134080" y="2133360"/>
              <a:ext cx="1112760" cy="551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9.22% CAGR in Canadian Imports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23" name=""/>
          <p:cNvSpPr/>
          <p:nvPr/>
        </p:nvSpPr>
        <p:spPr>
          <a:xfrm>
            <a:off x="4648320" y="1905120"/>
            <a:ext cx="4190760" cy="277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Importance of Canadian Supply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market is highly dependent on Canadian supply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Over 56% of Canadian gas is exported to the U.S.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Year to date, Canadian imports have increased an average of 8% relative to last year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4" name=""/>
          <p:cNvGraphicFramePr/>
          <p:nvPr/>
        </p:nvGraphicFramePr>
        <p:xfrm>
          <a:off x="533520" y="4267080"/>
          <a:ext cx="3981240" cy="23623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33520" y="4267080"/>
                    <a:ext cx="3981240" cy="2362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Canadian Imports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48F694F-E338-4711-B730-007144A6E0A8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5800" y="2895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III. Transportation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F641A11-8E49-45C3-ADD9-7F7262CDDC0F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609480" y="228600"/>
            <a:ext cx="7848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Existing Pipelines to California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9" name="caexisting" descr=""/>
          <p:cNvPicPr/>
          <p:nvPr/>
        </p:nvPicPr>
        <p:blipFill>
          <a:blip r:embed="rId1"/>
          <a:stretch/>
        </p:blipFill>
        <p:spPr>
          <a:xfrm>
            <a:off x="685800" y="1219320"/>
            <a:ext cx="7308720" cy="531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D236DC3-BD38-447F-9F16-B4AFA8BD99CD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609480" y="228600"/>
            <a:ext cx="7848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Proposed Pipelines to California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1" name="caproposed" descr=""/>
          <p:cNvPicPr/>
          <p:nvPr/>
        </p:nvPicPr>
        <p:blipFill>
          <a:blip r:embed="rId1"/>
          <a:stretch/>
        </p:blipFill>
        <p:spPr>
          <a:xfrm>
            <a:off x="609480" y="1066680"/>
            <a:ext cx="7550280" cy="549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9E3A3A8-8AB2-4E70-BED9-103FE2315BFF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Additions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Generation vs. Interstate Capacity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3" name=""/>
          <p:cNvGraphicFramePr/>
          <p:nvPr/>
        </p:nvGraphicFramePr>
        <p:xfrm>
          <a:off x="0" y="1828800"/>
          <a:ext cx="4495680" cy="2514600"/>
        </p:xfrm>
        <a:graphic>
          <a:graphicData uri="http://schemas.openxmlformats.org/drawingml/2006/table">
            <a:tbl>
              <a:tblPr/>
              <a:tblGrid>
                <a:gridCol w="588960"/>
                <a:gridCol w="1246320"/>
                <a:gridCol w="755640"/>
                <a:gridCol w="685800"/>
                <a:gridCol w="609480"/>
                <a:gridCol w="609480"/>
              </a:tblGrid>
              <a:tr h="53352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8/04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Ruby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600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7/03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Sonoran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1,000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1/03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PGE Redwood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200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12/01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SoCal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175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09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5/03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Kern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130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200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550*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4" name=""/>
          <p:cNvSpPr/>
          <p:nvPr/>
        </p:nvSpPr>
        <p:spPr>
          <a:xfrm>
            <a:off x="1752480" y="1447920"/>
            <a:ext cx="914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2514600" y="1447920"/>
            <a:ext cx="914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3276720" y="1447920"/>
            <a:ext cx="761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3733920" y="1447920"/>
            <a:ext cx="9903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762120" y="4419720"/>
            <a:ext cx="129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1676520" y="4419720"/>
            <a:ext cx="1066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305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2286000" y="4419720"/>
            <a:ext cx="12193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3048120" y="4419720"/>
            <a:ext cx="1066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1,750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3581280" y="4419720"/>
            <a:ext cx="1143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2743200" y="4724280"/>
            <a:ext cx="304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3429000" y="556272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2666880" y="556272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3352680" y="472428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2057400" y="5562720"/>
            <a:ext cx="304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1981080" y="4724280"/>
            <a:ext cx="381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4038480" y="556272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3886200" y="472428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0" y="5562720"/>
            <a:ext cx="4724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Yearly Short or Long:     +7      (335)      +817   +1,379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609480" y="5257800"/>
            <a:ext cx="4038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Generation**     298       542         598      38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457200" y="5486400"/>
            <a:ext cx="4648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228600" y="6234120"/>
            <a:ext cx="655308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*85% of Kern’s 863 mmcf/d expansion to California less 200 at Kramer Junction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**assumes 80% LF at 7,200 HR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457200" y="4724280"/>
            <a:ext cx="4267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Running Total:     305       505       2,255  2,855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6" name=""/>
          <p:cNvGraphicFramePr/>
          <p:nvPr/>
        </p:nvGraphicFramePr>
        <p:xfrm>
          <a:off x="4495680" y="1143000"/>
          <a:ext cx="5737320" cy="4952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95680" y="1143000"/>
                    <a:ext cx="5737320" cy="495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8" name=""/>
          <p:cNvSpPr/>
          <p:nvPr/>
        </p:nvSpPr>
        <p:spPr>
          <a:xfrm>
            <a:off x="7696080" y="3048120"/>
            <a:ext cx="106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Capacity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 rot="19800000">
            <a:off x="5867640" y="4495320"/>
            <a:ext cx="106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Generation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7924680" y="358128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 flipV="1">
            <a:off x="6858000" y="3657600"/>
            <a:ext cx="1066680" cy="533520"/>
          </a:xfrm>
          <a:prstGeom prst="line">
            <a:avLst/>
          </a:prstGeom>
          <a:ln w="38160">
            <a:solidFill>
              <a:srgbClr val="00cc99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 flipV="1">
            <a:off x="7924680" y="3504960"/>
            <a:ext cx="990720" cy="152280"/>
          </a:xfrm>
          <a:prstGeom prst="line">
            <a:avLst/>
          </a:prstGeom>
          <a:ln w="38160">
            <a:solidFill>
              <a:srgbClr val="00cc99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663CA83-D130-4778-A109-F024EFEBD20C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75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Mismatch of Capacity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09480" y="12193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Interstate mainline delivery capacity exceeds intrastate takeaway by </a:t>
            </a:r>
            <a:r>
              <a:rPr b="1" lang="en-US" sz="2400" strike="noStrike" u="none">
                <a:solidFill>
                  <a:srgbClr val="cc0000"/>
                </a:solidFill>
                <a:effectLst/>
                <a:uFillTx/>
                <a:latin typeface="Times New Roman"/>
              </a:rPr>
              <a:t>1.2 Bcf/d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Socal = 680 MMcfd     PG&amp;E = 550 MMcf/d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Socal plans to add a mere 175 MMcf/d (85 Wheeler Ridge, 50 MMcf/d Needles, 40 MMcf/d production area)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New Kramer Junction interconnect with Kern (200 MMcf/d) may alleviate Wheeler Ridge allocation problem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PG&amp;E can add 200 MMcf/d to Redwood path at rolled in rates, Baja expansion expensive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- Kern interconnect on Line 300 provides most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economic expansion of Baja path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901EEDD-F5D3-4E2C-B5C6-B79E4592555D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Existing Interconnect Capacities</a:t>
            </a:r>
            <a:br>
              <a:rPr sz="2800"/>
            </a:br>
            <a:r>
              <a:rPr b="1" lang="en-US" sz="28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California Border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6" name=""/>
          <p:cNvGraphicFramePr/>
          <p:nvPr/>
        </p:nvGraphicFramePr>
        <p:xfrm>
          <a:off x="685800" y="2514600"/>
          <a:ext cx="7772400" cy="2957400"/>
        </p:xfrm>
        <a:graphic>
          <a:graphicData uri="http://schemas.openxmlformats.org/drawingml/2006/table">
            <a:tbl>
              <a:tblPr/>
              <a:tblGrid>
                <a:gridCol w="1828800"/>
                <a:gridCol w="1279440"/>
                <a:gridCol w="1555920"/>
                <a:gridCol w="1554120"/>
                <a:gridCol w="1554120"/>
              </a:tblGrid>
              <a:tr h="7077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PGE (Redwood)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Malin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1,905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1,905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PGT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162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PGE (Baja)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Topock and Daggett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1,140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150*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TWPL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174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1,140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EPNG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15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400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Kern/Mojave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7" name=""/>
          <p:cNvSpPr/>
          <p:nvPr/>
        </p:nvSpPr>
        <p:spPr>
          <a:xfrm>
            <a:off x="762120" y="2057400"/>
            <a:ext cx="1447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Receipt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2438280" y="2057400"/>
            <a:ext cx="129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Location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3809880" y="2057400"/>
            <a:ext cx="1447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Intra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5486400" y="2057400"/>
            <a:ext cx="1219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7010280" y="2057400"/>
            <a:ext cx="129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Delivery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2666880" y="5715000"/>
            <a:ext cx="99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3809880" y="571500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3,045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5334120" y="571500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3,595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3429000" y="1447920"/>
            <a:ext cx="2666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(mmcf/d)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4038480" y="6172200"/>
            <a:ext cx="914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4038480" y="6248520"/>
            <a:ext cx="914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5638680" y="6172200"/>
            <a:ext cx="762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5638680" y="6248520"/>
            <a:ext cx="762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2895480" y="6491160"/>
            <a:ext cx="48769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*TWPL meter capacity is 400 mmcf/d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A9059A9-15A1-4533-AF17-29D99FB25B7A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Existing Interconnect Capacities</a:t>
            </a:r>
            <a:br>
              <a:rPr sz="2800"/>
            </a:br>
            <a:r>
              <a:rPr b="1" lang="en-US" sz="28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California Border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82" name=""/>
          <p:cNvGraphicFramePr/>
          <p:nvPr/>
        </p:nvGraphicFramePr>
        <p:xfrm>
          <a:off x="685800" y="2133720"/>
          <a:ext cx="7772400" cy="3484440"/>
        </p:xfrm>
        <a:graphic>
          <a:graphicData uri="http://schemas.openxmlformats.org/drawingml/2006/table">
            <a:tbl>
              <a:tblPr/>
              <a:tblGrid>
                <a:gridCol w="1554120"/>
                <a:gridCol w="1554120"/>
                <a:gridCol w="1555920"/>
                <a:gridCol w="1554120"/>
                <a:gridCol w="1554120"/>
              </a:tblGrid>
              <a:tr h="7038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SoCal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Needles and Hector Rd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770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800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TWPL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20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Kern/Mojave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732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Topock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540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540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EPNG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912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Ehrenberg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1,210*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1,240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EPNG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38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Wheeler Ridge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680*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800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Kern/Mojave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84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PG&amp;E/KRS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3" name=""/>
          <p:cNvSpPr/>
          <p:nvPr/>
        </p:nvSpPr>
        <p:spPr>
          <a:xfrm>
            <a:off x="762120" y="160020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Receipt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2438280" y="1600200"/>
            <a:ext cx="129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Location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3886200" y="160020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Intra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5486400" y="1600200"/>
            <a:ext cx="1295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7086600" y="1600200"/>
            <a:ext cx="1295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Delivery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2438280" y="5562720"/>
            <a:ext cx="1219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3962520" y="5562720"/>
            <a:ext cx="1295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3,200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5486400" y="556272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3,880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4038480" y="6019920"/>
            <a:ext cx="10670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4038480" y="6095880"/>
            <a:ext cx="10670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5715000" y="6019920"/>
            <a:ext cx="9907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5715000" y="6095880"/>
            <a:ext cx="9907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1905120" y="6324480"/>
            <a:ext cx="6400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*can receive IT:  120 @ Wheeler, 80@ Ehrenberg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3352680" y="1143000"/>
            <a:ext cx="2895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(mmcf/d)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B5BD3DA-B8B8-4CE4-879E-ADCD40D7D9D2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Fundamentals Outline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457200" y="1155600"/>
            <a:ext cx="8305920" cy="577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Demand Trends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Supply Trends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Transportation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Storage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Price Perspective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Weather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Conclusion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8D94ED6-06D1-44AC-B382-5E8619D83013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29714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IV.  Storage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CCC0864-A6AD-4062-977D-2E44140531A7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Storage Overview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4952880" y="1295280"/>
            <a:ext cx="3353040" cy="47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Rapid Pace Continues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Strong storage levels reflective of weak fundamentals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Unprecedented level of injections have been a critical factor in market declines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 of September 30, the year-over-year storage surplus was 434 Bcf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2,914 Bcf in inventory with 4 weeks left in injection season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High probability of reaching 11/5/98 storage high of 3,094 Bcf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00" name=""/>
          <p:cNvGraphicFramePr/>
          <p:nvPr/>
        </p:nvGraphicFramePr>
        <p:xfrm>
          <a:off x="609480" y="1066680"/>
          <a:ext cx="3886200" cy="2743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0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1066680"/>
                    <a:ext cx="3886200" cy="27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2" name=""/>
          <p:cNvGraphicFramePr/>
          <p:nvPr/>
        </p:nvGraphicFramePr>
        <p:xfrm>
          <a:off x="609480" y="3809880"/>
          <a:ext cx="3733920" cy="2743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0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09480" y="3809880"/>
                    <a:ext cx="3733920" cy="27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078D93E-FD85-45CE-85B8-8452BD26F63B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"/>
          <p:cNvGraphicFramePr/>
          <p:nvPr/>
        </p:nvGraphicFramePr>
        <p:xfrm>
          <a:off x="361800" y="1219320"/>
          <a:ext cx="8420400" cy="5181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0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61800" y="1219320"/>
                    <a:ext cx="8420400" cy="5181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83808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 U.S. Storage Levels 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 flipV="1">
            <a:off x="4178160" y="1536480"/>
            <a:ext cx="0" cy="384804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8" name=""/>
          <p:cNvGrpSpPr/>
          <p:nvPr/>
        </p:nvGrpSpPr>
        <p:grpSpPr>
          <a:xfrm>
            <a:off x="2679840" y="1670040"/>
            <a:ext cx="2984400" cy="298440"/>
            <a:chOff x="2679840" y="1670040"/>
            <a:chExt cx="2984400" cy="298440"/>
          </a:xfrm>
        </p:grpSpPr>
        <p:sp>
          <p:nvSpPr>
            <p:cNvPr id="209" name=""/>
            <p:cNvSpPr/>
            <p:nvPr/>
          </p:nvSpPr>
          <p:spPr>
            <a:xfrm>
              <a:off x="2679840" y="1670040"/>
              <a:ext cx="1346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Winter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4317840" y="1670040"/>
              <a:ext cx="13464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Summer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3416400" y="1968480"/>
              <a:ext cx="1587240" cy="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7D81C05-8E57-44C9-A334-7F45AE55C8C1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Western U.S. Storage Levels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13" name=""/>
          <p:cNvGraphicFramePr/>
          <p:nvPr/>
        </p:nvGraphicFramePr>
        <p:xfrm>
          <a:off x="609480" y="1066680"/>
          <a:ext cx="3886200" cy="2743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1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1066680"/>
                    <a:ext cx="3886200" cy="27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5" name=""/>
          <p:cNvGraphicFramePr/>
          <p:nvPr/>
        </p:nvGraphicFramePr>
        <p:xfrm>
          <a:off x="609480" y="3809880"/>
          <a:ext cx="3733920" cy="2743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1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09480" y="3809880"/>
                    <a:ext cx="3733920" cy="27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7" name=""/>
          <p:cNvSpPr/>
          <p:nvPr/>
        </p:nvSpPr>
        <p:spPr>
          <a:xfrm>
            <a:off x="4800600" y="1143000"/>
            <a:ext cx="3962520" cy="457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1360" indent="-17136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Strong Western Storage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Despite a slow start, storage is now in year-on-year surplus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 of 9/30/01 storage levels stand at 452 Bcf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On a year-on-year basis, this is 33 Bcf over the previous record set in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is also 63 Bcf over the 6-year average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Going into the withdrawal season, the West has already beat the previous record - 435 Bcf on 11/5/98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34A77D4-E305-44FA-9BE6-8ABB7C420FA1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"/>
          <p:cNvGraphicFramePr/>
          <p:nvPr/>
        </p:nvGraphicFramePr>
        <p:xfrm>
          <a:off x="361800" y="1219320"/>
          <a:ext cx="8420400" cy="5181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1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61800" y="1219320"/>
                    <a:ext cx="8420400" cy="5181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Western U.S. Storage Levels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 flipV="1">
            <a:off x="4114800" y="1536480"/>
            <a:ext cx="0" cy="384804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2" name=""/>
          <p:cNvGrpSpPr/>
          <p:nvPr/>
        </p:nvGrpSpPr>
        <p:grpSpPr>
          <a:xfrm>
            <a:off x="2679840" y="1670040"/>
            <a:ext cx="2984400" cy="298440"/>
            <a:chOff x="2679840" y="1670040"/>
            <a:chExt cx="2984400" cy="298440"/>
          </a:xfrm>
        </p:grpSpPr>
        <p:sp>
          <p:nvSpPr>
            <p:cNvPr id="223" name=""/>
            <p:cNvSpPr/>
            <p:nvPr/>
          </p:nvSpPr>
          <p:spPr>
            <a:xfrm>
              <a:off x="2679840" y="1670040"/>
              <a:ext cx="1346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Winter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4317840" y="1670040"/>
              <a:ext cx="13464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Summer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3416400" y="1968480"/>
              <a:ext cx="1587240" cy="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75CC2B8-D9D4-4095-84C9-FA3CB34E1838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838080" y="28191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V.  Price Perspective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E9ABFAA-4828-493F-9F74-0E536DFA9E24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Historical Nymex Prices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28" name=""/>
          <p:cNvGraphicFramePr/>
          <p:nvPr/>
        </p:nvGraphicFramePr>
        <p:xfrm>
          <a:off x="0" y="914400"/>
          <a:ext cx="8772480" cy="523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14400"/>
                    <a:ext cx="8772480" cy="523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0" name=""/>
          <p:cNvSpPr/>
          <p:nvPr/>
        </p:nvSpPr>
        <p:spPr>
          <a:xfrm>
            <a:off x="914400" y="1219320"/>
            <a:ext cx="3809880" cy="98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9900"/>
                </a:solidFill>
                <a:effectLst/>
                <a:uFillTx/>
                <a:latin typeface="Times New Roman"/>
              </a:rPr>
              <a:t>Period Low on Feb 26, 1998 - $1.628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9900"/>
                </a:solidFill>
                <a:effectLst/>
                <a:uFillTx/>
                <a:latin typeface="Times New Roman"/>
              </a:rPr>
              <a:t>Period High on Dec 27, 2000 - $9.98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9900"/>
                </a:solidFill>
                <a:effectLst/>
                <a:uFillTx/>
                <a:latin typeface="Times New Roman"/>
              </a:rPr>
              <a:t>Oct 8, 2001 Close - $2.275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492DB54-3AE3-4241-9AF8-13A5BE41821D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 Return to Normalcy?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2" name=""/>
          <p:cNvGraphicFramePr/>
          <p:nvPr/>
        </p:nvGraphicFramePr>
        <p:xfrm>
          <a:off x="0" y="1066680"/>
          <a:ext cx="5010120" cy="2895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066680"/>
                    <a:ext cx="5010120" cy="2895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4" name=""/>
          <p:cNvGraphicFramePr/>
          <p:nvPr/>
        </p:nvGraphicFramePr>
        <p:xfrm>
          <a:off x="0" y="3962520"/>
          <a:ext cx="5010120" cy="28954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3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3962520"/>
                    <a:ext cx="5010120" cy="2895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6" name=""/>
          <p:cNvSpPr/>
          <p:nvPr/>
        </p:nvSpPr>
        <p:spPr>
          <a:xfrm>
            <a:off x="4952880" y="1066680"/>
            <a:ext cx="3962520" cy="278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Long Term (25 Yr) Perspective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 January 1976, the monthly average price was $.54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September 2001 NYMEX contract closed at $2.295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median price for the period is $1.85.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maximum is $8.06, and was reached in January 2001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4952880" y="3962520"/>
            <a:ext cx="3962520" cy="30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Medium Term (5yr) Perspective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 September 1996, the monthly average price was $1.85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is 24% lower than the September 2001 NYMEX contract close.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At $2.295 the September contract is equal to the 5 year median monthly price.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06ADAE4-9F35-47B7-A570-11AFC13A3915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4756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End of the Blowout?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1066680" y="917640"/>
          <a:ext cx="7027920" cy="4941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66680" y="917640"/>
                    <a:ext cx="7027920" cy="4941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241" name=""/>
          <p:cNvGrpSpPr/>
          <p:nvPr/>
        </p:nvGrpSpPr>
        <p:grpSpPr>
          <a:xfrm>
            <a:off x="990720" y="5867280"/>
            <a:ext cx="6991200" cy="564480"/>
            <a:chOff x="990720" y="5867280"/>
            <a:chExt cx="6991200" cy="564480"/>
          </a:xfrm>
        </p:grpSpPr>
        <p:sp>
          <p:nvSpPr>
            <p:cNvPr id="242" name=""/>
            <p:cNvSpPr/>
            <p:nvPr/>
          </p:nvSpPr>
          <p:spPr>
            <a:xfrm>
              <a:off x="990720" y="5934240"/>
              <a:ext cx="129960" cy="129960"/>
            </a:xfrm>
            <a:prstGeom prst="rect">
              <a:avLst/>
            </a:prstGeom>
            <a:solidFill>
              <a:srgbClr val="00cc99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1175760" y="5877000"/>
              <a:ext cx="114264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NGI-MALIN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3322800" y="5934240"/>
              <a:ext cx="131760" cy="129960"/>
            </a:xfrm>
            <a:prstGeom prst="rect">
              <a:avLst/>
            </a:prstGeom>
            <a:solidFill>
              <a:srgbClr val="3333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3508920" y="5877000"/>
              <a:ext cx="107064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NGI-SoCal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990720" y="6229440"/>
              <a:ext cx="129960" cy="129960"/>
            </a:xfrm>
            <a:prstGeom prst="rect">
              <a:avLst/>
            </a:prstGeom>
            <a:solidFill>
              <a:srgbClr val="cccc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1177560" y="6172200"/>
              <a:ext cx="117900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IF-ELPO/SJ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3322800" y="6229440"/>
              <a:ext cx="131760" cy="129960"/>
            </a:xfrm>
            <a:prstGeom prst="rect">
              <a:avLst/>
            </a:prstGeom>
            <a:solidFill>
              <a:srgbClr val="b2b2b2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3507840" y="6172200"/>
              <a:ext cx="191232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IF-ELPO/PERMIAN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5686560" y="5924520"/>
              <a:ext cx="129960" cy="13032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5877360" y="5867280"/>
              <a:ext cx="210456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IF-NWPL_ROCKY_M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5686560" y="6229440"/>
              <a:ext cx="129960" cy="129960"/>
            </a:xfrm>
            <a:prstGeom prst="rect">
              <a:avLst/>
            </a:prstGeom>
            <a:solidFill>
              <a:srgbClr val="00000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5878080" y="6172200"/>
              <a:ext cx="132336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CGPR-AECO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FF740C3-B62E-4C7E-BEB2-78317DD018A2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"/>
          <p:cNvSpPr/>
          <p:nvPr/>
        </p:nvSpPr>
        <p:spPr>
          <a:xfrm>
            <a:off x="609480" y="3124080"/>
            <a:ext cx="83059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VI.  Weather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CDFEA0A-6FB6-4A4D-84C7-58126E6C3C52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8191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I.  Demand Trends</a:t>
            </a:r>
            <a:br>
              <a:rPr sz="4400"/>
            </a:b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2E8468A-5F27-4439-964B-5EA73411B3C3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76212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Cooling Degree Days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>
            <a:off x="-1490760" y="9525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-1490760" y="9525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>
            <a:off x="0" y="27590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59" name=""/>
          <p:cNvGraphicFramePr/>
          <p:nvPr/>
        </p:nvGraphicFramePr>
        <p:xfrm>
          <a:off x="380880" y="1371600"/>
          <a:ext cx="4724640" cy="4952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6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371600"/>
                    <a:ext cx="4724640" cy="495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1" name=""/>
          <p:cNvSpPr/>
          <p:nvPr/>
        </p:nvSpPr>
        <p:spPr>
          <a:xfrm>
            <a:off x="5105520" y="1752480"/>
            <a:ext cx="3886200" cy="334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Non-Eventful Summer Weather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Across the United States, the week ending 9/29/01 had 34% fewer CDDs than normal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Cooling season to date, temperatures are 1.5% cooler than last year, but 4.6% warmer than normal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B9A261F-7408-47A8-ACC9-2668AB7D3E26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76212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Moderate Summer Weather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>
            <a:off x="0" y="304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4" name="noaalogo" descr="NOAA Homepage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380880" y="5715000"/>
            <a:ext cx="1143000" cy="92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5" name=""/>
          <p:cNvSpPr/>
          <p:nvPr/>
        </p:nvSpPr>
        <p:spPr>
          <a:xfrm>
            <a:off x="0" y="304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>
            <a:off x="0" y="3128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7" name="3monthustanom" descr="U.S. 3-Month Temperature Departure Graphic"/>
          <p:cNvPicPr/>
          <p:nvPr/>
        </p:nvPicPr>
        <p:blipFill>
          <a:blip r:embed="rId3"/>
          <a:stretch/>
        </p:blipFill>
        <p:spPr>
          <a:xfrm>
            <a:off x="1752480" y="1371600"/>
            <a:ext cx="6394680" cy="432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448D191-E7F5-47D2-9244-78950B77A40B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Mild Winter Forecast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>
            <a:off x="0" y="29415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70" name=""/>
          <p:cNvGrpSpPr/>
          <p:nvPr/>
        </p:nvGrpSpPr>
        <p:grpSpPr>
          <a:xfrm>
            <a:off x="3121200" y="2941560"/>
            <a:ext cx="2901600" cy="976320"/>
            <a:chOff x="3121200" y="2941560"/>
            <a:chExt cx="2901600" cy="976320"/>
          </a:xfrm>
        </p:grpSpPr>
        <p:sp>
          <p:nvSpPr>
            <p:cNvPr id="271" name=""/>
            <p:cNvSpPr/>
            <p:nvPr/>
          </p:nvSpPr>
          <p:spPr>
            <a:xfrm>
              <a:off x="3121200" y="2941560"/>
              <a:ext cx="2901600" cy="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3121200" y="2941560"/>
              <a:ext cx="2901600" cy="9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sng">
                  <a:solidFill>
                    <a:srgbClr val="ccccff"/>
                  </a:solidFill>
                  <a:effectLst/>
                  <a:uFillTx/>
                  <a:latin typeface="Times New Roman"/>
                  <a:hlinkClick r:id="rId1"/>
                </a:rPr>
                <a:t>  </a:t>
              </a:r>
              <a:r>
                <a:rPr b="0" lang="en-US" sz="5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 </a:t>
              </a:r>
              <a:r>
                <a: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              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73" name=""/>
          <p:cNvSpPr/>
          <p:nvPr/>
        </p:nvSpPr>
        <p:spPr>
          <a:xfrm>
            <a:off x="0" y="304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74" name="page3" descr=""/>
          <p:cNvPicPr/>
          <p:nvPr/>
        </p:nvPicPr>
        <p:blipFill>
          <a:blip r:embed="rId2"/>
          <a:stretch/>
        </p:blipFill>
        <p:spPr>
          <a:xfrm>
            <a:off x="990720" y="1219320"/>
            <a:ext cx="7162560" cy="5371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5" name="noaalogo" descr="NOAA Homepage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5181480" y="6172200"/>
            <a:ext cx="533520" cy="431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0BC8D8E-1B4A-4171-93E8-2A92814A6A92}" type="slidenum">
              <a:t>32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83808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Western Snowpack Levels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>
            <a:off x="0" y="2154240"/>
            <a:ext cx="914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78" name="snow0105" descr=""/>
          <p:cNvPicPr/>
          <p:nvPr/>
        </p:nvPicPr>
        <p:blipFill>
          <a:blip r:embed="rId1"/>
          <a:stretch/>
        </p:blipFill>
        <p:spPr>
          <a:xfrm>
            <a:off x="685800" y="1066680"/>
            <a:ext cx="2590920" cy="256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9" name="snow0005" descr=""/>
          <p:cNvPicPr/>
          <p:nvPr/>
        </p:nvPicPr>
        <p:blipFill>
          <a:blip r:embed="rId2"/>
          <a:stretch/>
        </p:blipFill>
        <p:spPr>
          <a:xfrm>
            <a:off x="762120" y="3809880"/>
            <a:ext cx="2743200" cy="2613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0" name="resv0105" descr="Reservoir Graphic"/>
          <p:cNvPicPr/>
          <p:nvPr/>
        </p:nvPicPr>
        <p:blipFill>
          <a:blip r:embed="rId3"/>
          <a:stretch/>
        </p:blipFill>
        <p:spPr>
          <a:xfrm>
            <a:off x="4648320" y="3886200"/>
            <a:ext cx="3352680" cy="2562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1" name=""/>
          <p:cNvSpPr/>
          <p:nvPr/>
        </p:nvSpPr>
        <p:spPr>
          <a:xfrm>
            <a:off x="3886200" y="1219320"/>
            <a:ext cx="4648320" cy="23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Extremely Low Hydro Conditions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 the PNW, water year 2001 streamflow will be among one of the lowest since records began in 1929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For the rest of the West, well below average (&lt;70%) streamflows are forecast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77F3E6C-EB9E-4FD1-BB62-F7E16362A85A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"/>
          <p:cNvSpPr/>
          <p:nvPr/>
        </p:nvSpPr>
        <p:spPr>
          <a:xfrm>
            <a:off x="609480" y="3124080"/>
            <a:ext cx="83059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VI.  Conclusion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2697125-3159-4B30-B77C-78A8C6C9C8AA}" type="slidenum">
              <a:t>34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Bottom Line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457200" y="1219320"/>
            <a:ext cx="8229600" cy="45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3160" indent="-173160"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Weakening fundamentals continue to pressure gas prices across the country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3160" indent="-173160"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Gas supply, though on the upswing, is not the primary driver of the bearish environment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3160" indent="-173160"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Similarly, unremarkable summer weather has not sparked demand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3160" indent="-173160"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weak economy combined with successful conservation efforts are key drivers in driving down demand and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3160" indent="-173160"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resulting rapid pace of injections has set the stage for record inventories going into the withdrawal season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3F602BB-C464-449A-8034-C2A16AC481CC}" type="slidenum">
              <a:t>35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Gross Domestic Product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8" name=""/>
          <p:cNvGraphicFramePr/>
          <p:nvPr/>
        </p:nvGraphicFramePr>
        <p:xfrm>
          <a:off x="100080" y="1066680"/>
          <a:ext cx="5181480" cy="284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0080" y="1066680"/>
                    <a:ext cx="5181480" cy="28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" name=""/>
          <p:cNvGraphicFramePr/>
          <p:nvPr/>
        </p:nvGraphicFramePr>
        <p:xfrm>
          <a:off x="185760" y="3809880"/>
          <a:ext cx="5010120" cy="2847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85760" y="3809880"/>
                    <a:ext cx="5010120" cy="28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" name=""/>
          <p:cNvSpPr/>
          <p:nvPr/>
        </p:nvSpPr>
        <p:spPr>
          <a:xfrm>
            <a:off x="5410080" y="1828800"/>
            <a:ext cx="3124440" cy="450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Torpid economic growth is affecting gas consumption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GDP grew .2% in real terms during the second quarter of 2001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was the lowest growth in 8 years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On a year on year basis this was the lowest growth since 1980Q2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deceleration in real GDP growth is largely due to decreases in exports and private inventory investment.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334120" y="1295280"/>
            <a:ext cx="358128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Economy is the Story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44CCAA3-8CAC-446D-B6DA-5E1EE6638EAD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Industrial Growth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5" name=""/>
          <p:cNvGraphicFramePr/>
          <p:nvPr/>
        </p:nvGraphicFramePr>
        <p:xfrm>
          <a:off x="380880" y="3733920"/>
          <a:ext cx="4697640" cy="2805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3733920"/>
                    <a:ext cx="4697640" cy="2805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" name=""/>
          <p:cNvGraphicFramePr/>
          <p:nvPr/>
        </p:nvGraphicFramePr>
        <p:xfrm>
          <a:off x="380880" y="1066680"/>
          <a:ext cx="4697640" cy="2805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80880" y="1066680"/>
                    <a:ext cx="4697640" cy="2805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" name=""/>
          <p:cNvSpPr/>
          <p:nvPr/>
        </p:nvSpPr>
        <p:spPr>
          <a:xfrm>
            <a:off x="5181480" y="1447920"/>
            <a:ext cx="3657600" cy="519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9080" indent="-28908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 industrial production contracted .8% in August.  On an annual basis it contracted 4.8%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is the 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eleventh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consecutive monthly decline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manufacturing component reflected the trend, contracting 1%.  On an annual basis it contracted 5.5%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There is significant slackness in U.S. industrial capacity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utilization for total industry was 76%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is more than 5 percentage points below the 1967-2000 average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5181480" y="990720"/>
            <a:ext cx="373392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Contracting Industrial Growth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2C35ADB-B309-4712-B57E-DE85DD50D8FC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Electric Power Use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2" name=""/>
          <p:cNvGraphicFramePr/>
          <p:nvPr/>
        </p:nvGraphicFramePr>
        <p:xfrm>
          <a:off x="774720" y="1219320"/>
          <a:ext cx="3629160" cy="2533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74720" y="1219320"/>
                    <a:ext cx="362916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" name=""/>
          <p:cNvGraphicFramePr/>
          <p:nvPr/>
        </p:nvGraphicFramePr>
        <p:xfrm>
          <a:off x="774720" y="3733920"/>
          <a:ext cx="3629160" cy="25336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74720" y="3733920"/>
                    <a:ext cx="362916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" name=""/>
          <p:cNvGraphicFramePr/>
          <p:nvPr/>
        </p:nvGraphicFramePr>
        <p:xfrm>
          <a:off x="4495680" y="3733920"/>
          <a:ext cx="3629160" cy="25336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7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495680" y="3733920"/>
                    <a:ext cx="362916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" name=""/>
          <p:cNvGraphicFramePr/>
          <p:nvPr/>
        </p:nvGraphicFramePr>
        <p:xfrm>
          <a:off x="4495680" y="1219320"/>
          <a:ext cx="3629160" cy="25336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59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495680" y="1219320"/>
                    <a:ext cx="362916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60" name=""/>
          <p:cNvGrpSpPr/>
          <p:nvPr/>
        </p:nvGrpSpPr>
        <p:grpSpPr>
          <a:xfrm>
            <a:off x="152280" y="1066680"/>
            <a:ext cx="990360" cy="581400"/>
            <a:chOff x="152280" y="1066680"/>
            <a:chExt cx="990360" cy="581400"/>
          </a:xfrm>
        </p:grpSpPr>
        <p:grpSp>
          <p:nvGrpSpPr>
            <p:cNvPr id="61" name=""/>
            <p:cNvGrpSpPr/>
            <p:nvPr/>
          </p:nvGrpSpPr>
          <p:grpSpPr>
            <a:xfrm>
              <a:off x="152280" y="1066680"/>
              <a:ext cx="990360" cy="276840"/>
              <a:chOff x="152280" y="1066680"/>
              <a:chExt cx="990360" cy="276840"/>
            </a:xfrm>
          </p:grpSpPr>
          <p:sp>
            <p:nvSpPr>
              <p:cNvPr id="62" name=""/>
              <p:cNvSpPr/>
              <p:nvPr/>
            </p:nvSpPr>
            <p:spPr>
              <a:xfrm>
                <a:off x="152280" y="1218960"/>
                <a:ext cx="380880" cy="0"/>
              </a:xfrm>
              <a:prstGeom prst="line">
                <a:avLst/>
              </a:prstGeom>
              <a:ln w="28440">
                <a:solidFill>
                  <a:srgbClr val="0000ff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" name=""/>
              <p:cNvSpPr/>
              <p:nvPr/>
            </p:nvSpPr>
            <p:spPr>
              <a:xfrm>
                <a:off x="533160" y="1066680"/>
                <a:ext cx="60948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1999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4" name=""/>
            <p:cNvGrpSpPr/>
            <p:nvPr/>
          </p:nvGrpSpPr>
          <p:grpSpPr>
            <a:xfrm>
              <a:off x="152280" y="1218960"/>
              <a:ext cx="990360" cy="276840"/>
              <a:chOff x="152280" y="1218960"/>
              <a:chExt cx="990360" cy="276840"/>
            </a:xfrm>
          </p:grpSpPr>
          <p:sp>
            <p:nvSpPr>
              <p:cNvPr id="65" name=""/>
              <p:cNvSpPr/>
              <p:nvPr/>
            </p:nvSpPr>
            <p:spPr>
              <a:xfrm>
                <a:off x="152280" y="1371240"/>
                <a:ext cx="380880" cy="0"/>
              </a:xfrm>
              <a:prstGeom prst="line">
                <a:avLst/>
              </a:prstGeom>
              <a:ln w="28440">
                <a:solidFill>
                  <a:srgbClr val="008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" name=""/>
              <p:cNvSpPr/>
              <p:nvPr/>
            </p:nvSpPr>
            <p:spPr>
              <a:xfrm>
                <a:off x="533160" y="1218960"/>
                <a:ext cx="60948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7" name=""/>
            <p:cNvGrpSpPr/>
            <p:nvPr/>
          </p:nvGrpSpPr>
          <p:grpSpPr>
            <a:xfrm>
              <a:off x="152280" y="1371240"/>
              <a:ext cx="990360" cy="276840"/>
              <a:chOff x="152280" y="1371240"/>
              <a:chExt cx="990360" cy="276840"/>
            </a:xfrm>
          </p:grpSpPr>
          <p:sp>
            <p:nvSpPr>
              <p:cNvPr id="68" name=""/>
              <p:cNvSpPr/>
              <p:nvPr/>
            </p:nvSpPr>
            <p:spPr>
              <a:xfrm>
                <a:off x="152280" y="1523520"/>
                <a:ext cx="380880" cy="0"/>
              </a:xfrm>
              <a:prstGeom prst="line">
                <a:avLst/>
              </a:prstGeom>
              <a:ln w="284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" name=""/>
              <p:cNvSpPr/>
              <p:nvPr/>
            </p:nvSpPr>
            <p:spPr>
              <a:xfrm>
                <a:off x="533160" y="1371240"/>
                <a:ext cx="60948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50B2307-F81D-42BA-81CD-B30E265383E7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Western Power Demand Reduction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336600" y="1273320"/>
          <a:ext cx="4838760" cy="5067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6600" y="1273320"/>
                    <a:ext cx="4838760" cy="5067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"/>
          <p:cNvSpPr/>
          <p:nvPr/>
        </p:nvSpPr>
        <p:spPr>
          <a:xfrm>
            <a:off x="5543640" y="1508040"/>
            <a:ext cx="3149640" cy="402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Demand Story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Demand decrease of 8% relative to July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Average retail price increase of approximately 25%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Cooler weather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Increased public awareness and conservation efforts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Curtailed production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Changed production schedules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4EDAF6B-5757-4527-A160-A1344BCF125D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4152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Regional Demand Reduction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5" name=""/>
          <p:cNvGraphicFramePr/>
          <p:nvPr/>
        </p:nvGraphicFramePr>
        <p:xfrm>
          <a:off x="281160" y="1146240"/>
          <a:ext cx="4038480" cy="243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1160" y="1146240"/>
                    <a:ext cx="4038480" cy="24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" name=""/>
          <p:cNvGraphicFramePr/>
          <p:nvPr/>
        </p:nvGraphicFramePr>
        <p:xfrm>
          <a:off x="257040" y="3801960"/>
          <a:ext cx="4038840" cy="2438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57040" y="3801960"/>
                    <a:ext cx="4038840" cy="2438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" name=""/>
          <p:cNvGraphicFramePr/>
          <p:nvPr/>
        </p:nvGraphicFramePr>
        <p:xfrm>
          <a:off x="4575240" y="3780000"/>
          <a:ext cx="4038480" cy="24382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80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575240" y="3780000"/>
                    <a:ext cx="4038480" cy="24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81" name=""/>
          <p:cNvGrpSpPr/>
          <p:nvPr/>
        </p:nvGrpSpPr>
        <p:grpSpPr>
          <a:xfrm>
            <a:off x="3800520" y="6262560"/>
            <a:ext cx="1824120" cy="283320"/>
            <a:chOff x="3800520" y="6262560"/>
            <a:chExt cx="1824120" cy="283320"/>
          </a:xfrm>
        </p:grpSpPr>
        <p:grpSp>
          <p:nvGrpSpPr>
            <p:cNvPr id="82" name=""/>
            <p:cNvGrpSpPr/>
            <p:nvPr/>
          </p:nvGrpSpPr>
          <p:grpSpPr>
            <a:xfrm>
              <a:off x="3800520" y="6269040"/>
              <a:ext cx="915840" cy="276840"/>
              <a:chOff x="3800520" y="6269040"/>
              <a:chExt cx="915840" cy="276840"/>
            </a:xfrm>
          </p:grpSpPr>
          <p:sp>
            <p:nvSpPr>
              <p:cNvPr id="83" name=""/>
              <p:cNvSpPr/>
              <p:nvPr/>
            </p:nvSpPr>
            <p:spPr>
              <a:xfrm>
                <a:off x="3800520" y="6284880"/>
                <a:ext cx="233280" cy="231840"/>
              </a:xfrm>
              <a:prstGeom prst="rect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" name=""/>
              <p:cNvSpPr/>
              <p:nvPr/>
            </p:nvSpPr>
            <p:spPr>
              <a:xfrm>
                <a:off x="4062240" y="6269040"/>
                <a:ext cx="65412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5" name=""/>
            <p:cNvGrpSpPr/>
            <p:nvPr/>
          </p:nvGrpSpPr>
          <p:grpSpPr>
            <a:xfrm>
              <a:off x="4695840" y="6262560"/>
              <a:ext cx="928800" cy="276840"/>
              <a:chOff x="4695840" y="6262560"/>
              <a:chExt cx="928800" cy="276840"/>
            </a:xfrm>
          </p:grpSpPr>
          <p:sp>
            <p:nvSpPr>
              <p:cNvPr id="86" name=""/>
              <p:cNvSpPr/>
              <p:nvPr/>
            </p:nvSpPr>
            <p:spPr>
              <a:xfrm>
                <a:off x="4695840" y="6291360"/>
                <a:ext cx="233280" cy="231840"/>
              </a:xfrm>
              <a:prstGeom prst="rect">
                <a:avLst/>
              </a:prstGeom>
              <a:solidFill>
                <a:srgbClr val="0000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" name=""/>
              <p:cNvSpPr/>
              <p:nvPr/>
            </p:nvSpPr>
            <p:spPr>
              <a:xfrm>
                <a:off x="4970520" y="6262560"/>
                <a:ext cx="65412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88" name=""/>
          <p:cNvSpPr/>
          <p:nvPr/>
        </p:nvSpPr>
        <p:spPr>
          <a:xfrm>
            <a:off x="4951440" y="1017720"/>
            <a:ext cx="3692520" cy="319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5360" indent="-22536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Conservation Has Been Key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225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 the PNW over 1,700 average MWs of industrial load have come off line to date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225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 California, demand is about 10% lower than expected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225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Rockies/SW conservation reached 5% in June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225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6CC302F-0798-4990-9F75-AEB735CF2E55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2895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II. Supply Trends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7C84B6D-8DA8-4837-9F11-CF794ECACD70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2001-08-20T14:55:33Z</dcterms:created>
  <dc:creator>btychol</dc:creator>
  <dc:description/>
  <dc:language>en-US</dc:language>
  <cp:lastModifiedBy>kward</cp:lastModifiedBy>
  <dcterms:modified xsi:type="dcterms:W3CDTF">2001-10-09T13:40:24Z</dcterms:modified>
  <cp:revision>94</cp:revision>
  <dc:subject/>
  <dc:title>PowerPoint Presentation</dc:title>
</cp:coreProperties>
</file>