
<file path=[Content_Types].xml><?xml version="1.0" encoding="utf-8"?>
<Types xmlns="http://schemas.openxmlformats.org/package/2006/content-types">
  <Default Extension="xml" ContentType="application/xml"/>
  <Default Extension="rels" ContentType="application/vnd.openxmlformats-package.relationships+xml"/>
  <Default Extension="png" ContentType="image/png"/>
  <Default Extension="jpeg" ContentType="image/jpeg"/>
  <Override PartName="/_rels/.rels" ContentType="application/vnd.openxmlformats-package.relationships+xml"/>
  <Override PartName="/docProps/core.xml" ContentType="application/vnd.openxmlformats-package.core-properties+xml"/>
  <Override PartName="/docProps/app.xml" ContentType="application/vnd.openxmlformats-officedocument.extended-properties+xml"/>
  <Override PartName="/ppt/presentation.xml" ContentType="application/vnd.openxmlformats-officedocument.presentationml.presentation.main+xml"/>
  <Override PartName="/ppt/slideMasters/_rels/slideMaster1.xml.rels" ContentType="application/vnd.openxmlformats-package.relationships+xml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theme/theme1.xml" ContentType="application/vnd.openxmlformats-officedocument.theme+xml"/>
  <Override PartName="/ppt/theme/theme2.xml" ContentType="application/vnd.openxmlformats-officedocument.theme+xml"/>
  <Override PartName="/ppt/_rels/presentation.xml.rels" ContentType="application/vnd.openxmlformats-package.relationships+xml"/>
  <Override PartName="/ppt/media/image29.wmf" ContentType="image/x-wmf"/>
  <Override PartName="/ppt/media/image27.jpeg" ContentType="image/jpeg"/>
  <Override PartName="/ppt/media/image11.wmf" ContentType="image/x-wmf"/>
  <Override PartName="/ppt/media/image26.jpeg" ContentType="image/jpeg"/>
  <Override PartName="/ppt/media/image6.wmf" ContentType="image/x-wmf"/>
  <Override PartName="/ppt/media/image40.png" ContentType="image/png"/>
  <Override PartName="/ppt/media/image25.wmf" ContentType="image/x-wmf"/>
  <Override PartName="/ppt/media/image24.wmf" ContentType="image/x-wmf"/>
  <Override PartName="/ppt/media/image23.wmf" ContentType="image/x-wmf"/>
  <Override PartName="/ppt/media/image22.wmf" ContentType="image/x-wmf"/>
  <Override PartName="/ppt/media/image21.wmf" ContentType="image/x-wmf"/>
  <Override PartName="/ppt/media/image19.wmf" ContentType="image/x-wmf"/>
  <Override PartName="/ppt/media/image28.wmf" ContentType="image/x-wmf"/>
  <Override PartName="/ppt/media/image1.png" ContentType="image/png"/>
  <Override PartName="/ppt/media/image14.wmf" ContentType="image/x-wmf"/>
  <Override PartName="/ppt/media/image5.wmf" ContentType="image/x-wmf"/>
  <Override PartName="/ppt/media/image36.png" ContentType="image/png"/>
  <Override PartName="/ppt/media/image37.png" ContentType="image/png"/>
  <Override PartName="/ppt/media/image13.wmf" ContentType="image/x-wmf"/>
  <Override PartName="/ppt/media/image4.wmf" ContentType="image/x-wmf"/>
  <Override PartName="/ppt/media/image38.png" ContentType="image/png"/>
  <Override PartName="/ppt/media/image30.wmf" ContentType="image/x-wmf"/>
  <Override PartName="/ppt/media/image39.png" ContentType="image/png"/>
  <Override PartName="/ppt/media/image42.wmf" ContentType="image/x-wmf"/>
  <Override PartName="/ppt/media/image31.wmf" ContentType="image/x-wmf"/>
  <Override PartName="/ppt/media/image43.wmf" ContentType="image/x-wmf"/>
  <Override PartName="/ppt/media/image32.wmf" ContentType="image/x-wmf"/>
  <Override PartName="/ppt/media/image44.wmf" ContentType="image/x-wmf"/>
  <Override PartName="/ppt/media/image33.wmf" ContentType="image/x-wmf"/>
  <Override PartName="/ppt/media/image45.wmf" ContentType="image/x-wmf"/>
  <Override PartName="/ppt/media/image10.wmf" ContentType="image/x-wmf"/>
  <Override PartName="/ppt/media/image9.wmf" ContentType="image/x-wmf"/>
  <Override PartName="/ppt/media/image18.wmf" ContentType="image/x-wmf"/>
  <Override PartName="/ppt/media/image20.wmf" ContentType="image/x-wmf"/>
  <Override PartName="/ppt/media/image12.wmf" ContentType="image/x-wmf"/>
  <Override PartName="/ppt/media/image3.wmf" ContentType="image/x-wmf"/>
  <Override PartName="/ppt/media/image35.wmf" ContentType="image/x-wmf"/>
  <Override PartName="/ppt/media/image8.wmf" ContentType="image/x-wmf"/>
  <Override PartName="/ppt/media/image17.wmf" ContentType="image/x-wmf"/>
  <Override PartName="/ppt/media/image34.wmf" ContentType="image/x-wmf"/>
  <Override PartName="/ppt/media/image2.wmf" ContentType="image/x-wmf"/>
  <Override PartName="/ppt/media/image41.png" ContentType="image/png"/>
  <Override PartName="/ppt/media/image7.wmf" ContentType="image/x-wmf"/>
  <Override PartName="/ppt/media/image16.wmf" ContentType="image/x-wmf"/>
  <Override PartName="/ppt/media/image15.wmf" ContentType="image/x-wmf"/>
  <Override PartName="/ppt/notesMasters/_rels/notesMaster1.xml.rels" ContentType="application/vnd.openxmlformats-package.relationships+xml"/>
  <Override PartName="/ppt/notesMasters/notesMaster1.xml" ContentType="application/vnd.openxmlformats-officedocument.presentationml.notesMaster+xml"/>
  <Override PartName="/ppt/embeddings/oleObject1.pptx" ContentType="application/vnd.openxmlformats-officedocument.presentationml.presentation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slideLayouts/_rels/slideLayout6.xml.rels" ContentType="application/vnd.openxmlformats-package.relationships+xml"/>
  <Override PartName="/ppt/slideLayouts/_rels/slideLayout5.xml.rels" ContentType="application/vnd.openxmlformats-package.relationships+xml"/>
  <Override PartName="/ppt/slideLayouts/_rels/slideLayout4.xml.rels" ContentType="application/vnd.openxmlformats-package.relationships+xml"/>
  <Override PartName="/ppt/slideLayouts/_rels/slideLayout3.xml.rels" ContentType="application/vnd.openxmlformats-package.relationships+xml"/>
  <Override PartName="/ppt/slideLayouts/_rels/slideLayout2.xml.rels" ContentType="application/vnd.openxmlformats-package.relationships+xml"/>
  <Override PartName="/ppt/slideLayouts/_rels/slideLayout1.xml.rels" ContentType="application/vnd.openxmlformats-package.relationship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_rels/slide7.xml.rels" ContentType="application/vnd.openxmlformats-package.relationships+xml"/>
  <Override PartName="/ppt/slides/_rels/slide24.xml.rels" ContentType="application/vnd.openxmlformats-package.relationships+xml"/>
  <Override PartName="/ppt/slides/_rels/slide16.xml.rels" ContentType="application/vnd.openxmlformats-package.relationships+xml"/>
  <Override PartName="/ppt/slides/_rels/slide2.xml.rels" ContentType="application/vnd.openxmlformats-package.relationships+xml"/>
  <Override PartName="/ppt/slides/_rels/slide8.xml.rels" ContentType="application/vnd.openxmlformats-package.relationships+xml"/>
  <Override PartName="/ppt/slides/_rels/slide25.xml.rels" ContentType="application/vnd.openxmlformats-package.relationships+xml"/>
  <Override PartName="/ppt/slides/_rels/slide10.xml.rels" ContentType="application/vnd.openxmlformats-package.relationships+xml"/>
  <Override PartName="/ppt/slides/_rels/slide34.xml.rels" ContentType="application/vnd.openxmlformats-package.relationships+xml"/>
  <Override PartName="/ppt/slides/_rels/slide33.xml.rels" ContentType="application/vnd.openxmlformats-package.relationships+xml"/>
  <Override PartName="/ppt/slides/_rels/slide32.xml.rels" ContentType="application/vnd.openxmlformats-package.relationships+xml"/>
  <Override PartName="/ppt/slides/_rels/slide22.xml.rels" ContentType="application/vnd.openxmlformats-package.relationships+xml"/>
  <Override PartName="/ppt/slides/_rels/slide5.xml.rels" ContentType="application/vnd.openxmlformats-package.relationships+xml"/>
  <Override PartName="/ppt/slides/_rels/slide31.xml.rels" ContentType="application/vnd.openxmlformats-package.relationships+xml"/>
  <Override PartName="/ppt/slides/_rels/slide29.xml.rels" ContentType="application/vnd.openxmlformats-package.relationships+xml"/>
  <Override PartName="/ppt/slides/_rels/slide30.xml.rels" ContentType="application/vnd.openxmlformats-package.relationships+xml"/>
  <Override PartName="/ppt/slides/_rels/slide28.xml.rels" ContentType="application/vnd.openxmlformats-package.relationships+xml"/>
  <Override PartName="/ppt/slides/_rels/slide13.xml.rels" ContentType="application/vnd.openxmlformats-package.relationships+xml"/>
  <Override PartName="/ppt/slides/_rels/slide14.xml.rels" ContentType="application/vnd.openxmlformats-package.relationships+xml"/>
  <Override PartName="/ppt/slides/_rels/slide15.xml.rels" ContentType="application/vnd.openxmlformats-package.relationships+xml"/>
  <Override PartName="/ppt/slides/_rels/slide27.xml.rels" ContentType="application/vnd.openxmlformats-package.relationships+xml"/>
  <Override PartName="/ppt/slides/_rels/slide6.xml.rels" ContentType="application/vnd.openxmlformats-package.relationships+xml"/>
  <Override PartName="/ppt/slides/_rels/slide23.xml.rels" ContentType="application/vnd.openxmlformats-package.relationships+xml"/>
  <Override PartName="/ppt/slides/_rels/slide35.xml.rels" ContentType="application/vnd.openxmlformats-package.relationships+xml"/>
  <Override PartName="/ppt/slides/_rels/slide36.xml.rels" ContentType="application/vnd.openxmlformats-package.relationships+xml"/>
  <Override PartName="/ppt/slides/_rels/slide1.xml.rels" ContentType="application/vnd.openxmlformats-package.relationships+xml"/>
  <Override PartName="/ppt/slides/_rels/slide19.xml.rels" ContentType="application/vnd.openxmlformats-package.relationships+xml"/>
  <Override PartName="/ppt/slides/_rels/slide12.xml.rels" ContentType="application/vnd.openxmlformats-package.relationships+xml"/>
  <Override PartName="/ppt/slides/_rels/slide21.xml.rels" ContentType="application/vnd.openxmlformats-package.relationships+xml"/>
  <Override PartName="/ppt/slides/_rels/slide4.xml.rels" ContentType="application/vnd.openxmlformats-package.relationships+xml"/>
  <Override PartName="/ppt/slides/_rels/slide18.xml.rels" ContentType="application/vnd.openxmlformats-package.relationships+xml"/>
  <Override PartName="/ppt/slides/_rels/slide11.xml.rels" ContentType="application/vnd.openxmlformats-package.relationships+xml"/>
  <Override PartName="/ppt/slides/_rels/slide9.xml.rels" ContentType="application/vnd.openxmlformats-package.relationships+xml"/>
  <Override PartName="/ppt/slides/_rels/slide26.xml.rels" ContentType="application/vnd.openxmlformats-package.relationships+xml"/>
  <Override PartName="/ppt/slides/_rels/slide20.xml.rels" ContentType="application/vnd.openxmlformats-package.relationships+xml"/>
  <Override PartName="/ppt/slides/_rels/slide3.xml.rels" ContentType="application/vnd.openxmlformats-package.relationships+xml"/>
  <Override PartName="/ppt/slides/_rels/slide17.xml.rels" ContentType="application/vnd.openxmlformats-package.relationships+xml"/>
  <Override PartName="/ppt/slides/slide29.xml" ContentType="application/vnd.openxmlformats-officedocument.presentationml.slide+xml"/>
  <Override PartName="/ppt/slides/slide28.xml" ContentType="application/vnd.openxmlformats-officedocument.presentationml.slide+xml"/>
  <Override PartName="/ppt/slides/slide27.xml" ContentType="application/vnd.openxmlformats-officedocument.presentationml.slide+xml"/>
  <Override PartName="/ppt/slides/slide26.xml" ContentType="application/vnd.openxmlformats-officedocument.presentationml.slide+xml"/>
  <Override PartName="/ppt/slides/slide14.xml" ContentType="application/vnd.openxmlformats-officedocument.presentationml.slide+xml"/>
  <Override PartName="/ppt/slides/slide6.xml" ContentType="application/vnd.openxmlformats-officedocument.presentationml.slide+xml"/>
  <Override PartName="/ppt/slides/slide25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13.xml" ContentType="application/vnd.openxmlformats-officedocument.presentationml.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22.xml" ContentType="application/vnd.openxmlformats-officedocument.presentationml.slide+xml"/>
  <Override PartName="/ppt/slides/slide34.xml" ContentType="application/vnd.openxmlformats-officedocument.presentationml.slide+xml"/>
  <Override PartName="/ppt/slides/slide23.xml" ContentType="application/vnd.openxmlformats-officedocument.presentationml.slide+xml"/>
  <Override PartName="/ppt/slides/slide15.xml" ContentType="application/vnd.openxmlformats-officedocument.presentationml.slide+xml"/>
  <Override PartName="/ppt/slides/slide7.xml" ContentType="application/vnd.openxmlformats-officedocument.presentationml.slide+xml"/>
  <Override PartName="/ppt/slides/slide35.xml" ContentType="application/vnd.openxmlformats-officedocument.presentationml.slide+xml"/>
  <Override PartName="/ppt/slides/slide24.xml" ContentType="application/vnd.openxmlformats-officedocument.presentationml.slide+xml"/>
  <Override PartName="/ppt/slides/slide36.xml" ContentType="application/vnd.openxmlformats-officedocument.presentationml.slide+xml"/>
  <Override PartName="/ppt/slides/slide12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0.xml" ContentType="application/vnd.openxmlformats-officedocument.presentationml.slide+xml"/>
  <Override PartName="/ppt/slides/slide11.xml" ContentType="application/vnd.openxmlformats-officedocument.presentationml.slide+xml"/>
  <Override PartName="/ppt/slides/slide3.xml" ContentType="application/vnd.openxmlformats-officedocument.presentationml.slide+xml"/>
  <Override PartName="/ppt/slides/slide9.xml" ContentType="application/vnd.openxmlformats-officedocument.presentationml.slide+xml"/>
  <Override PartName="/ppt/slides/slide17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16.xml" ContentType="application/vnd.openxmlformats-officedocument.presentationml.slide+xml"/>
  <Override PartName="/ppt/slides/slide1.xml" ContentType="application/vnd.openxmlformats-officedocument.presentationml.slide+xml"/>
  <Override PartName="/ppt/notesSlides/_rels/notesSlide29.xml.rels" ContentType="application/vnd.openxmlformats-package.relationships+xml"/>
  <Override PartName="/ppt/notesSlides/_rels/notesSlide28.xml.rels" ContentType="application/vnd.openxmlformats-package.relationships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</Types>
</file>

<file path=_rels/.rels><?xml version="1.0" encoding="UTF-8"?>
<Relationships xmlns="http://schemas.openxmlformats.org/package/2006/relationships"><Relationship Id="rId1" Type="http://schemas.openxmlformats.org/officedocument/2006/relationships/metadata/core-properties" Target="docProps/core.xml"/><Relationship Id="rId2" Type="http://schemas.openxmlformats.org/officeDocument/2006/relationships/extended-properties" Target="docProps/app.xml"/><Relationship Id="rId3" Type="http://schemas.openxmlformats.org/officeDocument/2006/relationships/officeDocument" Target="ppt/presentation.xml"/>
</Relationships>
</file>

<file path=ppt/presentation.xml><?xml version="1.0" encoding="utf-8"?>
<p:presentation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sldMasterIdLst>
    <p:sldMasterId id="2147483648" r:id="rId2"/>
  </p:sldMasterIdLst>
  <p:notesMasterIdLst>
    <p:notesMasterId r:id="rId3"/>
  </p:notesMasterIdLst>
  <p:sldIdLst>
    <p:sldId id="256" r:id="rId4"/>
    <p:sldId id="257" r:id="rId5"/>
    <p:sldId id="258" r:id="rId6"/>
    <p:sldId id="259" r:id="rId7"/>
    <p:sldId id="260" r:id="rId8"/>
    <p:sldId id="261" r:id="rId9"/>
    <p:sldId id="262" r:id="rId10"/>
    <p:sldId id="263" r:id="rId11"/>
    <p:sldId id="264" r:id="rId12"/>
    <p:sldId id="265" r:id="rId13"/>
    <p:sldId id="266" r:id="rId14"/>
    <p:sldId id="267" r:id="rId15"/>
    <p:sldId id="268" r:id="rId16"/>
    <p:sldId id="269" r:id="rId17"/>
    <p:sldId id="270" r:id="rId18"/>
    <p:sldId id="271" r:id="rId19"/>
    <p:sldId id="272" r:id="rId20"/>
    <p:sldId id="273" r:id="rId21"/>
    <p:sldId id="274" r:id="rId22"/>
    <p:sldId id="275" r:id="rId23"/>
    <p:sldId id="276" r:id="rId24"/>
    <p:sldId id="277" r:id="rId25"/>
    <p:sldId id="278" r:id="rId26"/>
    <p:sldId id="279" r:id="rId27"/>
    <p:sldId id="280" r:id="rId28"/>
    <p:sldId id="281" r:id="rId29"/>
    <p:sldId id="282" r:id="rId30"/>
    <p:sldId id="283" r:id="rId31"/>
    <p:sldId id="284" r:id="rId32"/>
    <p:sldId id="285" r:id="rId33"/>
    <p:sldId id="286" r:id="rId34"/>
    <p:sldId id="287" r:id="rId35"/>
    <p:sldId id="288" r:id="rId36"/>
    <p:sldId id="289" r:id="rId37"/>
    <p:sldId id="290" r:id="rId38"/>
    <p:sldId id="291" r:id="rId39"/>
  </p:sldIdLst>
  <p:sldSz cx="9144000" cy="6858000"/>
  <p:notesSz cx="6983413" cy="9269413"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/>
</p:presentationPr>
</file>

<file path=ppt/_rels/presentation.xml.rels><?xml version="1.0" encoding="UTF-8"?>
<Relationships xmlns="http://schemas.openxmlformats.org/package/2006/relationships"><Relationship Id="rId1" Type="http://schemas.openxmlformats.org/officeDocument/2006/relationships/theme" Target="theme/theme1.xml"/><Relationship Id="rId2" Type="http://schemas.openxmlformats.org/officeDocument/2006/relationships/slideMaster" Target="slideMasters/slideMaster1.xml"/><Relationship Id="rId3" Type="http://schemas.openxmlformats.org/officeDocument/2006/relationships/notesMaster" Target="notesMasters/notesMaster1.xml"/><Relationship Id="rId4" Type="http://schemas.openxmlformats.org/officeDocument/2006/relationships/slide" Target="slides/slide1.xml"/><Relationship Id="rId5" Type="http://schemas.openxmlformats.org/officeDocument/2006/relationships/slide" Target="slides/slide2.xml"/><Relationship Id="rId6" Type="http://schemas.openxmlformats.org/officeDocument/2006/relationships/slide" Target="slides/slide3.xml"/><Relationship Id="rId7" Type="http://schemas.openxmlformats.org/officeDocument/2006/relationships/slide" Target="slides/slide4.xml"/><Relationship Id="rId8" Type="http://schemas.openxmlformats.org/officeDocument/2006/relationships/slide" Target="slides/slide5.xml"/><Relationship Id="rId9" Type="http://schemas.openxmlformats.org/officeDocument/2006/relationships/slide" Target="slides/slide6.xml"/><Relationship Id="rId10" Type="http://schemas.openxmlformats.org/officeDocument/2006/relationships/slide" Target="slides/slide7.xml"/><Relationship Id="rId11" Type="http://schemas.openxmlformats.org/officeDocument/2006/relationships/slide" Target="slides/slide8.xml"/><Relationship Id="rId12" Type="http://schemas.openxmlformats.org/officeDocument/2006/relationships/slide" Target="slides/slide9.xml"/><Relationship Id="rId13" Type="http://schemas.openxmlformats.org/officeDocument/2006/relationships/slide" Target="slides/slide10.xml"/><Relationship Id="rId14" Type="http://schemas.openxmlformats.org/officeDocument/2006/relationships/slide" Target="slides/slide11.xml"/><Relationship Id="rId15" Type="http://schemas.openxmlformats.org/officeDocument/2006/relationships/slide" Target="slides/slide12.xml"/><Relationship Id="rId16" Type="http://schemas.openxmlformats.org/officeDocument/2006/relationships/slide" Target="slides/slide13.xml"/><Relationship Id="rId17" Type="http://schemas.openxmlformats.org/officeDocument/2006/relationships/slide" Target="slides/slide14.xml"/><Relationship Id="rId18" Type="http://schemas.openxmlformats.org/officeDocument/2006/relationships/slide" Target="slides/slide15.xml"/><Relationship Id="rId19" Type="http://schemas.openxmlformats.org/officeDocument/2006/relationships/slide" Target="slides/slide16.xml"/><Relationship Id="rId20" Type="http://schemas.openxmlformats.org/officeDocument/2006/relationships/slide" Target="slides/slide17.xml"/><Relationship Id="rId21" Type="http://schemas.openxmlformats.org/officeDocument/2006/relationships/slide" Target="slides/slide18.xml"/><Relationship Id="rId22" Type="http://schemas.openxmlformats.org/officeDocument/2006/relationships/slide" Target="slides/slide19.xml"/><Relationship Id="rId23" Type="http://schemas.openxmlformats.org/officeDocument/2006/relationships/slide" Target="slides/slide20.xml"/><Relationship Id="rId24" Type="http://schemas.openxmlformats.org/officeDocument/2006/relationships/slide" Target="slides/slide21.xml"/><Relationship Id="rId25" Type="http://schemas.openxmlformats.org/officeDocument/2006/relationships/slide" Target="slides/slide22.xml"/><Relationship Id="rId26" Type="http://schemas.openxmlformats.org/officeDocument/2006/relationships/slide" Target="slides/slide23.xml"/><Relationship Id="rId27" Type="http://schemas.openxmlformats.org/officeDocument/2006/relationships/slide" Target="slides/slide24.xml"/><Relationship Id="rId28" Type="http://schemas.openxmlformats.org/officeDocument/2006/relationships/slide" Target="slides/slide25.xml"/><Relationship Id="rId29" Type="http://schemas.openxmlformats.org/officeDocument/2006/relationships/slide" Target="slides/slide26.xml"/><Relationship Id="rId30" Type="http://schemas.openxmlformats.org/officeDocument/2006/relationships/slide" Target="slides/slide27.xml"/><Relationship Id="rId31" Type="http://schemas.openxmlformats.org/officeDocument/2006/relationships/slide" Target="slides/slide28.xml"/><Relationship Id="rId32" Type="http://schemas.openxmlformats.org/officeDocument/2006/relationships/slide" Target="slides/slide29.xml"/><Relationship Id="rId33" Type="http://schemas.openxmlformats.org/officeDocument/2006/relationships/slide" Target="slides/slide30.xml"/><Relationship Id="rId34" Type="http://schemas.openxmlformats.org/officeDocument/2006/relationships/slide" Target="slides/slide31.xml"/><Relationship Id="rId35" Type="http://schemas.openxmlformats.org/officeDocument/2006/relationships/slide" Target="slides/slide32.xml"/><Relationship Id="rId36" Type="http://schemas.openxmlformats.org/officeDocument/2006/relationships/slide" Target="slides/slide33.xml"/><Relationship Id="rId37" Type="http://schemas.openxmlformats.org/officeDocument/2006/relationships/slide" Target="slides/slide34.xml"/><Relationship Id="rId38" Type="http://schemas.openxmlformats.org/officeDocument/2006/relationships/slide" Target="slides/slide35.xml"/><Relationship Id="rId39" Type="http://schemas.openxmlformats.org/officeDocument/2006/relationships/slide" Target="slides/slide36.xml"/><Relationship Id="rId40" Type="http://schemas.openxmlformats.org/officeDocument/2006/relationships/presProps" Target="presProps.xml"/>
</Relationships>
</file>

<file path=ppt/notesMasters/_rels/notesMaster1.xml.rels><?xml version="1.0" encoding="UTF-8"?>
<Relationships xmlns="http://schemas.openxmlformats.org/package/2006/relationships"><Relationship Id="rId1" Type="http://schemas.openxmlformats.org/officeDocument/2006/relationships/theme" Target="../theme/theme2.xml"/>
</Relationships>
</file>

<file path=ppt/notesMasters/notesMaster1.xml><?xml version="1.0" encoding="utf-8"?>
<p:notes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"/>
          <p:cNvSpPr/>
          <p:nvPr/>
        </p:nvSpPr>
        <p:spPr>
          <a:xfrm>
            <a:off x="0" y="0"/>
            <a:ext cx="6984000" cy="9270000"/>
          </a:xfrm>
          <a:prstGeom prst="rect">
            <a:avLst/>
          </a:prstGeom>
          <a:solidFill>
            <a:srgbClr val="ffffff"/>
          </a:solidFill>
          <a:ln w="0">
            <a:noFill/>
          </a:ln>
        </p:spPr>
        <p:txBody>
          <a:bodyPr lIns="90000" rIns="90000" tIns="45000" bIns="45000" anchor="ctr" anchorCtr="1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" name="PlaceHolder 1"/>
          <p:cNvSpPr>
            <a:spLocks noGrp="1"/>
          </p:cNvSpPr>
          <p:nvPr>
            <p:ph type="hdr"/>
          </p:nvPr>
        </p:nvSpPr>
        <p:spPr>
          <a:xfrm>
            <a:off x="-360" y="0"/>
            <a:ext cx="3027240" cy="4636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440" bIns="46440" anchor="t">
            <a:noAutofit/>
          </a:bodyPr>
          <a:p>
            <a:pPr indent="0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&lt;header&gt;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" name="PlaceHolder 2"/>
          <p:cNvSpPr>
            <a:spLocks noGrp="1"/>
          </p:cNvSpPr>
          <p:nvPr>
            <p:ph type="dt" idx="2"/>
          </p:nvPr>
        </p:nvSpPr>
        <p:spPr>
          <a:xfrm>
            <a:off x="3957480" y="0"/>
            <a:ext cx="3027600" cy="4636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440" bIns="46440" anchor="t">
            <a:noAutofit/>
          </a:bodyPr>
          <a:lstStyle>
            <a:lvl1pPr indent="0" algn="r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&lt;date/time&gt;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" name="PlaceHolder 3"/>
          <p:cNvSpPr>
            <a:spLocks noGrp="1"/>
          </p:cNvSpPr>
          <p:nvPr>
            <p:ph type="sldImg"/>
          </p:nvPr>
        </p:nvSpPr>
        <p:spPr>
          <a:xfrm>
            <a:off x="1173240" y="695160"/>
            <a:ext cx="4635360" cy="34768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0000" rIns="90000" tIns="46800" bIns="4680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move the slide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" name="PlaceHolder 4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notes format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" name="PlaceHolder 5"/>
          <p:cNvSpPr>
            <a:spLocks noGrp="1"/>
          </p:cNvSpPr>
          <p:nvPr>
            <p:ph type="ftr" idx="3"/>
          </p:nvPr>
        </p:nvSpPr>
        <p:spPr>
          <a:xfrm>
            <a:off x="-360" y="8807400"/>
            <a:ext cx="3027240" cy="4636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440" bIns="46440" anchor="b">
            <a:noAutofit/>
          </a:bodyPr>
          <a:lstStyle>
            <a:lvl1pPr indent="0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&lt;footer&gt;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" name="PlaceHolder 6"/>
          <p:cNvSpPr>
            <a:spLocks noGrp="1"/>
          </p:cNvSpPr>
          <p:nvPr>
            <p:ph type="sldNum" idx="4"/>
          </p:nvPr>
        </p:nvSpPr>
        <p:spPr>
          <a:xfrm>
            <a:off x="3957480" y="8807400"/>
            <a:ext cx="3027600" cy="463680"/>
          </a:xfrm>
          <a:prstGeom prst="rect">
            <a:avLst/>
          </a:prstGeom>
          <a:noFill/>
          <a:ln w="0">
            <a:noFill/>
          </a:ln>
        </p:spPr>
        <p:txBody>
          <a:bodyPr lIns="92520" rIns="92520" tIns="46440" bIns="46440" anchor="b">
            <a:noAutofit/>
          </a:bodyPr>
          <a:lstStyle>
            <a:lvl1pPr indent="0" algn="r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  <a:def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25560"/>
                <a:tab algn="l" pos="1851120"/>
                <a:tab algn="l" pos="2776680"/>
                <a:tab algn="l" pos="3701880"/>
                <a:tab algn="l" pos="4627440"/>
                <a:tab algn="l" pos="5553000"/>
                <a:tab algn="l" pos="6478560"/>
                <a:tab algn="l" pos="7404120"/>
                <a:tab algn="l" pos="8329680"/>
                <a:tab algn="l" pos="9255240"/>
                <a:tab algn="l" pos="10180800"/>
              </a:tabLst>
            </a:pPr>
            <a:fld id="{1BEFB969-20E0-4ACA-82BB-872F54382453}" type="slidenum"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bg2="lt2" tx1="dk1" tx2="dk2" accent1="accent1" accent2="accent2" accent3="accent3" accent4="accent4" accent5="accent5" accent6="accent6" hlink="hlink" folHlink="folHlink"/>
</p:notesMaster>
</file>

<file path=ppt/notesSlides/_rels/notesSlide28.xml.rels><?xml version="1.0" encoding="UTF-8"?>
<Relationships xmlns="http://schemas.openxmlformats.org/package/2006/relationships"><Relationship Id="rId1" Type="http://schemas.openxmlformats.org/officeDocument/2006/relationships/slide" Target="../slides/slide28.xml"/><Relationship Id="rId2" Type="http://schemas.openxmlformats.org/officeDocument/2006/relationships/notesMaster" Target="../notesMasters/notesMaster1.xml"/>
</Relationships>
</file>

<file path=ppt/notesSlides/_rels/notesSlide29.xml.rels><?xml version="1.0" encoding="UTF-8"?>
<Relationships xmlns="http://schemas.openxmlformats.org/package/2006/relationships"><Relationship Id="rId1" Type="http://schemas.openxmlformats.org/officeDocument/2006/relationships/slide" Target="../slides/slide29.xml"/><Relationship Id="rId2" Type="http://schemas.openxmlformats.org/officeDocument/2006/relationships/notesMaster" Target="../notesMasters/notesMaster1.xml"/>
</Relationships>
</file>

<file path=ppt/notesSlides/notesSlide28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PlaceHolder 1"/>
          <p:cNvSpPr>
            <a:spLocks noGrp="1"/>
          </p:cNvSpPr>
          <p:nvPr>
            <p:ph type="sldImg"/>
          </p:nvPr>
        </p:nvSpPr>
        <p:spPr>
          <a:xfrm>
            <a:off x="1173240" y="695160"/>
            <a:ext cx="4635360" cy="3476880"/>
          </a:xfrm>
          <a:prstGeom prst="rect">
            <a:avLst/>
          </a:prstGeom>
          <a:ln w="0">
            <a:noFill/>
          </a:ln>
        </p:spPr>
      </p:sp>
      <p:sp>
        <p:nvSpPr>
          <p:cNvPr id="302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520" rIns="9252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notesSlides/notesSlide29.xml><?xml version="1.0" encoding="utf-8"?>
<p:notes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3" name="PlaceHolder 1"/>
          <p:cNvSpPr>
            <a:spLocks noGrp="1"/>
          </p:cNvSpPr>
          <p:nvPr>
            <p:ph type="sldImg"/>
          </p:nvPr>
        </p:nvSpPr>
        <p:spPr>
          <a:xfrm>
            <a:off x="1173240" y="695160"/>
            <a:ext cx="4635360" cy="3476880"/>
          </a:xfrm>
          <a:prstGeom prst="rect">
            <a:avLst/>
          </a:prstGeom>
          <a:ln w="0">
            <a:noFill/>
          </a:ln>
        </p:spPr>
      </p:sp>
      <p:sp>
        <p:nvSpPr>
          <p:cNvPr id="304" name="PlaceHolder 2"/>
          <p:cNvSpPr>
            <a:spLocks noGrp="1"/>
          </p:cNvSpPr>
          <p:nvPr>
            <p:ph type="body"/>
          </p:nvPr>
        </p:nvSpPr>
        <p:spPr>
          <a:xfrm>
            <a:off x="931680" y="4403880"/>
            <a:ext cx="5121000" cy="4171680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/>
          </a:ln>
        </p:spPr>
        <p:txBody>
          <a:bodyPr lIns="92520" rIns="92520" tIns="46440" bIns="46440" anchor="t">
            <a:noAutofit/>
          </a:bodyPr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http://www.cpc.ncep.noaa.gov/products/analysis_monitoring/regional_monitoring/usa.html#seasonal</a:t>
            </a: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>
              <a:spcBef>
                <a:spcPts val="45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</p:notes>
</file>

<file path=ppt/slideLayouts/_rels/slideLayout1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2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3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4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5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_rels/slideLayout6.xml.rels><?xml version="1.0" encoding="UTF-8"?>
<Relationships xmlns="http://schemas.openxmlformats.org/package/2006/relationships"><Relationship Id="rId1" Type="http://schemas.openxmlformats.org/officeDocument/2006/relationships/slideMaster" Target="../slideMasters/slideMaster1.xml"/>
</Relationships>
</file>

<file path=ppt/slideLayouts/slideLayout1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bl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9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01936AD-AD5C-40BE-96FE-3BD47DD52199}" type="slidenum">
              <a:t>&lt;#&gt;</a:t>
            </a:fld>
          </a:p>
        </p:txBody>
      </p:sp>
    </p:spTree>
  </p:cSld>
</p:sldLayout>
</file>

<file path=ppt/slideLayouts/slideLayout2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blank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1189EDC-E6A0-45E0-9CF0-D1FA756B9636}" type="slidenum">
              <a:t>&lt;#&gt;</a:t>
            </a:fld>
          </a:p>
        </p:txBody>
      </p:sp>
    </p:spTree>
  </p:cSld>
</p:sldLayout>
</file>

<file path=ppt/slideLayouts/slideLayout3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chart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1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B65CE8-96B0-4923-A712-4AAB840217EB}" type="slidenum">
              <a:t>&lt;#&gt;</a:t>
            </a:fld>
          </a:p>
        </p:txBody>
      </p:sp>
    </p:spTree>
  </p:cSld>
</p:sldLayout>
</file>

<file path=ppt/slideLayouts/slideLayout4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x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" name="PlaceHolder 2"/>
          <p:cNvSpPr>
            <a:spLocks noGrp="1"/>
          </p:cNvSpPr>
          <p:nvPr>
            <p:ph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indent="0">
              <a:spcBef>
                <a:spcPts val="799"/>
              </a:spcBef>
              <a:buNone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B0705C1-95D5-45E6-9E6F-F60D4E649469}" type="slidenum">
              <a:t>&lt;#&gt;</a:t>
            </a:fld>
          </a:p>
        </p:txBody>
      </p:sp>
    </p:spTree>
  </p:cSld>
</p:sldLayout>
</file>

<file path=ppt/slideLayouts/slideLayout5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Only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8AC47CD-DDEE-41D6-B977-D0A55F24EB5D}" type="slidenum">
              <a:t>&lt;#&gt;</a:t>
            </a:fld>
          </a:p>
        </p:txBody>
      </p:sp>
    </p:spTree>
  </p:cSld>
</p:sldLayout>
</file>

<file path=ppt/slideLayouts/slideLayout6.xml><?xml version="1.0" encoding="utf-8"?>
<p:sldLayout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 type="title" preserve="1">
  <p:cSld name="Defau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PlaceHolder 1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" name="PlaceHolder 2"/>
          <p:cNvSpPr>
            <a:spLocks noGrp="1"/>
          </p:cNvSpPr>
          <p:nvPr>
            <p:ph type="subTitle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sp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867EDB6-6AB3-4F2C-B1A4-B7C3DBFE697B}" type="slidenum">
              <a:t>&lt;#&gt;</a:t>
            </a:fld>
          </a:p>
        </p:txBody>
      </p:sp>
    </p:spTree>
  </p:cSld>
</p:sldLayout>
</file>

<file path=ppt/slideMasters/_rels/slideMaster1.xml.rels><?xml version="1.0" encoding="UTF-8"?>
<Relationships xmlns="http://schemas.openxmlformats.org/package/2006/relationships"><Relationship Id="rId1" Type="http://schemas.openxmlformats.org/officeDocument/2006/relationships/theme" Target="../theme/theme1.xml"/><Relationship Id="rId2" Type="http://schemas.openxmlformats.org/officeDocument/2006/relationships/image" Target="../media/image1.png"/><Relationship Id="rId3" Type="http://schemas.openxmlformats.org/officeDocument/2006/relationships/slideLayout" Target="../slideLayouts/slideLayout1.xml"/><Relationship Id="rId4" Type="http://schemas.openxmlformats.org/officeDocument/2006/relationships/slideLayout" Target="../slideLayouts/slideLayout2.xml"/><Relationship Id="rId5" Type="http://schemas.openxmlformats.org/officeDocument/2006/relationships/slideLayout" Target="../slideLayouts/slideLayout3.xml"/><Relationship Id="rId6" Type="http://schemas.openxmlformats.org/officeDocument/2006/relationships/slideLayout" Target="../slideLayouts/slideLayout4.xml"/><Relationship Id="rId7" Type="http://schemas.openxmlformats.org/officeDocument/2006/relationships/slideLayout" Target="../slideLayouts/slideLayout5.xml"/><Relationship Id="rId8" Type="http://schemas.openxmlformats.org/officeDocument/2006/relationships/slideLayout" Target="../slideLayouts/slideLayout6.xml"/>
</Relationships>
</file>

<file path=ppt/slideMasters/slideMaster1.xml><?xml version="1.0" encoding="utf-8"?>
<p:sldMaster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0" name="PlaceHolder 1"/>
          <p:cNvSpPr>
            <a:spLocks noGrp="1"/>
          </p:cNvSpPr>
          <p:nvPr>
            <p:ph type="sldNum" idx="1"/>
          </p:nvPr>
        </p:nvSpPr>
        <p:spPr>
          <a:xfrm>
            <a:off x="6553080" y="6248520"/>
            <a:ext cx="1905120" cy="4572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lstStyle>
            <a:lvl1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  <a:def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defRPr>
            </a:lvl1pPr>
          </a:lstStyle>
          <a:p>
            <a:pPr indent="0" algn="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fld id="{AAFF8CAC-C63A-45F5-B6AA-ACB9548EB619}" type="slidenum"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&lt;number&gt;</a:t>
            </a:fld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1" name=""/>
          <p:cNvGrpSpPr/>
          <p:nvPr/>
        </p:nvGrpSpPr>
        <p:grpSpPr>
          <a:xfrm>
            <a:off x="0" y="952560"/>
            <a:ext cx="9142560" cy="98280"/>
            <a:chOff x="0" y="952560"/>
            <a:chExt cx="9142560" cy="98280"/>
          </a:xfrm>
        </p:grpSpPr>
        <p:sp>
          <p:nvSpPr>
            <p:cNvPr id="2" name=""/>
            <p:cNvSpPr/>
            <p:nvPr/>
          </p:nvSpPr>
          <p:spPr>
            <a:xfrm>
              <a:off x="0" y="986040"/>
              <a:ext cx="9142560" cy="31680"/>
            </a:xfrm>
            <a:prstGeom prst="rect">
              <a:avLst/>
            </a:prstGeom>
            <a:solidFill>
              <a:srgbClr val="037c03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" name=""/>
            <p:cNvSpPr/>
            <p:nvPr/>
          </p:nvSpPr>
          <p:spPr>
            <a:xfrm>
              <a:off x="0" y="1019160"/>
              <a:ext cx="9142560" cy="31680"/>
            </a:xfrm>
            <a:prstGeom prst="rect">
              <a:avLst/>
            </a:prstGeom>
            <a:solidFill>
              <a:srgbClr val="063de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4" name=""/>
            <p:cNvSpPr/>
            <p:nvPr/>
          </p:nvSpPr>
          <p:spPr>
            <a:xfrm>
              <a:off x="0" y="952560"/>
              <a:ext cx="9142560" cy="31680"/>
            </a:xfrm>
            <a:prstGeom prst="rect">
              <a:avLst/>
            </a:prstGeom>
            <a:solidFill>
              <a:srgbClr val="fc0128"/>
            </a:solidFill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-15120" bIns="-1512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pic>
        <p:nvPicPr>
          <p:cNvPr id="5" name="" descr=""/>
          <p:cNvPicPr/>
          <p:nvPr/>
        </p:nvPicPr>
        <p:blipFill>
          <a:blip r:embed="rId2"/>
          <a:stretch/>
        </p:blipFill>
        <p:spPr>
          <a:xfrm>
            <a:off x="8532720" y="6242040"/>
            <a:ext cx="609840" cy="6094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6" name="PlaceHolder 2"/>
          <p:cNvSpPr>
            <a:spLocks noGrp="1"/>
          </p:cNvSpPr>
          <p:nvPr>
            <p:ph type="title"/>
          </p:nvPr>
        </p:nvSpPr>
        <p:spPr>
          <a:xfrm>
            <a:off x="457200" y="273600"/>
            <a:ext cx="8229240" cy="114480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ctr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title text format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7" name="PlaceHolder 3"/>
          <p:cNvSpPr>
            <a:spLocks noGrp="1"/>
          </p:cNvSpPr>
          <p:nvPr>
            <p:ph type="body"/>
          </p:nvPr>
        </p:nvSpPr>
        <p:spPr>
          <a:xfrm>
            <a:off x="457200" y="1604520"/>
            <a:ext cx="8229240" cy="3977280"/>
          </a:xfrm>
          <a:prstGeom prst="rect">
            <a:avLst/>
          </a:prstGeom>
          <a:noFill/>
          <a:ln w="0">
            <a:noFill/>
          </a:ln>
        </p:spPr>
        <p:txBody>
          <a:bodyPr lIns="0" rIns="0" tIns="0" bIns="0" anchor="t">
            <a:normAutofit/>
          </a:bodyPr>
          <a:p>
            <a:pPr marL="343080" indent="-343080">
              <a:spcBef>
                <a:spcPts val="799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Click to edit the outline text format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1" marL="743040" indent="-285840">
              <a:spcBef>
                <a:spcPts val="700"/>
              </a:spcBef>
              <a:buClr>
                <a:srgbClr val="000000"/>
              </a:buClr>
              <a:buFont typeface="Times New Roman"/>
              <a:buChar char="–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Second Outline Level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2" marL="1143000" indent="-228600"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Third Outline Level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3" marL="16002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–"/>
              <a:tabLst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Fourth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4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Fifth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5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Sixth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lvl="6" marL="2057400" indent="-228600">
              <a:spcBef>
                <a:spcPts val="499"/>
              </a:spcBef>
              <a:buClr>
                <a:srgbClr val="000000"/>
              </a:buClr>
              <a:buFont typeface="Times New Roman"/>
              <a:buChar char="»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Seventh Outline Level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</p:sldLayoutIdLst>
</p:sldMaster>
</file>

<file path=ppt/slides/_rels/slide1.xml.rels><?xml version="1.0" encoding="UTF-8"?>
<Relationships xmlns="http://schemas.openxmlformats.org/package/2006/relationships"><Relationship Id="rId1" Type="http://schemas.openxmlformats.org/officeDocument/2006/relationships/package" Target="../embeddings/oleObject1.pptx"/><Relationship Id="rId2" Type="http://schemas.openxmlformats.org/officeDocument/2006/relationships/image" Target="../media/image2.wmf"/><Relationship Id="rId3" Type="http://schemas.openxmlformats.org/officeDocument/2006/relationships/slideLayout" Target="../slideLayouts/slideLayout6.xml"/>
</Relationships>
</file>

<file path=ppt/slides/_rels/slide1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1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0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21.wmf"/><Relationship Id="rId7" Type="http://schemas.openxmlformats.org/officeDocument/2006/relationships/slideLayout" Target="../slideLayouts/slideLayout3.xml"/>
</Relationships>
</file>

<file path=ppt/slides/_rels/slide1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3.wmf"/><Relationship Id="rId5" Type="http://schemas.openxmlformats.org/officeDocument/2006/relationships/slideLayout" Target="../slideLayouts/slideLayout5.xml"/>
</Relationships>
</file>

<file path=ppt/slides/_rels/slide1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4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25.wmf"/><Relationship Id="rId5" Type="http://schemas.openxmlformats.org/officeDocument/2006/relationships/slideLayout" Target="../slideLayouts/slideLayout3.xml"/>
</Relationships>
</file>

<file path=ppt/slides/_rels/slide14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15.xml.rels><?xml version="1.0" encoding="UTF-8"?>
<Relationships xmlns="http://schemas.openxmlformats.org/package/2006/relationships"><Relationship Id="rId1" Type="http://schemas.openxmlformats.org/officeDocument/2006/relationships/image" Target="../media/image26.jpeg"/><Relationship Id="rId2" Type="http://schemas.openxmlformats.org/officeDocument/2006/relationships/slideLayout" Target="../slideLayouts/slideLayout2.xml"/>
</Relationships>
</file>

<file path=ppt/slides/_rels/slide16.xml.rels><?xml version="1.0" encoding="UTF-8"?>
<Relationships xmlns="http://schemas.openxmlformats.org/package/2006/relationships"><Relationship Id="rId1" Type="http://schemas.openxmlformats.org/officeDocument/2006/relationships/image" Target="../media/image27.jpeg"/><Relationship Id="rId2" Type="http://schemas.openxmlformats.org/officeDocument/2006/relationships/slideLayout" Target="../slideLayouts/slideLayout5.xml"/>
</Relationships>
</file>

<file path=ppt/slides/_rels/slide1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8.wmf"/><Relationship Id="rId3" Type="http://schemas.openxmlformats.org/officeDocument/2006/relationships/slideLayout" Target="../slideLayouts/slideLayout1.xml"/>
</Relationships>
</file>

<file path=ppt/slides/_rels/slide18.xml.rels><?xml version="1.0" encoding="UTF-8"?>
<Relationships xmlns="http://schemas.openxmlformats.org/package/2006/relationships"><Relationship Id="rId1" Type="http://schemas.openxmlformats.org/officeDocument/2006/relationships/slideLayout" Target="../slideLayouts/slideLayout4.xml"/>
</Relationships>
</file>

<file path=ppt/slides/_rels/slide19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0.xml.rels><?xml version="1.0" encoding="UTF-8"?>
<Relationships xmlns="http://schemas.openxmlformats.org/package/2006/relationships"><Relationship Id="rId1" Type="http://schemas.openxmlformats.org/officeDocument/2006/relationships/slideLayout" Target="../slideLayouts/slideLayout1.xml"/>
</Relationships>
</file>

<file path=ppt/slides/_rels/slide2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2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29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0.wmf"/><Relationship Id="rId5" Type="http://schemas.openxmlformats.org/officeDocument/2006/relationships/slideLayout" Target="../slideLayouts/slideLayout5.xml"/>
</Relationships>
</file>

<file path=ppt/slides/_rels/slide2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1.wmf"/><Relationship Id="rId3" Type="http://schemas.openxmlformats.org/officeDocument/2006/relationships/slideLayout" Target="../slideLayouts/slideLayout3.xml"/>
</Relationships>
</file>

<file path=ppt/slides/_rels/slide2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33.wmf"/><Relationship Id="rId5" Type="http://schemas.openxmlformats.org/officeDocument/2006/relationships/slideLayout" Target="../slideLayouts/slideLayout5.xml"/>
</Relationships>
</file>

<file path=ppt/slides/_rels/slide2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4.wmf"/><Relationship Id="rId3" Type="http://schemas.openxmlformats.org/officeDocument/2006/relationships/slideLayout" Target="../slideLayouts/slideLayout3.xml"/>
</Relationships>
</file>

<file path=ppt/slides/_rels/slide2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2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5.wmf"/><Relationship Id="rId3" Type="http://schemas.openxmlformats.org/officeDocument/2006/relationships/slideLayout" Target="../slideLayouts/slideLayout5.xml"/>
</Relationships>
</file>

<file path=ppt/slides/_rels/slide28.xml.rels><?xml version="1.0" encoding="UTF-8"?>
<Relationships xmlns="http://schemas.openxmlformats.org/package/2006/relationships"><Relationship Id="rId1" Type="http://schemas.openxmlformats.org/officeDocument/2006/relationships/hyperlink" Target="http://www.noaa.gov/" TargetMode="External"/><Relationship Id="rId2" Type="http://schemas.openxmlformats.org/officeDocument/2006/relationships/image" Target="../media/image36.png"/><Relationship Id="rId3" Type="http://schemas.openxmlformats.org/officeDocument/2006/relationships/image" Target="../media/image37.png"/><Relationship Id="rId4" Type="http://schemas.openxmlformats.org/officeDocument/2006/relationships/slideLayout" Target="../slideLayouts/slideLayout5.xml"/><Relationship Id="rId5" Type="http://schemas.openxmlformats.org/officeDocument/2006/relationships/notesSlide" Target="../notesSlides/notesSlide28.xml"/>
</Relationships>
</file>

<file path=ppt/slides/_rels/slide29.xml.rels><?xml version="1.0" encoding="UTF-8"?>
<Relationships xmlns="http://schemas.openxmlformats.org/package/2006/relationships"><Relationship Id="rId1" Type="http://schemas.openxmlformats.org/officeDocument/2006/relationships/hyperlink" Target="http://www.noaa.gov/" TargetMode="External"/><Relationship Id="rId2" Type="http://schemas.openxmlformats.org/officeDocument/2006/relationships/image" Target="../media/image38.png"/><Relationship Id="rId3" Type="http://schemas.openxmlformats.org/officeDocument/2006/relationships/hyperlink" Target="http://www.noaa.gov/" TargetMode="External"/><Relationship Id="rId4" Type="http://schemas.openxmlformats.org/officeDocument/2006/relationships/image" Target="../media/image36.png"/><Relationship Id="rId5" Type="http://schemas.openxmlformats.org/officeDocument/2006/relationships/slideLayout" Target="../slideLayouts/slideLayout5.xml"/><Relationship Id="rId6" Type="http://schemas.openxmlformats.org/officeDocument/2006/relationships/notesSlide" Target="../notesSlides/notesSlide29.xml"/>
</Relationships>
</file>

<file path=ppt/slides/_rels/slide3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0.xml.rels><?xml version="1.0" encoding="UTF-8"?>
<Relationships xmlns="http://schemas.openxmlformats.org/package/2006/relationships"><Relationship Id="rId1" Type="http://schemas.openxmlformats.org/officeDocument/2006/relationships/image" Target="../media/image39.png"/><Relationship Id="rId2" Type="http://schemas.openxmlformats.org/officeDocument/2006/relationships/image" Target="../media/image40.png"/><Relationship Id="rId3" Type="http://schemas.openxmlformats.org/officeDocument/2006/relationships/image" Target="../media/image41.png"/><Relationship Id="rId4" Type="http://schemas.openxmlformats.org/officeDocument/2006/relationships/slideLayout" Target="../slideLayouts/slideLayout5.xml"/>
</Relationships>
</file>

<file path=ppt/slides/_rels/slide31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32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2.wmf"/><Relationship Id="rId3" Type="http://schemas.openxmlformats.org/officeDocument/2006/relationships/slideLayout" Target="../slideLayouts/slideLayout5.xml"/>
</Relationships>
</file>

<file path=ppt/slides/_rels/slide33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4.wmf"/><Relationship Id="rId5" Type="http://schemas.openxmlformats.org/officeDocument/2006/relationships/slideLayout" Target="../slideLayouts/slideLayout3.xml"/>
</Relationships>
</file>

<file path=ppt/slides/_rels/slide3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45.wmf"/><Relationship Id="rId3" Type="http://schemas.openxmlformats.org/officeDocument/2006/relationships/slideLayout" Target="../slideLayouts/slideLayout3.xml"/>
</Relationships>
</file>

<file path=ppt/slides/_rels/slide35.xml.rels><?xml version="1.0" encoding="UTF-8"?>
<Relationships xmlns="http://schemas.openxmlformats.org/package/2006/relationships"><Relationship Id="rId1" Type="http://schemas.openxmlformats.org/officeDocument/2006/relationships/slideLayout" Target="../slideLayouts/slideLayout2.xml"/>
</Relationships>
</file>

<file path=ppt/slides/_rels/slide36.xml.rels><?xml version="1.0" encoding="UTF-8"?>
<Relationships xmlns="http://schemas.openxmlformats.org/package/2006/relationships"><Relationship Id="rId1" Type="http://schemas.openxmlformats.org/officeDocument/2006/relationships/slideLayout" Target="../slideLayouts/slideLayout5.xml"/>
</Relationships>
</file>

<file path=ppt/slides/_rels/slide4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3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4.wmf"/><Relationship Id="rId5" Type="http://schemas.openxmlformats.org/officeDocument/2006/relationships/slideLayout" Target="../slideLayouts/slideLayout4.xml"/>
</Relationships>
</file>

<file path=ppt/slides/_rels/slide5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6.wmf"/><Relationship Id="rId5" Type="http://schemas.openxmlformats.org/officeDocument/2006/relationships/slideLayout" Target="../slideLayouts/slideLayout3.xml"/>
</Relationships>
</file>

<file path=ppt/slides/_rels/slide6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8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9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0.wmf"/><Relationship Id="rId9" Type="http://schemas.openxmlformats.org/officeDocument/2006/relationships/slideLayout" Target="../slideLayouts/slideLayout5.xml"/>
</Relationships>
</file>

<file path=ppt/slides/_rels/slide7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1.wmf"/><Relationship Id="rId3" Type="http://schemas.openxmlformats.org/officeDocument/2006/relationships/slideLayout" Target="../slideLayouts/slideLayout5.xml"/>
</Relationships>
</file>

<file path=ppt/slides/_rels/slide8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2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3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4.wmf"/><Relationship Id="rId7" Type="http://schemas.openxmlformats.org/officeDocument/2006/relationships/slideLayout" Target="../slideLayouts/slideLayout5.xml"/>
</Relationships>
</file>

<file path=ppt/slides/_rels/slide9.xml.rels><?xml version="1.0" encoding="UTF-8"?>
<Relationships xmlns="http://schemas.openxmlformats.org/package/2006/relationships"><Relationship Id="rId1" Type="http://schemas.openxmlformats.org/officeDocument/2006/relationships/oleObject" Target="../embeddings/oleObject1.bin"/><Relationship Id="rId2" Type="http://schemas.openxmlformats.org/officeDocument/2006/relationships/image" Target="../media/image15.wmf"/><Relationship Id="rId3" Type="http://schemas.openxmlformats.org/officeDocument/2006/relationships/oleObject" Target="../embeddings/oleObject2.bin"/><Relationship Id="rId4" Type="http://schemas.openxmlformats.org/officeDocument/2006/relationships/image" Target="../media/image16.wmf"/><Relationship Id="rId5" Type="http://schemas.openxmlformats.org/officeDocument/2006/relationships/oleObject" Target="../embeddings/oleObject3.bin"/><Relationship Id="rId6" Type="http://schemas.openxmlformats.org/officeDocument/2006/relationships/image" Target="../media/image17.wmf"/><Relationship Id="rId7" Type="http://schemas.openxmlformats.org/officeDocument/2006/relationships/oleObject" Target="../embeddings/oleObject4.bin"/><Relationship Id="rId8" Type="http://schemas.openxmlformats.org/officeDocument/2006/relationships/image" Target="../media/image18.wmf"/><Relationship Id="rId9" Type="http://schemas.openxmlformats.org/officeDocument/2006/relationships/slideLayout" Target="../slideLayouts/slideLayout3.xml"/>
</Relationships>
</file>

<file path=ppt/slides/slide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PlaceHolder 1"/>
          <p:cNvSpPr>
            <a:spLocks noGrp="1"/>
          </p:cNvSpPr>
          <p:nvPr>
            <p:ph type="title"/>
          </p:nvPr>
        </p:nvSpPr>
        <p:spPr>
          <a:xfrm>
            <a:off x="533520" y="2133720"/>
            <a:ext cx="8610480" cy="213336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Supply, Demand, and Storage Overview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" name="PlaceHolder 2"/>
          <p:cNvSpPr>
            <a:spLocks noGrp="1"/>
          </p:cNvSpPr>
          <p:nvPr>
            <p:ph type="subTitle"/>
          </p:nvPr>
        </p:nvSpPr>
        <p:spPr>
          <a:xfrm>
            <a:off x="1371600" y="3886200"/>
            <a:ext cx="64008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 Gas Offsite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September 10, 2001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indent="0" algn="ctr">
              <a:spcBef>
                <a:spcPts val="799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Phil Polsky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" name=""/>
          <p:cNvSpPr/>
          <p:nvPr/>
        </p:nvSpPr>
        <p:spPr>
          <a:xfrm>
            <a:off x="939960" y="2925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7" name=""/>
          <p:cNvSpPr/>
          <p:nvPr/>
        </p:nvSpPr>
        <p:spPr>
          <a:xfrm>
            <a:off x="939960" y="29257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" name=""/>
          <p:cNvSpPr/>
          <p:nvPr/>
        </p:nvSpPr>
        <p:spPr>
          <a:xfrm>
            <a:off x="3033720" y="25495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9" name=""/>
          <p:cNvGrpSpPr/>
          <p:nvPr/>
        </p:nvGrpSpPr>
        <p:grpSpPr>
          <a:xfrm>
            <a:off x="3033720" y="2549520"/>
            <a:ext cx="3076560" cy="1738440"/>
            <a:chOff x="3033720" y="2549520"/>
            <a:chExt cx="3076560" cy="1738440"/>
          </a:xfrm>
        </p:grpSpPr>
        <p:sp>
          <p:nvSpPr>
            <p:cNvPr id="30" name=""/>
            <p:cNvSpPr/>
            <p:nvPr/>
          </p:nvSpPr>
          <p:spPr>
            <a:xfrm>
              <a:off x="3033720" y="2549520"/>
              <a:ext cx="216540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31" name=""/>
            <p:cNvSpPr/>
            <p:nvPr/>
          </p:nvSpPr>
          <p:spPr>
            <a:xfrm>
              <a:off x="3033720" y="2549520"/>
              <a:ext cx="3076560" cy="17384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  </a:t>
              </a:r>
              <a:r>
                <a:rPr b="0" lang="en-US" sz="10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</a:t>
              </a: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              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graphicFrame>
        <p:nvGraphicFramePr>
          <p:cNvPr id="32" name=""/>
          <p:cNvGraphicFramePr/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p:oleObj progId="PowerPoint.Show.12" r:id="rId1" spid="">
              <p:embed/>
              <p:pic>
                <p:nvPicPr>
                  <p:cNvPr id="3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0"/>
                    <a:ext cx="9144000" cy="6858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32F707-60CD-452A-BCA4-7ADE428EEE4A}" type="slidenum">
              <a:t>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PlaceHolder 1"/>
          <p:cNvSpPr>
            <a:spLocks noGrp="1"/>
          </p:cNvSpPr>
          <p:nvPr>
            <p:ph type="title"/>
          </p:nvPr>
        </p:nvSpPr>
        <p:spPr>
          <a:xfrm>
            <a:off x="685800" y="2895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II. Supply Trends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C3C226B-326C-4F13-8A53-F79ABA74851A}" type="slidenum">
              <a:t>10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PlaceHolder 1"/>
          <p:cNvSpPr>
            <a:spLocks noGrp="1"/>
          </p:cNvSpPr>
          <p:nvPr>
            <p:ph type="title"/>
          </p:nvPr>
        </p:nvSpPr>
        <p:spPr>
          <a:xfrm>
            <a:off x="6094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Rig Counts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07" name=""/>
          <p:cNvGraphicFramePr/>
          <p:nvPr/>
        </p:nvGraphicFramePr>
        <p:xfrm>
          <a:off x="304920" y="1143000"/>
          <a:ext cx="3535200" cy="24447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0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04920" y="114300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09" name=""/>
          <p:cNvGrpSpPr/>
          <p:nvPr/>
        </p:nvGrpSpPr>
        <p:grpSpPr>
          <a:xfrm>
            <a:off x="3581280" y="6248520"/>
            <a:ext cx="1913040" cy="202320"/>
            <a:chOff x="3581280" y="6248520"/>
            <a:chExt cx="1913040" cy="202320"/>
          </a:xfrm>
        </p:grpSpPr>
        <p:sp>
          <p:nvSpPr>
            <p:cNvPr id="110" name=""/>
            <p:cNvSpPr/>
            <p:nvPr/>
          </p:nvSpPr>
          <p:spPr>
            <a:xfrm>
              <a:off x="3581280" y="6248520"/>
              <a:ext cx="1871640" cy="179640"/>
            </a:xfrm>
            <a:prstGeom prst="rect">
              <a:avLst/>
            </a:prstGeom>
            <a:noFill/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grpSp>
          <p:nvGrpSpPr>
            <p:cNvPr id="111" name=""/>
            <p:cNvGrpSpPr/>
            <p:nvPr/>
          </p:nvGrpSpPr>
          <p:grpSpPr>
            <a:xfrm>
              <a:off x="3616200" y="6267600"/>
              <a:ext cx="1878120" cy="183240"/>
              <a:chOff x="3616200" y="6267600"/>
              <a:chExt cx="1878120" cy="183240"/>
            </a:xfrm>
          </p:grpSpPr>
          <p:sp>
            <p:nvSpPr>
              <p:cNvPr id="112" name=""/>
              <p:cNvSpPr/>
              <p:nvPr/>
            </p:nvSpPr>
            <p:spPr>
              <a:xfrm>
                <a:off x="3616200" y="6337440"/>
                <a:ext cx="2844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3" name=""/>
              <p:cNvSpPr/>
              <p:nvPr/>
            </p:nvSpPr>
            <p:spPr>
              <a:xfrm>
                <a:off x="3698640" y="6337440"/>
                <a:ext cx="288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4" name=""/>
              <p:cNvSpPr/>
              <p:nvPr/>
            </p:nvSpPr>
            <p:spPr>
              <a:xfrm>
                <a:off x="3782880" y="6337440"/>
                <a:ext cx="270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5" name=""/>
              <p:cNvSpPr/>
              <p:nvPr/>
            </p:nvSpPr>
            <p:spPr>
              <a:xfrm>
                <a:off x="3865320" y="6337440"/>
                <a:ext cx="27000" cy="14400"/>
              </a:xfrm>
              <a:prstGeom prst="rect">
                <a:avLst/>
              </a:prstGeom>
              <a:solidFill>
                <a:srgbClr val="ff0000"/>
              </a:solidFill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32400" bIns="-324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6" name=""/>
              <p:cNvSpPr/>
              <p:nvPr/>
            </p:nvSpPr>
            <p:spPr>
              <a:xfrm>
                <a:off x="392580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7" name=""/>
              <p:cNvSpPr/>
              <p:nvPr/>
            </p:nvSpPr>
            <p:spPr>
              <a:xfrm>
                <a:off x="4238640" y="6345360"/>
                <a:ext cx="274680" cy="1800"/>
              </a:xfrm>
              <a:prstGeom prst="line">
                <a:avLst/>
              </a:prstGeom>
              <a:ln w="6480">
                <a:solidFill>
                  <a:srgbClr val="00808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8" name=""/>
              <p:cNvSpPr/>
              <p:nvPr/>
            </p:nvSpPr>
            <p:spPr>
              <a:xfrm>
                <a:off x="454032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19" name=""/>
              <p:cNvSpPr/>
              <p:nvPr/>
            </p:nvSpPr>
            <p:spPr>
              <a:xfrm>
                <a:off x="4852800" y="6345360"/>
                <a:ext cx="276480" cy="1800"/>
              </a:xfrm>
              <a:prstGeom prst="line">
                <a:avLst/>
              </a:prstGeom>
              <a:ln w="14400">
                <a:solidFill>
                  <a:srgbClr val="0000ff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5000" bIns="-450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20" name=""/>
              <p:cNvSpPr/>
              <p:nvPr/>
            </p:nvSpPr>
            <p:spPr>
              <a:xfrm>
                <a:off x="5154480" y="6267600"/>
                <a:ext cx="339840" cy="1832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0" rIns="0" tIns="0" bIns="0" anchor="t">
                <a:spAutoFit/>
              </a:bodyPr>
              <a:p>
                <a:pPr>
                  <a:lnSpc>
                    <a:spcPct val="100000"/>
                  </a:lnSpc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Arial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graphicFrame>
        <p:nvGraphicFramePr>
          <p:cNvPr id="121" name=""/>
          <p:cNvGraphicFramePr/>
          <p:nvPr/>
        </p:nvGraphicFramePr>
        <p:xfrm>
          <a:off x="380880" y="3429000"/>
          <a:ext cx="3535560" cy="24447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2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3429000"/>
                    <a:ext cx="353556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3" name=""/>
          <p:cNvGraphicFramePr/>
          <p:nvPr/>
        </p:nvGraphicFramePr>
        <p:xfrm>
          <a:off x="4648320" y="3352680"/>
          <a:ext cx="3535200" cy="244476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124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48320" y="3352680"/>
                    <a:ext cx="3535200" cy="24447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25" name=""/>
          <p:cNvSpPr/>
          <p:nvPr/>
        </p:nvSpPr>
        <p:spPr>
          <a:xfrm>
            <a:off x="4114800" y="1295280"/>
            <a:ext cx="4648320" cy="1955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Record Levels of Drilling Activity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9/28/01 total gas rig count of 953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Activity is tapering off from the 7/13/01 high of 1,068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Gulf rigs are down 9% from their highs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F9180A26-C9ED-42DE-909E-E735B92EE041}" type="slidenum">
              <a:t>11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Supply Update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27" name=""/>
          <p:cNvGraphicFramePr/>
          <p:nvPr/>
        </p:nvGraphicFramePr>
        <p:xfrm>
          <a:off x="0" y="990720"/>
          <a:ext cx="4781520" cy="27813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2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4781520" cy="278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129" name=""/>
          <p:cNvGraphicFramePr/>
          <p:nvPr/>
        </p:nvGraphicFramePr>
        <p:xfrm>
          <a:off x="100080" y="3733920"/>
          <a:ext cx="4924440" cy="27813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30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00080" y="3733920"/>
                    <a:ext cx="4924440" cy="27813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31" name=""/>
          <p:cNvSpPr/>
          <p:nvPr/>
        </p:nvSpPr>
        <p:spPr>
          <a:xfrm>
            <a:off x="4952880" y="2133720"/>
            <a:ext cx="3657600" cy="3155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Supply growth increased from 53.4 Bcf/d in Q2 to 53.5 Bcf/d in Q3 – A .2% increase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Represents a marked slowdown from Q3’s 2% production growth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year-on-year basis, U.S. production is up 2% from 2000Q3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2" name=""/>
          <p:cNvSpPr/>
          <p:nvPr/>
        </p:nvSpPr>
        <p:spPr>
          <a:xfrm>
            <a:off x="4800600" y="1600200"/>
            <a:ext cx="4343400" cy="93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But, Moderate U.S. Supply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33" name=""/>
          <p:cNvSpPr/>
          <p:nvPr/>
        </p:nvSpPr>
        <p:spPr>
          <a:xfrm>
            <a:off x="-1649520" y="35701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801C08C-613F-462F-9C1A-6D20400D1441}" type="slidenum">
              <a:t>12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4" name=""/>
          <p:cNvGraphicFramePr/>
          <p:nvPr/>
        </p:nvGraphicFramePr>
        <p:xfrm>
          <a:off x="0" y="990720"/>
          <a:ext cx="4738680" cy="32004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90720"/>
                    <a:ext cx="4738680" cy="32004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136" name=""/>
          <p:cNvGrpSpPr/>
          <p:nvPr/>
        </p:nvGrpSpPr>
        <p:grpSpPr>
          <a:xfrm>
            <a:off x="2072160" y="1950120"/>
            <a:ext cx="2238120" cy="1139760"/>
            <a:chOff x="2072160" y="1950120"/>
            <a:chExt cx="2238120" cy="1139760"/>
          </a:xfrm>
        </p:grpSpPr>
        <p:sp>
          <p:nvSpPr>
            <p:cNvPr id="137" name=""/>
            <p:cNvSpPr/>
            <p:nvPr/>
          </p:nvSpPr>
          <p:spPr>
            <a:xfrm rot="20320200">
              <a:off x="2243160" y="2369520"/>
              <a:ext cx="2073240" cy="355320"/>
            </a:xfrm>
            <a:prstGeom prst="rightArrow">
              <a:avLst>
                <a:gd name="adj1" fmla="val 50000"/>
                <a:gd name="adj2" fmla="val 147276"/>
              </a:avLst>
            </a:prstGeom>
            <a:gradFill rotWithShape="0">
              <a:gsLst>
                <a:gs pos="0">
                  <a:srgbClr val="00cc99"/>
                </a:gs>
                <a:gs pos="100000">
                  <a:srgbClr val="e7f9f4"/>
                </a:gs>
              </a:gsLst>
              <a:lin ang="8100000"/>
            </a:gradFill>
            <a:ln w="12600">
              <a:solidFill>
                <a:srgbClr val="000000"/>
              </a:solidFill>
              <a:miter/>
            </a:ln>
            <a:effectLst>
              <a:outerShdw dist="107932" dir="2700000" blurRad="0" rotWithShape="0">
                <a:srgbClr val="808080"/>
              </a:outerShdw>
            </a:effectLst>
          </p:spPr>
          <p:style>
            <a:lnRef idx="0"/>
            <a:fillRef idx="0"/>
            <a:effectRef idx="0"/>
            <a:fontRef idx="minor"/>
          </p:style>
          <p:txBody>
            <a:bodyPr wrap="none" lIns="90000" rIns="90000" tIns="46800" bIns="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138" name=""/>
            <p:cNvSpPr/>
            <p:nvPr/>
          </p:nvSpPr>
          <p:spPr>
            <a:xfrm rot="20320200">
              <a:off x="2134080" y="2133360"/>
              <a:ext cx="1112760" cy="55188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ctr">
                <a:lnSpc>
                  <a:spcPct val="100000"/>
                </a:lnSpc>
                <a:spcBef>
                  <a:spcPts val="624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0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9.22% CAGR in Canadian Imports</a:t>
              </a:r>
              <a:endParaRPr b="0" lang="en-US" sz="10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139" name=""/>
          <p:cNvSpPr/>
          <p:nvPr/>
        </p:nvSpPr>
        <p:spPr>
          <a:xfrm>
            <a:off x="4648320" y="1905120"/>
            <a:ext cx="4190760" cy="2778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Importance of Canadian Supply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market is highly dependent on Canadian supply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Over 56% of Canadian gas is exported to the U.S.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 to date, Canadian imports have increased an average of 8% relative to last year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0" name=""/>
          <p:cNvGraphicFramePr/>
          <p:nvPr/>
        </p:nvGraphicFramePr>
        <p:xfrm>
          <a:off x="533520" y="4267080"/>
          <a:ext cx="3981240" cy="23623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1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533520" y="4267080"/>
                    <a:ext cx="3981240" cy="23623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42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Canadian Imports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9798777-741E-475C-AEE0-E7E8B20E87D1}" type="slidenum">
              <a:t>13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PlaceHolder 1"/>
          <p:cNvSpPr>
            <a:spLocks noGrp="1"/>
          </p:cNvSpPr>
          <p:nvPr>
            <p:ph type="title"/>
          </p:nvPr>
        </p:nvSpPr>
        <p:spPr>
          <a:xfrm>
            <a:off x="685800" y="28951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III. Transportation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7F8DE37-6924-429C-BFA5-237BC332F871}" type="slidenum">
              <a:t>14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" name=""/>
          <p:cNvSpPr/>
          <p:nvPr/>
        </p:nvSpPr>
        <p:spPr>
          <a:xfrm>
            <a:off x="609480" y="228600"/>
            <a:ext cx="7848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Existing Pipelines to 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5" name="cali%20existing%20pipeline%20map" descr=""/>
          <p:cNvPicPr/>
          <p:nvPr/>
        </p:nvPicPr>
        <p:blipFill>
          <a:blip r:embed="rId1"/>
          <a:stretch/>
        </p:blipFill>
        <p:spPr>
          <a:xfrm>
            <a:off x="1139760" y="1225440"/>
            <a:ext cx="6708960" cy="51818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05F5A7DD-3893-44F0-B315-8A72C2E17B8D}" type="slidenum">
              <a:t>15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"/>
          <p:cNvSpPr/>
          <p:nvPr/>
        </p:nvSpPr>
        <p:spPr>
          <a:xfrm>
            <a:off x="609480" y="228600"/>
            <a:ext cx="7848720" cy="6426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25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Proposed Pipelines to California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147" name="cali%20proposed%20pipe%20map" descr=""/>
          <p:cNvPicPr/>
          <p:nvPr/>
        </p:nvPicPr>
        <p:blipFill>
          <a:blip r:embed="rId1"/>
          <a:stretch/>
        </p:blipFill>
        <p:spPr>
          <a:xfrm>
            <a:off x="1066680" y="1143000"/>
            <a:ext cx="6861240" cy="530208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1D7000-C66C-4B40-84BF-0B636A63DA61}" type="slidenum">
              <a:t>16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California Additions</a:t>
            </a:r>
            <a:br>
              <a:rPr sz="3200"/>
            </a:br>
            <a:r>
              <a:rPr b="1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 vs. Interstate Capacity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49" name=""/>
          <p:cNvGraphicFramePr/>
          <p:nvPr/>
        </p:nvGraphicFramePr>
        <p:xfrm>
          <a:off x="0" y="1828800"/>
          <a:ext cx="4495680" cy="2514600"/>
        </p:xfrm>
        <a:graphic>
          <a:graphicData uri="http://schemas.openxmlformats.org/drawingml/2006/table">
            <a:tbl>
              <a:tblPr/>
              <a:tblGrid>
                <a:gridCol w="588960"/>
                <a:gridCol w="1246320"/>
                <a:gridCol w="755640"/>
                <a:gridCol w="685800"/>
                <a:gridCol w="609480"/>
                <a:gridCol w="609480"/>
              </a:tblGrid>
              <a:tr h="5335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8/04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Ruby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Sonoran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1,000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Redwood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4572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12/01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SoCal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175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094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5/03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130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200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550*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34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14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0</a:t>
                      </a:r>
                      <a:endParaRPr b="0" lang="en-US" sz="1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50" name=""/>
          <p:cNvSpPr/>
          <p:nvPr/>
        </p:nvSpPr>
        <p:spPr>
          <a:xfrm>
            <a:off x="1752480" y="14479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2001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1" name=""/>
          <p:cNvSpPr/>
          <p:nvPr/>
        </p:nvSpPr>
        <p:spPr>
          <a:xfrm>
            <a:off x="2514600" y="1447920"/>
            <a:ext cx="91440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2002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2" name=""/>
          <p:cNvSpPr/>
          <p:nvPr/>
        </p:nvSpPr>
        <p:spPr>
          <a:xfrm>
            <a:off x="3276720" y="1447920"/>
            <a:ext cx="7617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2003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3" name=""/>
          <p:cNvSpPr/>
          <p:nvPr/>
        </p:nvSpPr>
        <p:spPr>
          <a:xfrm>
            <a:off x="3733920" y="1447920"/>
            <a:ext cx="99036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2004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4" name=""/>
          <p:cNvSpPr/>
          <p:nvPr/>
        </p:nvSpPr>
        <p:spPr>
          <a:xfrm>
            <a:off x="762120" y="4419720"/>
            <a:ext cx="1295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5" name=""/>
          <p:cNvSpPr/>
          <p:nvPr/>
        </p:nvSpPr>
        <p:spPr>
          <a:xfrm>
            <a:off x="1676520" y="441972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305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6" name=""/>
          <p:cNvSpPr/>
          <p:nvPr/>
        </p:nvSpPr>
        <p:spPr>
          <a:xfrm>
            <a:off x="2286000" y="4419720"/>
            <a:ext cx="121932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7" name=""/>
          <p:cNvSpPr/>
          <p:nvPr/>
        </p:nvSpPr>
        <p:spPr>
          <a:xfrm>
            <a:off x="3048120" y="4419720"/>
            <a:ext cx="10666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1,750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8" name=""/>
          <p:cNvSpPr/>
          <p:nvPr/>
        </p:nvSpPr>
        <p:spPr>
          <a:xfrm>
            <a:off x="3581280" y="4419720"/>
            <a:ext cx="114300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600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59" name=""/>
          <p:cNvSpPr/>
          <p:nvPr/>
        </p:nvSpPr>
        <p:spPr>
          <a:xfrm>
            <a:off x="2743200" y="472428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0" name=""/>
          <p:cNvSpPr/>
          <p:nvPr/>
        </p:nvSpPr>
        <p:spPr>
          <a:xfrm>
            <a:off x="342900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1" name=""/>
          <p:cNvSpPr/>
          <p:nvPr/>
        </p:nvSpPr>
        <p:spPr>
          <a:xfrm>
            <a:off x="266688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2" name=""/>
          <p:cNvSpPr/>
          <p:nvPr/>
        </p:nvSpPr>
        <p:spPr>
          <a:xfrm>
            <a:off x="3352680" y="472428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3" name=""/>
          <p:cNvSpPr/>
          <p:nvPr/>
        </p:nvSpPr>
        <p:spPr>
          <a:xfrm>
            <a:off x="2057400" y="5562720"/>
            <a:ext cx="3049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4" name=""/>
          <p:cNvSpPr/>
          <p:nvPr/>
        </p:nvSpPr>
        <p:spPr>
          <a:xfrm>
            <a:off x="1981080" y="4724280"/>
            <a:ext cx="3812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5" name=""/>
          <p:cNvSpPr/>
          <p:nvPr/>
        </p:nvSpPr>
        <p:spPr>
          <a:xfrm>
            <a:off x="4038480" y="556272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6" name=""/>
          <p:cNvSpPr/>
          <p:nvPr/>
        </p:nvSpPr>
        <p:spPr>
          <a:xfrm>
            <a:off x="3886200" y="4724280"/>
            <a:ext cx="4572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7" name=""/>
          <p:cNvSpPr/>
          <p:nvPr/>
        </p:nvSpPr>
        <p:spPr>
          <a:xfrm>
            <a:off x="0" y="5562720"/>
            <a:ext cx="47242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Yearly Short or Long:     +7      (335)      +817   +1,379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8" name=""/>
          <p:cNvSpPr/>
          <p:nvPr/>
        </p:nvSpPr>
        <p:spPr>
          <a:xfrm>
            <a:off x="609480" y="5257800"/>
            <a:ext cx="403884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Generation**     298       542         598      38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69" name=""/>
          <p:cNvSpPr/>
          <p:nvPr/>
        </p:nvSpPr>
        <p:spPr>
          <a:xfrm>
            <a:off x="457200" y="5486400"/>
            <a:ext cx="4648320" cy="45720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0" name=""/>
          <p:cNvSpPr/>
          <p:nvPr/>
        </p:nvSpPr>
        <p:spPr>
          <a:xfrm>
            <a:off x="228600" y="6234120"/>
            <a:ext cx="6553080" cy="632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*85% of Kern’s 863 mmcf/d expansion to California less 200 at Kramer Junction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**assumes 80% LF at 7,200 HR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1" name=""/>
          <p:cNvSpPr/>
          <p:nvPr/>
        </p:nvSpPr>
        <p:spPr>
          <a:xfrm>
            <a:off x="457200" y="4724280"/>
            <a:ext cx="4267080" cy="33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001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Running Total:     305       505       2,255  2,855</a:t>
            </a:r>
            <a:endParaRPr b="0" lang="en-US" sz="1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72" name=""/>
          <p:cNvGraphicFramePr/>
          <p:nvPr/>
        </p:nvGraphicFramePr>
        <p:xfrm>
          <a:off x="4495680" y="1143000"/>
          <a:ext cx="573732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1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495680" y="1143000"/>
                    <a:ext cx="573732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174" name=""/>
          <p:cNvSpPr/>
          <p:nvPr/>
        </p:nvSpPr>
        <p:spPr>
          <a:xfrm>
            <a:off x="7696080" y="3048120"/>
            <a:ext cx="106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Capacity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5" name=""/>
          <p:cNvSpPr/>
          <p:nvPr/>
        </p:nvSpPr>
        <p:spPr>
          <a:xfrm rot="19800000">
            <a:off x="5867640" y="4495320"/>
            <a:ext cx="1067040" cy="3074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876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400" strike="noStrike" u="none">
                <a:solidFill>
                  <a:srgbClr val="ffffff"/>
                </a:solidFill>
                <a:effectLst/>
                <a:uFillTx/>
                <a:latin typeface="Times New Roman"/>
              </a:rPr>
              <a:t>Generation</a:t>
            </a:r>
            <a:endParaRPr b="0" lang="en-US" sz="1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6" name=""/>
          <p:cNvSpPr/>
          <p:nvPr/>
        </p:nvSpPr>
        <p:spPr>
          <a:xfrm>
            <a:off x="7924680" y="3581280"/>
            <a:ext cx="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7" name=""/>
          <p:cNvSpPr/>
          <p:nvPr/>
        </p:nvSpPr>
        <p:spPr>
          <a:xfrm flipV="1">
            <a:off x="6858000" y="3657600"/>
            <a:ext cx="1066680" cy="533520"/>
          </a:xfrm>
          <a:prstGeom prst="line">
            <a:avLst/>
          </a:prstGeom>
          <a:ln w="38160">
            <a:solidFill>
              <a:srgbClr val="00cc99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78" name=""/>
          <p:cNvSpPr/>
          <p:nvPr/>
        </p:nvSpPr>
        <p:spPr>
          <a:xfrm flipV="1">
            <a:off x="7924680" y="3504960"/>
            <a:ext cx="990720" cy="152280"/>
          </a:xfrm>
          <a:prstGeom prst="line">
            <a:avLst/>
          </a:prstGeom>
          <a:ln w="38160">
            <a:solidFill>
              <a:srgbClr val="00cc99"/>
            </a:solidFill>
            <a:prstDash val="sysDot"/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F371CEF-51F9-4982-B681-37B8A41C99CC}" type="slidenum">
              <a:t>17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7524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Mismatch of Capacity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0" name="PlaceHolder 2"/>
          <p:cNvSpPr>
            <a:spLocks noGrp="1"/>
          </p:cNvSpPr>
          <p:nvPr>
            <p:ph/>
          </p:nvPr>
        </p:nvSpPr>
        <p:spPr>
          <a:xfrm>
            <a:off x="609480" y="1219320"/>
            <a:ext cx="7772400" cy="41148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rmAutofit fontScale="92500" lnSpcReduction="9999"/>
          </a:bodyPr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Interstate mainline delivery capacity exceeds intrastate takeaway by </a:t>
            </a:r>
            <a:r>
              <a:rPr b="1" lang="en-US" sz="2400" strike="noStrike" u="none">
                <a:solidFill>
                  <a:srgbClr val="cc0000"/>
                </a:solidFill>
                <a:effectLst/>
                <a:uFillTx/>
                <a:latin typeface="Times New Roman"/>
              </a:rPr>
              <a:t>1.2 Bcf/d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= 680 MMcfd     PG&amp;E = 550 MMcf/d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Socal plans to add a mere 175 MMcf/d (85 Wheeler Ridge, 50 MMcf/d Needles, 40 MMcf/d production area)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New Kramer Junction interconnect with Kern (200 MMcf/d) may alleviate Wheeler Ridge allocation problem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PG&amp;E can add 200 MMcf/d to Redwood path at rolled in rates, Baja expansion expensive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343080" indent="-343080">
              <a:lnSpc>
                <a:spcPct val="90000"/>
              </a:lnSpc>
              <a:spcBef>
                <a:spcPts val="601"/>
              </a:spcBef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- Kern interconnect on Line 300 provides most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  </a:t>
            </a: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	</a:t>
            </a:r>
            <a:r>
              <a:rPr b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economic expansion of Baja path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" name="PlaceHolder 3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CDC8141-A43F-4B94-959B-4E0112781527}" type="slidenum">
              <a:t>18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1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1" name="PlaceHolder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83808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Existing Interconnect Capacities</a:t>
            </a:r>
            <a:br>
              <a:rPr sz="2800"/>
            </a:b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California Border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82" name=""/>
          <p:cNvGraphicFramePr/>
          <p:nvPr/>
        </p:nvGraphicFramePr>
        <p:xfrm>
          <a:off x="685800" y="2514600"/>
          <a:ext cx="7772400" cy="2957400"/>
        </p:xfrm>
        <a:graphic>
          <a:graphicData uri="http://schemas.openxmlformats.org/drawingml/2006/table">
            <a:tbl>
              <a:tblPr/>
              <a:tblGrid>
                <a:gridCol w="1828800"/>
                <a:gridCol w="1279440"/>
                <a:gridCol w="1555920"/>
                <a:gridCol w="1554120"/>
                <a:gridCol w="1554120"/>
              </a:tblGrid>
              <a:tr h="7077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(Redwood)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Malin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1,905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101628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PGE (Baja)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Topock and Daggett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1,140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150*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TWPL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74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1,140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61596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400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83" name=""/>
          <p:cNvSpPr/>
          <p:nvPr/>
        </p:nvSpPr>
        <p:spPr>
          <a:xfrm>
            <a:off x="762120" y="2057400"/>
            <a:ext cx="144756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Receipt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4" name=""/>
          <p:cNvSpPr/>
          <p:nvPr/>
        </p:nvSpPr>
        <p:spPr>
          <a:xfrm>
            <a:off x="2438280" y="20574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5" name=""/>
          <p:cNvSpPr/>
          <p:nvPr/>
        </p:nvSpPr>
        <p:spPr>
          <a:xfrm>
            <a:off x="3809880" y="2057400"/>
            <a:ext cx="14479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6" name=""/>
          <p:cNvSpPr/>
          <p:nvPr/>
        </p:nvSpPr>
        <p:spPr>
          <a:xfrm>
            <a:off x="5486400" y="205740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7" name=""/>
          <p:cNvSpPr/>
          <p:nvPr/>
        </p:nvSpPr>
        <p:spPr>
          <a:xfrm>
            <a:off x="7010280" y="20574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8" name=""/>
          <p:cNvSpPr/>
          <p:nvPr/>
        </p:nvSpPr>
        <p:spPr>
          <a:xfrm>
            <a:off x="2666880" y="5715000"/>
            <a:ext cx="9907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89" name=""/>
          <p:cNvSpPr/>
          <p:nvPr/>
        </p:nvSpPr>
        <p:spPr>
          <a:xfrm>
            <a:off x="3809880" y="57150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3,045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0" name=""/>
          <p:cNvSpPr/>
          <p:nvPr/>
        </p:nvSpPr>
        <p:spPr>
          <a:xfrm>
            <a:off x="5334120" y="57150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3,595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1" name=""/>
          <p:cNvSpPr/>
          <p:nvPr/>
        </p:nvSpPr>
        <p:spPr>
          <a:xfrm>
            <a:off x="3429000" y="1447920"/>
            <a:ext cx="266688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(mmcf/d)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2" name=""/>
          <p:cNvSpPr/>
          <p:nvPr/>
        </p:nvSpPr>
        <p:spPr>
          <a:xfrm>
            <a:off x="4038480" y="617220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3" name=""/>
          <p:cNvSpPr/>
          <p:nvPr/>
        </p:nvSpPr>
        <p:spPr>
          <a:xfrm>
            <a:off x="4038480" y="6248520"/>
            <a:ext cx="91440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4" name=""/>
          <p:cNvSpPr/>
          <p:nvPr/>
        </p:nvSpPr>
        <p:spPr>
          <a:xfrm>
            <a:off x="5638680" y="6172200"/>
            <a:ext cx="762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5" name=""/>
          <p:cNvSpPr/>
          <p:nvPr/>
        </p:nvSpPr>
        <p:spPr>
          <a:xfrm>
            <a:off x="5638680" y="6248520"/>
            <a:ext cx="7621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196" name=""/>
          <p:cNvSpPr/>
          <p:nvPr/>
        </p:nvSpPr>
        <p:spPr>
          <a:xfrm>
            <a:off x="2895480" y="6491160"/>
            <a:ext cx="487692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*TWPL meter capacity is 400 mmcf/d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CA74F6-1606-47D6-AA2C-534463A70D1F}" type="slidenum">
              <a:t>19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Fundamentals Outline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5" name=""/>
          <p:cNvSpPr/>
          <p:nvPr/>
        </p:nvSpPr>
        <p:spPr>
          <a:xfrm>
            <a:off x="457200" y="1155600"/>
            <a:ext cx="8305920" cy="5775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Trends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Supply Trends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Transportation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Storage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Weather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Price Perspective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Conclusion</a:t>
            </a: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609480" indent="-609480">
              <a:spcBef>
                <a:spcPts val="2001"/>
              </a:spcBef>
              <a:buClr>
                <a:srgbClr val="000000"/>
              </a:buClr>
              <a:buFont typeface="Times New Roman"/>
              <a:buAutoNum type="romanUcPeriod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3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E4EF122-DBA8-496C-87A0-A9344A6F1E4C}" type="slidenum">
              <a:t>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Existing Interconnect Capacities</a:t>
            </a:r>
            <a:br>
              <a:rPr sz="2800"/>
            </a:br>
            <a:r>
              <a:rPr b="1" lang="en-US" sz="2800" strike="noStrike" u="none">
                <a:solidFill>
                  <a:srgbClr val="3333cc"/>
                </a:solidFill>
                <a:effectLst/>
                <a:uFillTx/>
                <a:latin typeface="Times New Roman"/>
              </a:rPr>
              <a:t>California Border</a:t>
            </a:r>
            <a:endParaRPr b="0" lang="en-US" sz="2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198" name=""/>
          <p:cNvGraphicFramePr/>
          <p:nvPr/>
        </p:nvGraphicFramePr>
        <p:xfrm>
          <a:off x="685800" y="2133720"/>
          <a:ext cx="7772400" cy="3484440"/>
        </p:xfrm>
        <a:graphic>
          <a:graphicData uri="http://schemas.openxmlformats.org/drawingml/2006/table">
            <a:tbl>
              <a:tblPr/>
              <a:tblGrid>
                <a:gridCol w="1554120"/>
                <a:gridCol w="1554120"/>
                <a:gridCol w="1555920"/>
                <a:gridCol w="1554120"/>
                <a:gridCol w="1554120"/>
              </a:tblGrid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SoCal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Needles and Hector Rd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770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TWPL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1368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220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73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Topock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912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Ehrenberg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1,210*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1,240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EPNG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7038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Wheeler Ridge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680*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800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Kern/Mojave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576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  <a:tr h="518400"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1368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endParaRPr b="0" lang="en-US" sz="24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500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576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  <a:tc>
                  <a:txBody>
                    <a:bodyPr lIns="90000" rIns="90000" tIns="46800" bIns="46800" anchor="t">
                      <a:noAutofit/>
                    </a:bodyPr>
                    <a:p>
                      <a:pPr algn="ctr">
                        <a:spcBef>
                          <a:spcPts val="499"/>
                        </a:spcBef>
                        <a:tabLst>
                          <a:tab algn="l" pos="0"/>
                          <a:tab algn="l" pos="914400"/>
                          <a:tab algn="l" pos="1828800"/>
                          <a:tab algn="l" pos="2743200"/>
                          <a:tab algn="l" pos="3657600"/>
                          <a:tab algn="l" pos="4572000"/>
                          <a:tab algn="l" pos="5486400"/>
                          <a:tab algn="l" pos="6400800"/>
                          <a:tab algn="l" pos="7315200"/>
                          <a:tab algn="l" pos="8229600"/>
                          <a:tab algn="l" pos="9144000"/>
                          <a:tab algn="l" pos="10058400"/>
                        </a:tabLst>
                      </a:pPr>
                      <a:r>
                        <a:rPr b="0" lang="en-US" sz="2000" strike="noStrike" u="none">
                          <a:solidFill>
                            <a:srgbClr val="000000"/>
                          </a:solidFill>
                          <a:effectLst/>
                          <a:uFillTx/>
                          <a:latin typeface="Times New Roman"/>
                        </a:rPr>
                        <a:t>PG&amp;E/KRS</a:t>
                      </a:r>
                      <a:endParaRPr b="0" lang="en-US" sz="2000" strike="noStrike" u="none">
                        <a:solidFill>
                          <a:srgbClr val="000000"/>
                        </a:solidFill>
                        <a:effectLst/>
                        <a:uFillTx/>
                        <a:latin typeface="Times New Roman"/>
                      </a:endParaRPr>
                    </a:p>
                  </a:txBody>
                  <a:tcPr anchor="t" marL="90000" marR="90000">
                    <a:lnL w="5760">
                      <a:solidFill>
                        <a:srgbClr val="000000"/>
                      </a:solidFill>
                      <a:prstDash val="solid"/>
                    </a:lnL>
                    <a:lnR w="13680">
                      <a:solidFill>
                        <a:srgbClr val="000000"/>
                      </a:solidFill>
                      <a:prstDash val="solid"/>
                    </a:lnR>
                    <a:lnT w="5760">
                      <a:solidFill>
                        <a:srgbClr val="000000"/>
                      </a:solidFill>
                      <a:prstDash val="solid"/>
                    </a:lnT>
                    <a:lnB w="13680">
                      <a:solidFill>
                        <a:srgbClr val="000000"/>
                      </a:solidFill>
                      <a:prstDash val="solid"/>
                    </a:lnB>
                    <a:noFill/>
                  </a:tcPr>
                </a:tc>
              </a:tr>
            </a:tbl>
          </a:graphicData>
        </a:graphic>
      </p:graphicFrame>
      <p:sp>
        <p:nvSpPr>
          <p:cNvPr id="199" name=""/>
          <p:cNvSpPr/>
          <p:nvPr/>
        </p:nvSpPr>
        <p:spPr>
          <a:xfrm>
            <a:off x="762120" y="1600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Receipt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0" name=""/>
          <p:cNvSpPr/>
          <p:nvPr/>
        </p:nvSpPr>
        <p:spPr>
          <a:xfrm>
            <a:off x="2438280" y="1600200"/>
            <a:ext cx="129564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Location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1" name=""/>
          <p:cNvSpPr/>
          <p:nvPr/>
        </p:nvSpPr>
        <p:spPr>
          <a:xfrm>
            <a:off x="3886200" y="160020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Intra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2" name=""/>
          <p:cNvSpPr/>
          <p:nvPr/>
        </p:nvSpPr>
        <p:spPr>
          <a:xfrm>
            <a:off x="5486400" y="160020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Inter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3" name=""/>
          <p:cNvSpPr/>
          <p:nvPr/>
        </p:nvSpPr>
        <p:spPr>
          <a:xfrm>
            <a:off x="7086600" y="160020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Delivery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4" name=""/>
          <p:cNvSpPr/>
          <p:nvPr/>
        </p:nvSpPr>
        <p:spPr>
          <a:xfrm>
            <a:off x="2438280" y="5562720"/>
            <a:ext cx="121932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Total: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5" name=""/>
          <p:cNvSpPr/>
          <p:nvPr/>
        </p:nvSpPr>
        <p:spPr>
          <a:xfrm>
            <a:off x="3962520" y="5562720"/>
            <a:ext cx="129528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3,200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6" name=""/>
          <p:cNvSpPr/>
          <p:nvPr/>
        </p:nvSpPr>
        <p:spPr>
          <a:xfrm>
            <a:off x="5486400" y="5562720"/>
            <a:ext cx="13716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3,880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7" name=""/>
          <p:cNvSpPr/>
          <p:nvPr/>
        </p:nvSpPr>
        <p:spPr>
          <a:xfrm>
            <a:off x="4038480" y="6019920"/>
            <a:ext cx="1067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8" name=""/>
          <p:cNvSpPr/>
          <p:nvPr/>
        </p:nvSpPr>
        <p:spPr>
          <a:xfrm>
            <a:off x="4038480" y="6095880"/>
            <a:ext cx="106704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09" name=""/>
          <p:cNvSpPr/>
          <p:nvPr/>
        </p:nvSpPr>
        <p:spPr>
          <a:xfrm>
            <a:off x="5715000" y="601992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0" name=""/>
          <p:cNvSpPr/>
          <p:nvPr/>
        </p:nvSpPr>
        <p:spPr>
          <a:xfrm>
            <a:off x="5715000" y="6095880"/>
            <a:ext cx="990720" cy="0"/>
          </a:xfrm>
          <a:prstGeom prst="line">
            <a:avLst/>
          </a:prstGeom>
          <a:ln w="93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-46800" bIns="-46800" anchor="t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1" name=""/>
          <p:cNvSpPr/>
          <p:nvPr/>
        </p:nvSpPr>
        <p:spPr>
          <a:xfrm>
            <a:off x="1905120" y="6324480"/>
            <a:ext cx="6400800" cy="368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*can receive IT:  120 @ Wheeler, 80@ Ehrenberg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2" name=""/>
          <p:cNvSpPr/>
          <p:nvPr/>
        </p:nvSpPr>
        <p:spPr>
          <a:xfrm>
            <a:off x="3352680" y="1143000"/>
            <a:ext cx="2895840" cy="398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(mmcf/d)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6845FDD-74EB-4183-BA4E-80F2F1FE43F5}" type="slidenum">
              <a:t>20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PlaceHolder 1"/>
          <p:cNvSpPr>
            <a:spLocks noGrp="1"/>
          </p:cNvSpPr>
          <p:nvPr>
            <p:ph type="title"/>
          </p:nvPr>
        </p:nvSpPr>
        <p:spPr>
          <a:xfrm>
            <a:off x="685800" y="297144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IV.  Storage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DEF5D587-B21D-42BE-A915-7EAC98CDB1D2}" type="slidenum">
              <a:t>21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Storage Overview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15" name=""/>
          <p:cNvSpPr/>
          <p:nvPr/>
        </p:nvSpPr>
        <p:spPr>
          <a:xfrm>
            <a:off x="4952880" y="1295280"/>
            <a:ext cx="3353040" cy="47098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Rapid Pace Continues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storage levels reflective of weak fundamentals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Unprecedented level of injections have been a critical factor in market declines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September 30, the year-over-year storage surplus was 434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2,914 Bcf in inventory with 4 weeks left in injection season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High probability of reaching 11/5/98 storage high of 3,094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16" name=""/>
          <p:cNvGraphicFramePr/>
          <p:nvPr/>
        </p:nvGraphicFramePr>
        <p:xfrm>
          <a:off x="609480" y="1066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1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066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18" name=""/>
          <p:cNvGraphicFramePr/>
          <p:nvPr/>
        </p:nvGraphicFramePr>
        <p:xfrm>
          <a:off x="609480" y="3809880"/>
          <a:ext cx="373392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1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3809880"/>
                    <a:ext cx="373392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BC478DA-DD7D-4A86-8D93-B44DEFA1232E}" type="slidenum">
              <a:t>22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"/>
          <p:cNvGraphicFramePr/>
          <p:nvPr/>
        </p:nvGraphicFramePr>
        <p:xfrm>
          <a:off x="361800" y="1219320"/>
          <a:ext cx="8420400" cy="518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2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1800" y="1219320"/>
                    <a:ext cx="8420400" cy="518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22" name="PlaceHolder 1"/>
          <p:cNvSpPr>
            <a:spLocks noGrp="1"/>
          </p:cNvSpPr>
          <p:nvPr>
            <p:ph type="title"/>
          </p:nvPr>
        </p:nvSpPr>
        <p:spPr>
          <a:xfrm>
            <a:off x="8380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U.S. Storage Levels 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23" name=""/>
          <p:cNvSpPr/>
          <p:nvPr/>
        </p:nvSpPr>
        <p:spPr>
          <a:xfrm flipV="1">
            <a:off x="4178160" y="1536480"/>
            <a:ext cx="0" cy="38480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24" name=""/>
          <p:cNvGrpSpPr/>
          <p:nvPr/>
        </p:nvGrpSpPr>
        <p:grpSpPr>
          <a:xfrm>
            <a:off x="2679840" y="1670040"/>
            <a:ext cx="2984400" cy="298440"/>
            <a:chOff x="2679840" y="1670040"/>
            <a:chExt cx="2984400" cy="298440"/>
          </a:xfrm>
        </p:grpSpPr>
        <p:sp>
          <p:nvSpPr>
            <p:cNvPr id="225" name=""/>
            <p:cNvSpPr/>
            <p:nvPr/>
          </p:nvSpPr>
          <p:spPr>
            <a:xfrm>
              <a:off x="2679840" y="1670040"/>
              <a:ext cx="1346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Winter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6" name=""/>
            <p:cNvSpPr/>
            <p:nvPr/>
          </p:nvSpPr>
          <p:spPr>
            <a:xfrm>
              <a:off x="4317840" y="1670040"/>
              <a:ext cx="1346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Summer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27" name=""/>
            <p:cNvSpPr/>
            <p:nvPr/>
          </p:nvSpPr>
          <p:spPr>
            <a:xfrm>
              <a:off x="3416400" y="1968480"/>
              <a:ext cx="15872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05E092D-8A87-4E41-BA1A-0DB5A3F97F1F}" type="slidenum">
              <a:t>23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8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U.S. Storage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29" name=""/>
          <p:cNvGraphicFramePr/>
          <p:nvPr/>
        </p:nvGraphicFramePr>
        <p:xfrm>
          <a:off x="609480" y="1066680"/>
          <a:ext cx="3886200" cy="27432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0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609480" y="1066680"/>
                    <a:ext cx="388620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31" name=""/>
          <p:cNvGraphicFramePr/>
          <p:nvPr/>
        </p:nvGraphicFramePr>
        <p:xfrm>
          <a:off x="609480" y="3809880"/>
          <a:ext cx="3733920" cy="274320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32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609480" y="3809880"/>
                    <a:ext cx="3733920" cy="27432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3" name=""/>
          <p:cNvSpPr/>
          <p:nvPr/>
        </p:nvSpPr>
        <p:spPr>
          <a:xfrm>
            <a:off x="4800600" y="1143000"/>
            <a:ext cx="3962520" cy="45784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1360" indent="-17136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Strong Western Storage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Despite a slow start, storage is now in year-on-year surplus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As of 9/30/01 storage levels stand at 452 Bcf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year-on-year basis, this is 33 Bcf over the previous record set in 1999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also 63 Bcf over the 6-year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Going into the withdrawal season, the West has already beat the previous record - 435 Bcf on 11/5/98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1360" indent="-171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F16FC1F-45B1-49EF-B87D-CBAE5587C1DC}" type="slidenum">
              <a:t>24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34" name=""/>
          <p:cNvGraphicFramePr/>
          <p:nvPr/>
        </p:nvGraphicFramePr>
        <p:xfrm>
          <a:off x="361800" y="1219320"/>
          <a:ext cx="8420400" cy="51814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35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61800" y="1219320"/>
                    <a:ext cx="8420400" cy="5181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36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274320" rIns="90000" tIns="18288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36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U.S. Storage Levels</a:t>
            </a:r>
            <a:endParaRPr b="0" lang="en-US" sz="36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37" name=""/>
          <p:cNvSpPr/>
          <p:nvPr/>
        </p:nvSpPr>
        <p:spPr>
          <a:xfrm flipV="1">
            <a:off x="4114800" y="1536480"/>
            <a:ext cx="0" cy="3848040"/>
          </a:xfrm>
          <a:prstGeom prst="line">
            <a:avLst/>
          </a:prstGeom>
          <a:ln w="38160">
            <a:solidFill>
              <a:srgbClr val="000000"/>
            </a:solidFill>
            <a:miter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ctr">
            <a:no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38" name=""/>
          <p:cNvGrpSpPr/>
          <p:nvPr/>
        </p:nvGrpSpPr>
        <p:grpSpPr>
          <a:xfrm>
            <a:off x="2679840" y="1670040"/>
            <a:ext cx="2984400" cy="298440"/>
            <a:chOff x="2679840" y="1670040"/>
            <a:chExt cx="2984400" cy="298440"/>
          </a:xfrm>
        </p:grpSpPr>
        <p:sp>
          <p:nvSpPr>
            <p:cNvPr id="239" name=""/>
            <p:cNvSpPr/>
            <p:nvPr/>
          </p:nvSpPr>
          <p:spPr>
            <a:xfrm>
              <a:off x="2679840" y="1670040"/>
              <a:ext cx="134604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 algn="r"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Winter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0" name=""/>
            <p:cNvSpPr/>
            <p:nvPr/>
          </p:nvSpPr>
          <p:spPr>
            <a:xfrm>
              <a:off x="4317840" y="1670040"/>
              <a:ext cx="1346400" cy="27684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spAutoFit/>
            </a:bodyPr>
            <a:p>
              <a:pPr>
                <a:lnSpc>
                  <a:spcPct val="100000"/>
                </a:lnSpc>
                <a:spcBef>
                  <a:spcPts val="751"/>
                </a:spcBef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2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Summer</a:t>
              </a:r>
              <a:endParaRPr b="0" lang="en-US" sz="12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41" name=""/>
            <p:cNvSpPr/>
            <p:nvPr/>
          </p:nvSpPr>
          <p:spPr>
            <a:xfrm>
              <a:off x="3416400" y="1968480"/>
              <a:ext cx="1587240" cy="0"/>
            </a:xfrm>
            <a:prstGeom prst="line">
              <a:avLst/>
            </a:prstGeom>
            <a:ln w="38160">
              <a:solidFill>
                <a:srgbClr val="000000"/>
              </a:solidFill>
              <a:miter/>
              <a:headEnd len="med" type="triangle" w="med"/>
              <a:tailEnd len="med" type="triangle" w="med"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800" bIns="-46800" anchor="ctr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1067DB5-5E89-4548-BF54-749EFA327D6F}" type="slidenum">
              <a:t>25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2" name=""/>
          <p:cNvSpPr/>
          <p:nvPr/>
        </p:nvSpPr>
        <p:spPr>
          <a:xfrm>
            <a:off x="609480" y="3124080"/>
            <a:ext cx="8305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V.  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E4F6D38B-FDC9-47E8-BFCE-EBF85BA32D33}" type="slidenum">
              <a:t>26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Cooling Degree Days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4" name=""/>
          <p:cNvSpPr/>
          <p:nvPr/>
        </p:nvSpPr>
        <p:spPr>
          <a:xfrm>
            <a:off x="-1490760" y="952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5" name=""/>
          <p:cNvSpPr/>
          <p:nvPr/>
        </p:nvSpPr>
        <p:spPr>
          <a:xfrm>
            <a:off x="-1490760" y="952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46" name=""/>
          <p:cNvSpPr/>
          <p:nvPr/>
        </p:nvSpPr>
        <p:spPr>
          <a:xfrm>
            <a:off x="0" y="27590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47" name=""/>
          <p:cNvGraphicFramePr/>
          <p:nvPr/>
        </p:nvGraphicFramePr>
        <p:xfrm>
          <a:off x="380880" y="1371600"/>
          <a:ext cx="4724640" cy="49528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48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1371600"/>
                    <a:ext cx="4724640" cy="49528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49" name=""/>
          <p:cNvSpPr/>
          <p:nvPr/>
        </p:nvSpPr>
        <p:spPr>
          <a:xfrm>
            <a:off x="5105520" y="1752480"/>
            <a:ext cx="3886200" cy="33447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Non-Eventful Summer Weather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Across the United States, the week ending 9/29/01 had 34% fewer CDDs than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Cooling season to date, temperatures are 1.5% cooler than last year, but 4.6% warmer than normal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2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811D40-480B-4452-8CE0-182D6FB5C832}" type="slidenum">
              <a:t>27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PlaceHolder 1"/>
          <p:cNvSpPr>
            <a:spLocks noGrp="1"/>
          </p:cNvSpPr>
          <p:nvPr>
            <p:ph type="title"/>
          </p:nvPr>
        </p:nvSpPr>
        <p:spPr>
          <a:xfrm>
            <a:off x="7621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Moderate Summer Weather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1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2" name="noaalogo" descr="NOAA Homepage">
            <a:hlinkClick r:id="rId1"/>
          </p:cNvPr>
          <p:cNvPicPr/>
          <p:nvPr/>
        </p:nvPicPr>
        <p:blipFill>
          <a:blip r:embed="rId2"/>
          <a:stretch/>
        </p:blipFill>
        <p:spPr>
          <a:xfrm>
            <a:off x="380880" y="5715000"/>
            <a:ext cx="1143000" cy="92556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53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4" name=""/>
          <p:cNvSpPr/>
          <p:nvPr/>
        </p:nvSpPr>
        <p:spPr>
          <a:xfrm>
            <a:off x="0" y="31284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55" name="3monthustanom" descr="U.S. 3-Month Temperature Departure Graphic"/>
          <p:cNvPicPr/>
          <p:nvPr/>
        </p:nvPicPr>
        <p:blipFill>
          <a:blip r:embed="rId3"/>
          <a:stretch/>
        </p:blipFill>
        <p:spPr>
          <a:xfrm>
            <a:off x="1752480" y="1371600"/>
            <a:ext cx="6394680" cy="43243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A8CDAF82-3175-41CD-BE80-A6B0BC8A581E}" type="slidenum">
              <a:t>28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2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Mild Winter Forecast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57" name=""/>
          <p:cNvSpPr/>
          <p:nvPr/>
        </p:nvSpPr>
        <p:spPr>
          <a:xfrm>
            <a:off x="0" y="294156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pSp>
        <p:nvGrpSpPr>
          <p:cNvPr id="258" name=""/>
          <p:cNvGrpSpPr/>
          <p:nvPr/>
        </p:nvGrpSpPr>
        <p:grpSpPr>
          <a:xfrm>
            <a:off x="3121200" y="2941560"/>
            <a:ext cx="2901600" cy="976320"/>
            <a:chOff x="3121200" y="2941560"/>
            <a:chExt cx="2901600" cy="976320"/>
          </a:xfrm>
        </p:grpSpPr>
        <p:sp>
          <p:nvSpPr>
            <p:cNvPr id="259" name=""/>
            <p:cNvSpPr/>
            <p:nvPr/>
          </p:nvSpPr>
          <p:spPr>
            <a:xfrm>
              <a:off x="3121200" y="2941560"/>
              <a:ext cx="2901600" cy="3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-46440" bIns="-46440" anchor="t">
              <a:sp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60" name=""/>
            <p:cNvSpPr/>
            <p:nvPr/>
          </p:nvSpPr>
          <p:spPr>
            <a:xfrm>
              <a:off x="3121200" y="2941560"/>
              <a:ext cx="2901600" cy="97632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pPr algn="ctr"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0" lang="en-US" sz="2400" strike="noStrike" u="sng">
                  <a:solidFill>
                    <a:srgbClr val="ccccff"/>
                  </a:solidFill>
                  <a:effectLst/>
                  <a:uFillTx/>
                  <a:latin typeface="Times New Roman"/>
                  <a:hlinkClick r:id="rId1"/>
                </a:rPr>
                <a:t>  </a:t>
              </a:r>
              <a:r>
                <a:rPr b="0" lang="en-US" sz="58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</a:t>
              </a:r>
              <a:r>
                <a: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rPr>
                <a:t>              </a:t>
              </a:r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261" name=""/>
          <p:cNvSpPr/>
          <p:nvPr/>
        </p:nvSpPr>
        <p:spPr>
          <a:xfrm>
            <a:off x="0" y="304920"/>
            <a:ext cx="9144000" cy="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-46440" bIns="-46440" anchor="t">
            <a:spAutoFit/>
          </a:bodyPr>
          <a:p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2" name="page3" descr=""/>
          <p:cNvPicPr/>
          <p:nvPr/>
        </p:nvPicPr>
        <p:blipFill>
          <a:blip r:embed="rId2"/>
          <a:stretch/>
        </p:blipFill>
        <p:spPr>
          <a:xfrm>
            <a:off x="990720" y="1219320"/>
            <a:ext cx="7162560" cy="537192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3" name="noaalogo" descr="NOAA Homepage">
            <a:hlinkClick r:id="rId3"/>
          </p:cNvPr>
          <p:cNvPicPr/>
          <p:nvPr/>
        </p:nvPicPr>
        <p:blipFill>
          <a:blip r:embed="rId4"/>
          <a:stretch/>
        </p:blipFill>
        <p:spPr>
          <a:xfrm>
            <a:off x="5181480" y="6172200"/>
            <a:ext cx="533520" cy="43164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39C3272-6258-4A94-990A-0EEF7644B9DB}" type="slidenum">
              <a:t>29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PlaceHolder 1"/>
          <p:cNvSpPr>
            <a:spLocks noGrp="1"/>
          </p:cNvSpPr>
          <p:nvPr>
            <p:ph type="title"/>
          </p:nvPr>
        </p:nvSpPr>
        <p:spPr>
          <a:xfrm>
            <a:off x="609480" y="2819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I.  Demand Trends</a:t>
            </a:r>
            <a:br>
              <a:rPr sz="4400"/>
            </a:b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4EE4A73F-B30D-46FB-BF85-3B414EC8861C}" type="slidenum">
              <a:t>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0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4" name="PlaceHolder 1"/>
          <p:cNvSpPr>
            <a:spLocks noGrp="1"/>
          </p:cNvSpPr>
          <p:nvPr>
            <p:ph type="title"/>
          </p:nvPr>
        </p:nvSpPr>
        <p:spPr>
          <a:xfrm>
            <a:off x="83808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Snowpack Levels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65" name=""/>
          <p:cNvSpPr/>
          <p:nvPr/>
        </p:nvSpPr>
        <p:spPr>
          <a:xfrm>
            <a:off x="0" y="2154240"/>
            <a:ext cx="9144000" cy="459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 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pic>
        <p:nvPicPr>
          <p:cNvPr id="266" name="snow0105" descr=""/>
          <p:cNvPicPr/>
          <p:nvPr/>
        </p:nvPicPr>
        <p:blipFill>
          <a:blip r:embed="rId1"/>
          <a:stretch/>
        </p:blipFill>
        <p:spPr>
          <a:xfrm>
            <a:off x="685800" y="1066680"/>
            <a:ext cx="2590920" cy="256860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7" name="snow0005" descr=""/>
          <p:cNvPicPr/>
          <p:nvPr/>
        </p:nvPicPr>
        <p:blipFill>
          <a:blip r:embed="rId2"/>
          <a:stretch/>
        </p:blipFill>
        <p:spPr>
          <a:xfrm>
            <a:off x="762120" y="3809880"/>
            <a:ext cx="2743200" cy="2613240"/>
          </a:xfrm>
          <a:prstGeom prst="rect">
            <a:avLst/>
          </a:prstGeom>
          <a:noFill/>
          <a:ln w="0">
            <a:noFill/>
          </a:ln>
        </p:spPr>
      </p:pic>
      <p:pic>
        <p:nvPicPr>
          <p:cNvPr id="268" name="resv0105" descr="Reservoir Graphic"/>
          <p:cNvPicPr/>
          <p:nvPr/>
        </p:nvPicPr>
        <p:blipFill>
          <a:blip r:embed="rId3"/>
          <a:stretch/>
        </p:blipFill>
        <p:spPr>
          <a:xfrm>
            <a:off x="4648320" y="3886200"/>
            <a:ext cx="3352680" cy="2562120"/>
          </a:xfrm>
          <a:prstGeom prst="rect">
            <a:avLst/>
          </a:prstGeom>
          <a:noFill/>
          <a:ln w="0">
            <a:noFill/>
          </a:ln>
        </p:spPr>
      </p:pic>
      <p:sp>
        <p:nvSpPr>
          <p:cNvPr id="269" name=""/>
          <p:cNvSpPr/>
          <p:nvPr/>
        </p:nvSpPr>
        <p:spPr>
          <a:xfrm>
            <a:off x="3886200" y="1219320"/>
            <a:ext cx="4648320" cy="2301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Extremely Low Hydro Conditions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the PNW, water year 2001 streamflow will be among one of the lowest since records began in 1929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25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For the rest of the West, well below average (&lt;70%) streamflows are forecast</a:t>
            </a:r>
            <a:endParaRPr b="0" lang="en-US" sz="2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2B9FC79-E67D-4D53-959C-CF814E38544C}" type="slidenum">
              <a:t>30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1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PlaceHolder 1"/>
          <p:cNvSpPr>
            <a:spLocks noGrp="1"/>
          </p:cNvSpPr>
          <p:nvPr>
            <p:ph type="title"/>
          </p:nvPr>
        </p:nvSpPr>
        <p:spPr>
          <a:xfrm>
            <a:off x="838080" y="28191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VI.  Price Perspective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3718C068-6223-40FA-9AFA-52C462BE32BB}" type="slidenum">
              <a:t>31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2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Historical Nymex Prices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72" name=""/>
          <p:cNvGraphicFramePr/>
          <p:nvPr/>
        </p:nvGraphicFramePr>
        <p:xfrm>
          <a:off x="0" y="914400"/>
          <a:ext cx="8772480" cy="5238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914400"/>
                    <a:ext cx="8772480" cy="5238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74" name=""/>
          <p:cNvSpPr/>
          <p:nvPr/>
        </p:nvSpPr>
        <p:spPr>
          <a:xfrm>
            <a:off x="914400" y="1219320"/>
            <a:ext cx="3809880" cy="9831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Period Low on Feb 26, 1998 - $1.628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Period High on Dec 27, 2000 - $9.98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lnSpc>
                <a:spcPct val="60000"/>
              </a:lnSpc>
              <a:spcBef>
                <a:spcPts val="112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1800" strike="noStrike" u="none">
                <a:solidFill>
                  <a:srgbClr val="009900"/>
                </a:solidFill>
                <a:effectLst/>
                <a:uFillTx/>
                <a:latin typeface="Times New Roman"/>
              </a:rPr>
              <a:t>Oct 8, 2001 Close - $2.275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CEC1ED5F-C8AD-4D1F-AD27-492DA20B6C28}" type="slidenum">
              <a:t>32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3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 Return to Normalcy?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76" name=""/>
          <p:cNvGraphicFramePr/>
          <p:nvPr/>
        </p:nvGraphicFramePr>
        <p:xfrm>
          <a:off x="0" y="1066680"/>
          <a:ext cx="5010120" cy="289584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77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0" y="1066680"/>
                    <a:ext cx="5010120" cy="28958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278" name=""/>
          <p:cNvGraphicFramePr/>
          <p:nvPr/>
        </p:nvGraphicFramePr>
        <p:xfrm>
          <a:off x="0" y="3733920"/>
          <a:ext cx="5010120" cy="28954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279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0" y="3733920"/>
                    <a:ext cx="5010120" cy="28954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280" name=""/>
          <p:cNvSpPr/>
          <p:nvPr/>
        </p:nvSpPr>
        <p:spPr>
          <a:xfrm>
            <a:off x="4952880" y="1066680"/>
            <a:ext cx="3962520" cy="2130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Long Term (25 Yr) Perspective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January 1976, the monthly average price was $.54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median price for the period is $1.85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maximum is $8.06, and was reached in January 2001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81" name=""/>
          <p:cNvSpPr/>
          <p:nvPr/>
        </p:nvSpPr>
        <p:spPr>
          <a:xfrm>
            <a:off x="4952880" y="3733920"/>
            <a:ext cx="3962520" cy="30427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8600" indent="-22860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Medium Term (5yr) Perspective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October 1996, the monthly average price was $1.94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6% higher than the October 2001 NYMEX contract close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At $1.83 the October contract is significantly below the 5-year median price of $2.29</a:t>
            </a: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8600" indent="-228600">
              <a:spcBef>
                <a:spcPts val="1063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7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9F401CC0-1AA7-4184-89C2-E7781695B273}" type="slidenum">
              <a:t>33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PlaceHolder 1"/>
          <p:cNvSpPr>
            <a:spLocks noGrp="1"/>
          </p:cNvSpPr>
          <p:nvPr>
            <p:ph type="title"/>
          </p:nvPr>
        </p:nvSpPr>
        <p:spPr>
          <a:xfrm>
            <a:off x="54756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End of the Blowout?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283" name=""/>
          <p:cNvGraphicFramePr/>
          <p:nvPr/>
        </p:nvGraphicFramePr>
        <p:xfrm>
          <a:off x="1066680" y="917640"/>
          <a:ext cx="7027920" cy="49417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284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66680" y="917640"/>
                    <a:ext cx="7027920" cy="49417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285" name=""/>
          <p:cNvGrpSpPr/>
          <p:nvPr/>
        </p:nvGrpSpPr>
        <p:grpSpPr>
          <a:xfrm>
            <a:off x="990720" y="5867280"/>
            <a:ext cx="6991200" cy="564480"/>
            <a:chOff x="990720" y="5867280"/>
            <a:chExt cx="6991200" cy="564480"/>
          </a:xfrm>
        </p:grpSpPr>
        <p:sp>
          <p:nvSpPr>
            <p:cNvPr id="286" name=""/>
            <p:cNvSpPr/>
            <p:nvPr/>
          </p:nvSpPr>
          <p:spPr>
            <a:xfrm>
              <a:off x="990720" y="5934240"/>
              <a:ext cx="129960" cy="129960"/>
            </a:xfrm>
            <a:prstGeom prst="rect">
              <a:avLst/>
            </a:prstGeom>
            <a:solidFill>
              <a:srgbClr val="00cc99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7" name=""/>
            <p:cNvSpPr/>
            <p:nvPr/>
          </p:nvSpPr>
          <p:spPr>
            <a:xfrm>
              <a:off x="1175760" y="5877000"/>
              <a:ext cx="114264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NGI-MALIN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8" name=""/>
            <p:cNvSpPr/>
            <p:nvPr/>
          </p:nvSpPr>
          <p:spPr>
            <a:xfrm>
              <a:off x="3322800" y="5934240"/>
              <a:ext cx="131760" cy="129960"/>
            </a:xfrm>
            <a:prstGeom prst="rect">
              <a:avLst/>
            </a:prstGeom>
            <a:solidFill>
              <a:srgbClr val="3333cc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89" name=""/>
            <p:cNvSpPr/>
            <p:nvPr/>
          </p:nvSpPr>
          <p:spPr>
            <a:xfrm>
              <a:off x="3508920" y="5877000"/>
              <a:ext cx="107064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NGI-SoCal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0" name=""/>
            <p:cNvSpPr/>
            <p:nvPr/>
          </p:nvSpPr>
          <p:spPr>
            <a:xfrm>
              <a:off x="990720" y="6229440"/>
              <a:ext cx="129960" cy="129960"/>
            </a:xfrm>
            <a:prstGeom prst="rect">
              <a:avLst/>
            </a:prstGeom>
            <a:solidFill>
              <a:srgbClr val="ccccff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1" name=""/>
            <p:cNvSpPr/>
            <p:nvPr/>
          </p:nvSpPr>
          <p:spPr>
            <a:xfrm>
              <a:off x="1177560" y="6172200"/>
              <a:ext cx="117900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IF-ELPO/SJ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2" name=""/>
            <p:cNvSpPr/>
            <p:nvPr/>
          </p:nvSpPr>
          <p:spPr>
            <a:xfrm>
              <a:off x="3322800" y="6229440"/>
              <a:ext cx="131760" cy="129960"/>
            </a:xfrm>
            <a:prstGeom prst="rect">
              <a:avLst/>
            </a:prstGeom>
            <a:solidFill>
              <a:srgbClr val="b2b2b2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3" name=""/>
            <p:cNvSpPr/>
            <p:nvPr/>
          </p:nvSpPr>
          <p:spPr>
            <a:xfrm>
              <a:off x="3507840" y="6172200"/>
              <a:ext cx="191232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IF-ELPO/PERMIAN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4" name=""/>
            <p:cNvSpPr/>
            <p:nvPr/>
          </p:nvSpPr>
          <p:spPr>
            <a:xfrm>
              <a:off x="5686560" y="5924520"/>
              <a:ext cx="129960" cy="130320"/>
            </a:xfrm>
            <a:prstGeom prst="rect">
              <a:avLst/>
            </a:prstGeom>
            <a:solidFill>
              <a:srgbClr val="80808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5" name=""/>
            <p:cNvSpPr/>
            <p:nvPr/>
          </p:nvSpPr>
          <p:spPr>
            <a:xfrm>
              <a:off x="5877360" y="5867280"/>
              <a:ext cx="210456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IF-NWPL_ROCKY_M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6" name=""/>
            <p:cNvSpPr/>
            <p:nvPr/>
          </p:nvSpPr>
          <p:spPr>
            <a:xfrm>
              <a:off x="5686560" y="6229440"/>
              <a:ext cx="129960" cy="129960"/>
            </a:xfrm>
            <a:prstGeom prst="rect">
              <a:avLst/>
            </a:prstGeom>
            <a:solidFill>
              <a:srgbClr val="000000"/>
            </a:solidFill>
            <a:ln w="6480">
              <a:solidFill>
                <a:srgbClr val="000000"/>
              </a:solidFill>
              <a:miter/>
            </a:ln>
          </p:spPr>
          <p:style>
            <a:lnRef idx="0"/>
            <a:fillRef idx="0"/>
            <a:effectRef idx="0"/>
            <a:fontRef idx="minor"/>
          </p:style>
          <p:txBody>
            <a:bodyPr lIns="90000" rIns="90000" tIns="46800" bIns="46800" anchor="t">
              <a:noAutofit/>
            </a:bodyPr>
            <a:p>
              <a:endPara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  <p:sp>
          <p:nvSpPr>
            <p:cNvPr id="297" name=""/>
            <p:cNvSpPr/>
            <p:nvPr/>
          </p:nvSpPr>
          <p:spPr>
            <a:xfrm>
              <a:off x="5878080" y="6172200"/>
              <a:ext cx="1323360" cy="259560"/>
            </a:xfrm>
            <a:prstGeom prst="rect">
              <a:avLst/>
            </a:prstGeom>
            <a:noFill/>
            <a:ln w="0">
              <a:noFill/>
            </a:ln>
          </p:spPr>
          <p:style>
            <a:lnRef idx="0"/>
            <a:fillRef idx="0"/>
            <a:effectRef idx="0"/>
            <a:fontRef idx="minor"/>
          </p:style>
          <p:txBody>
            <a:bodyPr wrap="none" lIns="0" rIns="0" tIns="0" bIns="0" anchor="t">
              <a:spAutoFit/>
            </a:bodyPr>
            <a:p>
              <a:pPr>
                <a:lnSpc>
                  <a:spcPct val="100000"/>
                </a:lnSpc>
                <a:tabLst>
                  <a:tab algn="l" pos="0"/>
                  <a:tab algn="l" pos="914400"/>
                  <a:tab algn="l" pos="1828800"/>
                  <a:tab algn="l" pos="2743200"/>
                  <a:tab algn="l" pos="3657600"/>
                  <a:tab algn="l" pos="4572000"/>
                  <a:tab algn="l" pos="5486400"/>
                  <a:tab algn="l" pos="6400800"/>
                  <a:tab algn="l" pos="7315200"/>
                  <a:tab algn="l" pos="8229600"/>
                  <a:tab algn="l" pos="9144000"/>
                  <a:tab algn="l" pos="10058400"/>
                </a:tabLst>
              </a:pPr>
              <a:r>
                <a:rPr b="1" lang="en-US" sz="1700" strike="noStrike" u="none">
                  <a:solidFill>
                    <a:srgbClr val="000000"/>
                  </a:solidFill>
                  <a:effectLst/>
                  <a:uFillTx/>
                  <a:latin typeface="Arial"/>
                </a:rPr>
                <a:t>CGPR-AECO</a:t>
              </a:r>
              <a:endParaRPr b="0" lang="en-US" sz="1700" strike="noStrike" u="none">
                <a:solidFill>
                  <a:srgbClr val="000000"/>
                </a:solidFill>
                <a:effectLst/>
                <a:uFillTx/>
                <a:latin typeface="Times New Roman"/>
              </a:endParaRPr>
            </a:p>
          </p:txBody>
        </p: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B108BAA6-8441-4FB2-BB9A-46CFD29AFC74}" type="slidenum">
              <a:t>34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8" name=""/>
          <p:cNvSpPr/>
          <p:nvPr/>
        </p:nvSpPr>
        <p:spPr>
          <a:xfrm>
            <a:off x="609480" y="3124080"/>
            <a:ext cx="8305920" cy="7642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algn="ctr">
              <a:spcBef>
                <a:spcPts val="275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VII.  Conclusion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2" name="PlaceHolder 1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206BE50F-6C97-453F-B6BE-EB5D043CF7D7}" type="slidenum">
              <a:t>35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3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Bottom Line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00" name=""/>
          <p:cNvSpPr/>
          <p:nvPr/>
        </p:nvSpPr>
        <p:spPr>
          <a:xfrm>
            <a:off x="457200" y="1219320"/>
            <a:ext cx="8229600" cy="45133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Weakening fundamentals continue to pressure gas prices across the country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Gas supply, though on the upswing, is not the primary driver of the bearish environment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Similarly, unremarkable summer weather has not sparked demand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weak economy combined with successful conservation efforts are key drivers in driving down demand and prices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173160" indent="-173160">
              <a:spcBef>
                <a:spcPts val="1500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resulting rapid pace of injections has set the stage for record inventories going into the withdrawal season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FB7F40-3233-4CD7-9ECA-B58A5C790FAE}" type="slidenum">
              <a:t>36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4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" name="PlaceHolder 1"/>
          <p:cNvSpPr>
            <a:spLocks noGrp="1"/>
          </p:cNvSpPr>
          <p:nvPr>
            <p:ph type="title"/>
          </p:nvPr>
        </p:nvSpPr>
        <p:spPr>
          <a:xfrm>
            <a:off x="609480" y="15192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Gross Domestic Product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38" name=""/>
          <p:cNvGraphicFramePr/>
          <p:nvPr/>
        </p:nvGraphicFramePr>
        <p:xfrm>
          <a:off x="100080" y="1066680"/>
          <a:ext cx="5181480" cy="284796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39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100080" y="1066680"/>
                    <a:ext cx="5181480" cy="28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0" name=""/>
          <p:cNvGraphicFramePr/>
          <p:nvPr/>
        </p:nvGraphicFramePr>
        <p:xfrm>
          <a:off x="185760" y="3809880"/>
          <a:ext cx="5010120" cy="284796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1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185760" y="3809880"/>
                    <a:ext cx="5010120" cy="284796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2" name=""/>
          <p:cNvSpPr/>
          <p:nvPr/>
        </p:nvSpPr>
        <p:spPr>
          <a:xfrm>
            <a:off x="5410080" y="1828800"/>
            <a:ext cx="3124440" cy="4506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Torpid economic growth is affecting gas consumption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GDP grew .2% in real terms during the second quarter of 2001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was the lowest growth in 8 years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On a year on year basis this was the lowest growth since 1980Q2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deceleration in real GDP growth is largely due to decreases in exports and private inventory investment.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43" name=""/>
          <p:cNvSpPr/>
          <p:nvPr/>
        </p:nvSpPr>
        <p:spPr>
          <a:xfrm>
            <a:off x="5334120" y="1295280"/>
            <a:ext cx="3581280" cy="10159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i="1" lang="en-US" sz="2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Economy is the Story</a:t>
            </a: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>
              <a:spcBef>
                <a:spcPts val="1500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2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0022B79-8813-421B-B3C3-5C161931FF69}" type="slidenum">
              <a:t>4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5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Industrial Growth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45" name=""/>
          <p:cNvGraphicFramePr/>
          <p:nvPr/>
        </p:nvGraphicFramePr>
        <p:xfrm>
          <a:off x="380880" y="3733920"/>
          <a:ext cx="4697640" cy="280512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4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80880" y="3733920"/>
                    <a:ext cx="4697640" cy="28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47" name=""/>
          <p:cNvGraphicFramePr/>
          <p:nvPr/>
        </p:nvGraphicFramePr>
        <p:xfrm>
          <a:off x="380880" y="1066680"/>
          <a:ext cx="4697640" cy="280512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4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80880" y="1066680"/>
                    <a:ext cx="4697640" cy="280512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49" name=""/>
          <p:cNvSpPr/>
          <p:nvPr/>
        </p:nvSpPr>
        <p:spPr>
          <a:xfrm>
            <a:off x="5181480" y="1447920"/>
            <a:ext cx="3657600" cy="519768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Total industrial production contracted .8% in August.  On an annual basis it contracted 4.8%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the </a:t>
            </a:r>
            <a:r>
              <a:rPr b="0" i="1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eleventh </a:t>
            </a: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consecutive monthly decline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manufacturing component reflected the trend, contracting 1%.  On an annual basis it contracted 5.5%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There is significant slackness in U.S. industrial capacity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Capacity utilization for total industry was 76%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89080" indent="-28908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This is more than 5 percentage points below the 1967-2000 average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50" name=""/>
          <p:cNvSpPr/>
          <p:nvPr/>
        </p:nvSpPr>
        <p:spPr>
          <a:xfrm>
            <a:off x="5181480" y="990720"/>
            <a:ext cx="3733920" cy="42912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Contracting Industrial Growth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7289A996-FA7F-4700-AFB1-806E43A635CF}" type="slidenum">
              <a:t>5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6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PlaceHolder 1"/>
          <p:cNvSpPr>
            <a:spLocks noGrp="1"/>
          </p:cNvSpPr>
          <p:nvPr>
            <p:ph type="title"/>
          </p:nvPr>
        </p:nvSpPr>
        <p:spPr>
          <a:xfrm>
            <a:off x="68580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U.S. Electric Power Use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52" name=""/>
          <p:cNvGraphicFramePr/>
          <p:nvPr/>
        </p:nvGraphicFramePr>
        <p:xfrm>
          <a:off x="774720" y="1219320"/>
          <a:ext cx="3629160" cy="25336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53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774720" y="12193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4" name=""/>
          <p:cNvGraphicFramePr/>
          <p:nvPr/>
        </p:nvGraphicFramePr>
        <p:xfrm>
          <a:off x="774720" y="3733920"/>
          <a:ext cx="3629160" cy="253368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55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774720" y="3733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6" name=""/>
          <p:cNvGraphicFramePr/>
          <p:nvPr/>
        </p:nvGraphicFramePr>
        <p:xfrm>
          <a:off x="4495680" y="3733920"/>
          <a:ext cx="3629160" cy="25336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57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495680" y="37339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58" name=""/>
          <p:cNvGraphicFramePr/>
          <p:nvPr/>
        </p:nvGraphicFramePr>
        <p:xfrm>
          <a:off x="4495680" y="1219320"/>
          <a:ext cx="3629160" cy="253368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59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495680" y="1219320"/>
                    <a:ext cx="3629160" cy="25336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60" name=""/>
          <p:cNvGrpSpPr/>
          <p:nvPr/>
        </p:nvGrpSpPr>
        <p:grpSpPr>
          <a:xfrm>
            <a:off x="152280" y="1066680"/>
            <a:ext cx="990360" cy="581400"/>
            <a:chOff x="152280" y="1066680"/>
            <a:chExt cx="990360" cy="581400"/>
          </a:xfrm>
        </p:grpSpPr>
        <p:grpSp>
          <p:nvGrpSpPr>
            <p:cNvPr id="61" name=""/>
            <p:cNvGrpSpPr/>
            <p:nvPr/>
          </p:nvGrpSpPr>
          <p:grpSpPr>
            <a:xfrm>
              <a:off x="152280" y="1066680"/>
              <a:ext cx="990360" cy="276840"/>
              <a:chOff x="152280" y="1066680"/>
              <a:chExt cx="990360" cy="276840"/>
            </a:xfrm>
          </p:grpSpPr>
          <p:sp>
            <p:nvSpPr>
              <p:cNvPr id="62" name=""/>
              <p:cNvSpPr/>
              <p:nvPr/>
            </p:nvSpPr>
            <p:spPr>
              <a:xfrm>
                <a:off x="152280" y="1218960"/>
                <a:ext cx="380880" cy="0"/>
              </a:xfrm>
              <a:prstGeom prst="line">
                <a:avLst/>
              </a:prstGeom>
              <a:ln w="28440">
                <a:solidFill>
                  <a:srgbClr val="0000ff"/>
                </a:solidFill>
                <a:prstDash val="sysDot"/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3" name=""/>
              <p:cNvSpPr/>
              <p:nvPr/>
            </p:nvSpPr>
            <p:spPr>
              <a:xfrm>
                <a:off x="533160" y="106668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1999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4" name=""/>
            <p:cNvGrpSpPr/>
            <p:nvPr/>
          </p:nvGrpSpPr>
          <p:grpSpPr>
            <a:xfrm>
              <a:off x="152280" y="1218960"/>
              <a:ext cx="990360" cy="276840"/>
              <a:chOff x="152280" y="1218960"/>
              <a:chExt cx="990360" cy="276840"/>
            </a:xfrm>
          </p:grpSpPr>
          <p:sp>
            <p:nvSpPr>
              <p:cNvPr id="65" name=""/>
              <p:cNvSpPr/>
              <p:nvPr/>
            </p:nvSpPr>
            <p:spPr>
              <a:xfrm>
                <a:off x="152280" y="1371240"/>
                <a:ext cx="380880" cy="0"/>
              </a:xfrm>
              <a:prstGeom prst="line">
                <a:avLst/>
              </a:prstGeom>
              <a:ln w="28440">
                <a:solidFill>
                  <a:srgbClr val="008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6" name=""/>
              <p:cNvSpPr/>
              <p:nvPr/>
            </p:nvSpPr>
            <p:spPr>
              <a:xfrm>
                <a:off x="533160" y="121896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67" name=""/>
            <p:cNvGrpSpPr/>
            <p:nvPr/>
          </p:nvGrpSpPr>
          <p:grpSpPr>
            <a:xfrm>
              <a:off x="152280" y="1371240"/>
              <a:ext cx="990360" cy="276840"/>
              <a:chOff x="152280" y="1371240"/>
              <a:chExt cx="990360" cy="276840"/>
            </a:xfrm>
          </p:grpSpPr>
          <p:sp>
            <p:nvSpPr>
              <p:cNvPr id="68" name=""/>
              <p:cNvSpPr/>
              <p:nvPr/>
            </p:nvSpPr>
            <p:spPr>
              <a:xfrm>
                <a:off x="152280" y="1523520"/>
                <a:ext cx="380880" cy="0"/>
              </a:xfrm>
              <a:prstGeom prst="line">
                <a:avLst/>
              </a:prstGeom>
              <a:ln w="28440">
                <a:solidFill>
                  <a:srgbClr val="ff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-46800" bIns="-46800" anchor="t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69" name=""/>
              <p:cNvSpPr/>
              <p:nvPr/>
            </p:nvSpPr>
            <p:spPr>
              <a:xfrm>
                <a:off x="533160" y="1371240"/>
                <a:ext cx="60948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0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10F37905-F0C0-4724-B0BB-190557D4DD83}" type="slidenum">
              <a:t>6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7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PlaceHolder 1"/>
          <p:cNvSpPr>
            <a:spLocks noGrp="1"/>
          </p:cNvSpPr>
          <p:nvPr>
            <p:ph type="title"/>
          </p:nvPr>
        </p:nvSpPr>
        <p:spPr>
          <a:xfrm>
            <a:off x="0" y="-360"/>
            <a:ext cx="91440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Western Power Demand Reduction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1" name=""/>
          <p:cNvGraphicFramePr/>
          <p:nvPr/>
        </p:nvGraphicFramePr>
        <p:xfrm>
          <a:off x="336600" y="1273320"/>
          <a:ext cx="4838760" cy="506700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2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336600" y="1273320"/>
                    <a:ext cx="4838760" cy="506700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sp>
        <p:nvSpPr>
          <p:cNvPr id="73" name=""/>
          <p:cNvSpPr/>
          <p:nvPr/>
        </p:nvSpPr>
        <p:spPr>
          <a:xfrm>
            <a:off x="5543640" y="1508040"/>
            <a:ext cx="3149640" cy="402984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30040" indent="-23004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The Demand Story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Demand decrease of 8% relative to July 2000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Average retail price increase of approximately 25%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Cooler weather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Increased public awareness and conservation efforts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Curtailed production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30040" indent="-23004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Changed production schedules  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555D085B-2F37-447A-A142-C957F58A434F}" type="slidenum">
              <a:t>7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8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PlaceHolder 1"/>
          <p:cNvSpPr>
            <a:spLocks noGrp="1"/>
          </p:cNvSpPr>
          <p:nvPr>
            <p:ph type="title"/>
          </p:nvPr>
        </p:nvSpPr>
        <p:spPr>
          <a:xfrm>
            <a:off x="641520" y="-360"/>
            <a:ext cx="777240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4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Regional Demand Reduction</a:t>
            </a:r>
            <a:endParaRPr b="0" lang="en-US" sz="44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75" name=""/>
          <p:cNvGraphicFramePr/>
          <p:nvPr/>
        </p:nvGraphicFramePr>
        <p:xfrm>
          <a:off x="281160" y="1146240"/>
          <a:ext cx="4038480" cy="2438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76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281160" y="1146240"/>
                    <a:ext cx="403848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7" name=""/>
          <p:cNvGraphicFramePr/>
          <p:nvPr/>
        </p:nvGraphicFramePr>
        <p:xfrm>
          <a:off x="257040" y="3801960"/>
          <a:ext cx="4038840" cy="2438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78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257040" y="3801960"/>
                    <a:ext cx="4038840" cy="2438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79" name=""/>
          <p:cNvGraphicFramePr/>
          <p:nvPr/>
        </p:nvGraphicFramePr>
        <p:xfrm>
          <a:off x="4575240" y="3780000"/>
          <a:ext cx="4038480" cy="2438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80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575240" y="3780000"/>
                    <a:ext cx="4038480" cy="2438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81" name=""/>
          <p:cNvGrpSpPr/>
          <p:nvPr/>
        </p:nvGrpSpPr>
        <p:grpSpPr>
          <a:xfrm>
            <a:off x="3800520" y="6262560"/>
            <a:ext cx="1824120" cy="283320"/>
            <a:chOff x="3800520" y="6262560"/>
            <a:chExt cx="1824120" cy="283320"/>
          </a:xfrm>
        </p:grpSpPr>
        <p:grpSp>
          <p:nvGrpSpPr>
            <p:cNvPr id="82" name=""/>
            <p:cNvGrpSpPr/>
            <p:nvPr/>
          </p:nvGrpSpPr>
          <p:grpSpPr>
            <a:xfrm>
              <a:off x="3800520" y="6269040"/>
              <a:ext cx="915840" cy="276840"/>
              <a:chOff x="3800520" y="6269040"/>
              <a:chExt cx="915840" cy="276840"/>
            </a:xfrm>
          </p:grpSpPr>
          <p:sp>
            <p:nvSpPr>
              <p:cNvPr id="83" name=""/>
              <p:cNvSpPr/>
              <p:nvPr/>
            </p:nvSpPr>
            <p:spPr>
              <a:xfrm>
                <a:off x="3800520" y="6284880"/>
                <a:ext cx="233280" cy="2318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4" name=""/>
              <p:cNvSpPr/>
              <p:nvPr/>
            </p:nvSpPr>
            <p:spPr>
              <a:xfrm>
                <a:off x="4062240" y="6269040"/>
                <a:ext cx="654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85" name=""/>
            <p:cNvGrpSpPr/>
            <p:nvPr/>
          </p:nvGrpSpPr>
          <p:grpSpPr>
            <a:xfrm>
              <a:off x="4695840" y="6262560"/>
              <a:ext cx="928800" cy="276840"/>
              <a:chOff x="4695840" y="6262560"/>
              <a:chExt cx="928800" cy="276840"/>
            </a:xfrm>
          </p:grpSpPr>
          <p:sp>
            <p:nvSpPr>
              <p:cNvPr id="86" name=""/>
              <p:cNvSpPr/>
              <p:nvPr/>
            </p:nvSpPr>
            <p:spPr>
              <a:xfrm>
                <a:off x="4695840" y="6291360"/>
                <a:ext cx="233280" cy="231840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87" name=""/>
              <p:cNvSpPr/>
              <p:nvPr/>
            </p:nvSpPr>
            <p:spPr>
              <a:xfrm>
                <a:off x="4970520" y="6262560"/>
                <a:ext cx="65412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88" name=""/>
          <p:cNvSpPr/>
          <p:nvPr/>
        </p:nvSpPr>
        <p:spPr>
          <a:xfrm>
            <a:off x="4951440" y="1017720"/>
            <a:ext cx="3692520" cy="3195360"/>
          </a:xfrm>
          <a:prstGeom prst="rect">
            <a:avLst/>
          </a:prstGeom>
          <a:noFill/>
          <a:ln w="0">
            <a:noFill/>
          </a:ln>
        </p:spPr>
        <p:style>
          <a:lnRef idx="0"/>
          <a:fillRef idx="0"/>
          <a:effectRef idx="0"/>
          <a:fontRef idx="minor"/>
        </p:style>
        <p:txBody>
          <a:bodyPr lIns="90000" rIns="90000" tIns="46800" bIns="46800" anchor="t">
            <a:spAutoFit/>
          </a:bodyPr>
          <a:p>
            <a:pPr marL="225360" indent="-225360">
              <a:spcBef>
                <a:spcPts val="1375"/>
              </a:spcBef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1" i="1" lang="en-US" sz="22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Conservation Has Been Key</a:t>
            </a:r>
            <a:endParaRPr b="0" lang="en-US" sz="22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the PNW over 1,700 average MWs of industrial load have come off line to date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In California, demand is about 10% lower than expected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18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Rockies/SW conservation reached 5% in June</a:t>
            </a: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  <a:p>
            <a:pPr marL="225360" indent="-225360">
              <a:spcBef>
                <a:spcPts val="1125"/>
              </a:spcBef>
              <a:buClr>
                <a:srgbClr val="000000"/>
              </a:buClr>
              <a:buFont typeface="Times New Roman"/>
              <a:buChar char="•"/>
              <a:tabLst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endParaRPr b="0" lang="en-US" sz="18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F9C920-E11A-4675-8A95-BD1BDBB7D4EC}" type="slidenum">
              <a:t>8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slides/slide9.xml><?xml version="1.0" encoding="utf-8"?>
<p:sld xmlns:a="http://schemas.openxmlformats.org/drawingml/2006/main" xmlns:p="http://schemas.openxmlformats.org/presentationml/2006/main" xmlns:r="http://schemas.openxmlformats.org/officeDocument/2006/relationships" xmlns:p14="http://schemas.microsoft.com/office/powerpoint/2010/main" xmlns:p15="http://schemas.microsoft.com/office/powerpoint/2012/main" xmlns:mc="http://schemas.openxmlformats.org/markup-compatibility/2006">
  <p:cSld>
    <p:bg>
      <p:bgPr>
        <a:solidFill>
          <a:srgbClr val="ffffff"/>
        </a:solidFill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PlaceHolder 1"/>
          <p:cNvSpPr>
            <a:spLocks noGrp="1"/>
          </p:cNvSpPr>
          <p:nvPr>
            <p:ph type="title"/>
          </p:nvPr>
        </p:nvSpPr>
        <p:spPr>
          <a:xfrm>
            <a:off x="38160" y="114120"/>
            <a:ext cx="9105840" cy="1143000"/>
          </a:xfrm>
          <a:prstGeom prst="rect">
            <a:avLst/>
          </a:prstGeom>
          <a:noFill/>
          <a:ln w="0">
            <a:noFill/>
          </a:ln>
        </p:spPr>
        <p:txBody>
          <a:bodyPr lIns="90000" rIns="90000" tIns="46800" bIns="46800" anchor="t">
            <a:noAutofit/>
          </a:bodyPr>
          <a:p>
            <a:pPr indent="0" algn="ctr">
              <a:buNone/>
              <a:tabLst>
                <a:tab algn="l" pos="0"/>
                <a:tab algn="l" pos="914400"/>
                <a:tab algn="l" pos="1828800"/>
                <a:tab algn="l" pos="2743200"/>
                <a:tab algn="l" pos="3657600"/>
                <a:tab algn="l" pos="4572000"/>
                <a:tab algn="l" pos="5486400"/>
                <a:tab algn="l" pos="6400800"/>
                <a:tab algn="l" pos="7315200"/>
                <a:tab algn="l" pos="8229600"/>
                <a:tab algn="l" pos="9144000"/>
                <a:tab algn="l" pos="10058400"/>
              </a:tabLst>
            </a:pPr>
            <a:r>
              <a:rPr b="0" lang="en-US" sz="4000" strike="noStrike" u="none">
                <a:solidFill>
                  <a:srgbClr val="000000"/>
                </a:solidFill>
                <a:effectLst/>
                <a:uFillTx/>
                <a:latin typeface="Times New Roman"/>
              </a:rPr>
              <a:t>Declining Western Consumption by Sector</a:t>
            </a:r>
            <a:endParaRPr b="0" lang="en-US" sz="4000" strike="noStrike" u="none">
              <a:solidFill>
                <a:srgbClr val="000000"/>
              </a:solidFill>
              <a:effectLst/>
              <a:uFillTx/>
              <a:latin typeface="Times New Roman"/>
            </a:endParaRPr>
          </a:p>
        </p:txBody>
      </p:sp>
      <p:graphicFrame>
        <p:nvGraphicFramePr>
          <p:cNvPr id="90" name=""/>
          <p:cNvGraphicFramePr/>
          <p:nvPr/>
        </p:nvGraphicFramePr>
        <p:xfrm>
          <a:off x="425520" y="1201680"/>
          <a:ext cx="4252680" cy="2546280"/>
        </p:xfrm>
        <a:graphic>
          <a:graphicData uri="http://schemas.openxmlformats.org/presentationml/2006/ole">
            <p:oleObj r:id="rId1" spid="">
              <p:embed/>
              <p:pic>
                <p:nvPicPr>
                  <p:cNvPr id="91" name="" descr=""/>
                  <p:cNvPicPr/>
                  <p:nvPr/>
                </p:nvPicPr>
                <p:blipFill>
                  <a:blip r:embed="rId2"/>
                  <a:stretch/>
                </p:blipFill>
                <p:spPr>
                  <a:xfrm>
                    <a:off x="425520" y="1201680"/>
                    <a:ext cx="4252680" cy="254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2" name=""/>
          <p:cNvGraphicFramePr/>
          <p:nvPr/>
        </p:nvGraphicFramePr>
        <p:xfrm>
          <a:off x="311040" y="3887640"/>
          <a:ext cx="4253040" cy="2546640"/>
        </p:xfrm>
        <a:graphic>
          <a:graphicData uri="http://schemas.openxmlformats.org/presentationml/2006/ole">
            <p:oleObj r:id="rId3" spid="">
              <p:embed/>
              <p:pic>
                <p:nvPicPr>
                  <p:cNvPr id="93" name="" descr=""/>
                  <p:cNvPicPr/>
                  <p:nvPr/>
                </p:nvPicPr>
                <p:blipFill>
                  <a:blip r:embed="rId4"/>
                  <a:stretch/>
                </p:blipFill>
                <p:spPr>
                  <a:xfrm>
                    <a:off x="311040" y="3887640"/>
                    <a:ext cx="4253040" cy="254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4" name=""/>
          <p:cNvGraphicFramePr/>
          <p:nvPr/>
        </p:nvGraphicFramePr>
        <p:xfrm>
          <a:off x="4635360" y="1201680"/>
          <a:ext cx="4253040" cy="2546280"/>
        </p:xfrm>
        <a:graphic>
          <a:graphicData uri="http://schemas.openxmlformats.org/presentationml/2006/ole">
            <p:oleObj r:id="rId5" spid="">
              <p:embed/>
              <p:pic>
                <p:nvPicPr>
                  <p:cNvPr id="95" name="" descr=""/>
                  <p:cNvPicPr/>
                  <p:nvPr/>
                </p:nvPicPr>
                <p:blipFill>
                  <a:blip r:embed="rId6"/>
                  <a:stretch/>
                </p:blipFill>
                <p:spPr>
                  <a:xfrm>
                    <a:off x="4635360" y="1201680"/>
                    <a:ext cx="4253040" cy="254628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aphicFrame>
        <p:nvGraphicFramePr>
          <p:cNvPr id="96" name=""/>
          <p:cNvGraphicFramePr/>
          <p:nvPr/>
        </p:nvGraphicFramePr>
        <p:xfrm>
          <a:off x="4643280" y="3887640"/>
          <a:ext cx="4253040" cy="2546640"/>
        </p:xfrm>
        <a:graphic>
          <a:graphicData uri="http://schemas.openxmlformats.org/presentationml/2006/ole">
            <p:oleObj r:id="rId7" spid="">
              <p:embed/>
              <p:pic>
                <p:nvPicPr>
                  <p:cNvPr id="97" name="" descr=""/>
                  <p:cNvPicPr/>
                  <p:nvPr/>
                </p:nvPicPr>
                <p:blipFill>
                  <a:blip r:embed="rId8"/>
                  <a:stretch/>
                </p:blipFill>
                <p:spPr>
                  <a:xfrm>
                    <a:off x="4643280" y="3887640"/>
                    <a:ext cx="4253040" cy="2546640"/>
                  </a:xfrm>
                  <a:prstGeom prst="rect">
                    <a:avLst/>
                  </a:prstGeom>
                  <a:noFill/>
                  <a:ln w="0">
                    <a:noFill/>
                  </a:ln>
                </p:spPr>
              </p:pic>
            </p:oleObj>
          </a:graphicData>
        </a:graphic>
      </p:graphicFrame>
      <p:grpSp>
        <p:nvGrpSpPr>
          <p:cNvPr id="98" name=""/>
          <p:cNvGrpSpPr/>
          <p:nvPr/>
        </p:nvGrpSpPr>
        <p:grpSpPr>
          <a:xfrm>
            <a:off x="3876840" y="6281640"/>
            <a:ext cx="1823040" cy="283320"/>
            <a:chOff x="3876840" y="6281640"/>
            <a:chExt cx="1823040" cy="283320"/>
          </a:xfrm>
        </p:grpSpPr>
        <p:grpSp>
          <p:nvGrpSpPr>
            <p:cNvPr id="99" name=""/>
            <p:cNvGrpSpPr/>
            <p:nvPr/>
          </p:nvGrpSpPr>
          <p:grpSpPr>
            <a:xfrm>
              <a:off x="3876840" y="6288120"/>
              <a:ext cx="915120" cy="276840"/>
              <a:chOff x="3876840" y="6288120"/>
              <a:chExt cx="915120" cy="276840"/>
            </a:xfrm>
          </p:grpSpPr>
          <p:sp>
            <p:nvSpPr>
              <p:cNvPr id="100" name=""/>
              <p:cNvSpPr/>
              <p:nvPr/>
            </p:nvSpPr>
            <p:spPr>
              <a:xfrm>
                <a:off x="3876840" y="6303960"/>
                <a:ext cx="232920" cy="231840"/>
              </a:xfrm>
              <a:prstGeom prst="rect">
                <a:avLst/>
              </a:prstGeom>
              <a:solidFill>
                <a:srgbClr val="00cc99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1" name=""/>
              <p:cNvSpPr/>
              <p:nvPr/>
            </p:nvSpPr>
            <p:spPr>
              <a:xfrm>
                <a:off x="4138200" y="6288120"/>
                <a:ext cx="6537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2000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  <p:grpSp>
          <p:nvGrpSpPr>
            <p:cNvPr id="102" name=""/>
            <p:cNvGrpSpPr/>
            <p:nvPr/>
          </p:nvGrpSpPr>
          <p:grpSpPr>
            <a:xfrm>
              <a:off x="4771800" y="6281640"/>
              <a:ext cx="928080" cy="276840"/>
              <a:chOff x="4771800" y="6281640"/>
              <a:chExt cx="928080" cy="276840"/>
            </a:xfrm>
          </p:grpSpPr>
          <p:sp>
            <p:nvSpPr>
              <p:cNvPr id="103" name=""/>
              <p:cNvSpPr/>
              <p:nvPr/>
            </p:nvSpPr>
            <p:spPr>
              <a:xfrm>
                <a:off x="4771800" y="6310440"/>
                <a:ext cx="232920" cy="231840"/>
              </a:xfrm>
              <a:prstGeom prst="rect">
                <a:avLst/>
              </a:prstGeom>
              <a:solidFill>
                <a:srgbClr val="0000ff"/>
              </a:solidFill>
              <a:ln w="9360">
                <a:solidFill>
                  <a:srgbClr val="000000"/>
                </a:solidFill>
                <a:miter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wrap="none" lIns="90000" rIns="90000" tIns="46800" bIns="46800" anchor="ctr">
                <a:noAutofit/>
              </a:bodyPr>
              <a:p>
                <a:endParaRPr b="0" lang="en-US" sz="24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  <p:sp>
            <p:nvSpPr>
              <p:cNvPr id="104" name=""/>
              <p:cNvSpPr/>
              <p:nvPr/>
            </p:nvSpPr>
            <p:spPr>
              <a:xfrm>
                <a:off x="5046120" y="6281640"/>
                <a:ext cx="653760" cy="276840"/>
              </a:xfrm>
              <a:prstGeom prst="rect">
                <a:avLst/>
              </a:prstGeom>
              <a:noFill/>
              <a:ln w="0">
                <a:noFill/>
              </a:ln>
            </p:spPr>
            <p:style>
              <a:lnRef idx="0"/>
              <a:fillRef idx="0"/>
              <a:effectRef idx="0"/>
              <a:fontRef idx="minor"/>
            </p:style>
            <p:txBody>
              <a:bodyPr lIns="90000" rIns="90000" tIns="46800" bIns="46800" anchor="t">
                <a:spAutoFit/>
              </a:bodyPr>
              <a:p>
                <a:pPr>
                  <a:spcBef>
                    <a:spcPts val="751"/>
                  </a:spcBef>
                  <a:tabLst>
                    <a:tab algn="l" pos="0"/>
                    <a:tab algn="l" pos="914400"/>
                    <a:tab algn="l" pos="1828800"/>
                    <a:tab algn="l" pos="2743200"/>
                    <a:tab algn="l" pos="3657600"/>
                    <a:tab algn="l" pos="4572000"/>
                    <a:tab algn="l" pos="5486400"/>
                    <a:tab algn="l" pos="6400800"/>
                    <a:tab algn="l" pos="7315200"/>
                    <a:tab algn="l" pos="8229600"/>
                    <a:tab algn="l" pos="9144000"/>
                    <a:tab algn="l" pos="10058400"/>
                  </a:tabLst>
                </a:pPr>
                <a:r>
                  <a:rPr b="1" lang="en-US" sz="1200" strike="noStrike" u="none">
                    <a:solidFill>
                      <a:srgbClr val="000000"/>
                    </a:solidFill>
                    <a:effectLst/>
                    <a:uFillTx/>
                    <a:latin typeface="Times New Roman"/>
                  </a:rPr>
                  <a:t>2001</a:t>
                </a:r>
                <a:endParaRPr b="0" lang="en-US" sz="1200" strike="noStrike" u="none">
                  <a:solidFill>
                    <a:srgbClr val="000000"/>
                  </a:solidFill>
                  <a:effectLst/>
                  <a:uFillTx/>
                  <a:latin typeface="Times New Roman"/>
                </a:endParaRPr>
              </a:p>
            </p:txBody>
          </p:sp>
        </p:grpSp>
      </p:grpSp>
      <p:sp>
        <p:nvSpPr>
          <p:cNvPr id="3" name="PlaceHolder 2"/>
          <p:cNvSpPr>
            <a:spLocks noGrp="1"/>
          </p:cNvSpPr>
          <p:nvPr>
            <p:ph type="sldNum" idx="1"/>
          </p:nvPr>
        </p:nvSpPr>
        <p:spPr/>
        <p:txBody>
          <a:bodyPr/>
          <a:p>
            <a:fld id="{8C12CBBF-5A42-4C0F-88DE-19383F56F0D2}" type="slidenum">
              <a:t>9</a:t>
            </a:fld>
          </a:p>
        </p:txBody>
      </p:sp>
    </p:spTree>
  </p:cSld>
  <mc:AlternateContent>
    <mc:Choice Requires="p14">
      <p:transition spd="slow" p14:dur="2000"/>
    </mc:Choice>
    <mc:Fallback>
      <p:transition spd="slow"/>
    </mc:Fallback>
  </mc:AlternateContent>
</p:sld>
</file>

<file path=ppt/theme/theme1.xml><?xml version="1.0" encoding="utf-8"?>
<a:theme xmlns:a="http://schemas.openxmlformats.org/drawingml/2006/main" xmlns:r="http://schemas.openxmlformats.org/officeDocument/2006/relationships" name="Offic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 name="Office Theme">
  <a:themeElements>
    <a:clrScheme name="LibreOffice">
      <a:dk1>
        <a:srgbClr val="000000"/>
      </a:dk1>
      <a:lt1>
        <a:srgbClr val="ffffff"/>
      </a:lt1>
      <a:dk2>
        <a:srgbClr val="000000"/>
      </a:dk2>
      <a:lt2>
        <a:srgbClr val="ffffff"/>
      </a:lt2>
      <a:accent1>
        <a:srgbClr val="18a303"/>
      </a:accent1>
      <a:accent2>
        <a:srgbClr val="0369a3"/>
      </a:accent2>
      <a:accent3>
        <a:srgbClr val="a33e03"/>
      </a:accent3>
      <a:accent4>
        <a:srgbClr val="8e03a3"/>
      </a:accent4>
      <a:accent5>
        <a:srgbClr val="c99c00"/>
      </a:accent5>
      <a:accent6>
        <a:srgbClr val="c9211e"/>
      </a:accent6>
      <a:hlink>
        <a:srgbClr val="0000ee"/>
      </a:hlink>
      <a:folHlink>
        <a:srgbClr val="551a8b"/>
      </a:folHlink>
    </a:clrScheme>
    <a:fontScheme name="Office">
      <a:majorFont>
        <a:latin typeface="Arial" pitchFamily="0" charset="1"/>
        <a:ea typeface="DejaVu Sans" pitchFamily="0" charset="1"/>
        <a:cs typeface="DejaVu Sans" pitchFamily="0" charset="1"/>
      </a:majorFont>
      <a:minorFont>
        <a:latin typeface="Arial" pitchFamily="0" charset="1"/>
        <a:ea typeface="DejaVu Sans" pitchFamily="0" charset="1"/>
        <a:cs typeface="DejaVu Sans" pitchFamily="0" charset="1"/>
      </a:minorFont>
    </a:fontScheme>
    <a:fmtScheme>
      <a:fillStyleLst>
        <a:solidFill>
          <a:schemeClr val="phClr"/>
        </a:solidFill>
        <a:solidFill>
          <a:schemeClr val="phClr"/>
        </a:solidFill>
        <a:solidFill>
          <a:schemeClr val="phClr"/>
        </a:solidFill>
      </a:fillStyleLst>
      <a:lnStyleLst>
        <a:ln w="6350" cap="flat" cmpd="sng" algn="ctr">
          <a:prstDash val="solid"/>
          <a:miter/>
        </a:ln>
        <a:ln w="6350" cap="flat" cmpd="sng" algn="ctr">
          <a:prstDash val="solid"/>
          <a:miter/>
        </a:ln>
        <a:ln w="6350" cap="flat" cmpd="sng" algn="ctr">
          <a:prstDash val="solid"/>
          <a:miter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solidFill>
          <a:schemeClr val="phClr"/>
        </a:solidFill>
      </a:bgFillStyleLst>
    </a:fmtScheme>
  </a:themeElements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5728</TotalTime>
  <Application>LibreOffice/25.2.7.0.0$Linux_X86_64 LibreOffice_project/c3912edc4c615b55f2051310c417e592ac3ce905</Application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terms:created xsi:type="dcterms:W3CDTF">2001-08-20T14:55:33Z</dcterms:created>
  <dc:creator>btychol</dc:creator>
  <dc:description/>
  <dc:language>en-US</dc:language>
  <cp:lastModifiedBy>Philip Polsky</cp:lastModifiedBy>
  <dcterms:modified xsi:type="dcterms:W3CDTF">2001-10-09T14:28:30Z</dcterms:modified>
  <cp:revision>97</cp:revision>
  <dc:subject/>
  <dc:title>PowerPoint Presentation</dc:title>
</cp:coreProperties>
</file>