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9.wmf" ContentType="image/x-wmf"/>
  <Override PartName="/ppt/media/image27.jpeg" ContentType="image/jpeg"/>
  <Override PartName="/ppt/media/image11.wmf" ContentType="image/x-wmf"/>
  <Override PartName="/ppt/media/image26.jpeg" ContentType="image/jpeg"/>
  <Override PartName="/ppt/media/image6.wmf" ContentType="image/x-wmf"/>
  <Override PartName="/ppt/media/image40.png" ContentType="image/png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wmf" ContentType="image/x-wmf"/>
  <Override PartName="/ppt/media/image28.wmf" ContentType="image/x-wmf"/>
  <Override PartName="/ppt/media/image18.wmf" ContentType="image/x-wmf"/>
  <Override PartName="/ppt/media/image20.wmf" ContentType="image/x-wmf"/>
  <Override PartName="/ppt/media/image9.wmf" ContentType="image/x-wmf"/>
  <Override PartName="/ppt/media/image12.wmf" ContentType="image/x-wmf"/>
  <Override PartName="/ppt/media/image30.wmf" ContentType="image/x-wmf"/>
  <Override PartName="/ppt/media/image1.png" ContentType="image/png"/>
  <Override PartName="/ppt/media/image31.wmf" ContentType="image/x-wmf"/>
  <Override PartName="/ppt/media/image36.wmf" ContentType="image/x-wmf"/>
  <Override PartName="/ppt/media/image4.wmf" ContentType="image/x-wmf"/>
  <Override PartName="/ppt/media/image13.wmf" ContentType="image/x-wmf"/>
  <Override PartName="/ppt/media/image32.wmf" ContentType="image/x-wmf"/>
  <Override PartName="/ppt/media/image33.wmf" ContentType="image/x-wmf"/>
  <Override PartName="/ppt/media/image38.png" ContentType="image/png"/>
  <Override PartName="/ppt/media/image39.png" ContentType="image/png"/>
  <Override PartName="/ppt/media/image3.wmf" ContentType="image/x-wmf"/>
  <Override PartName="/ppt/media/image35.wmf" ContentType="image/x-wmf"/>
  <Override PartName="/ppt/media/image42.png" ContentType="image/png"/>
  <Override PartName="/ppt/media/image8.wmf" ContentType="image/x-wmf"/>
  <Override PartName="/ppt/media/image17.wmf" ContentType="image/x-wmf"/>
  <Override PartName="/ppt/media/image34.wmf" ContentType="image/x-wmf"/>
  <Override PartName="/ppt/media/image2.wmf" ContentType="image/x-wmf"/>
  <Override PartName="/ppt/media/image41.png" ContentType="image/png"/>
  <Override PartName="/ppt/media/image7.wmf" ContentType="image/x-wmf"/>
  <Override PartName="/ppt/media/image16.wmf" ContentType="image/x-wmf"/>
  <Override PartName="/ppt/media/image10.wmf" ContentType="image/x-wmf"/>
  <Override PartName="/ppt/media/image15.wmf" ContentType="image/x-wmf"/>
  <Override PartName="/ppt/media/image37.wmf" ContentType="image/x-wmf"/>
  <Override PartName="/ppt/media/image5.wmf" ContentType="image/x-wmf"/>
  <Override PartName="/ppt/media/image14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31.xml.rels" ContentType="application/vnd.openxmlformats-package.relationships+xml"/>
  <Override PartName="/ppt/notesSlides/_rels/notesSlide30.xml.rels" ContentType="application/vnd.openxmlformats-package.relationship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2"/>
          </p:nvPr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Img"/>
          </p:nvPr>
        </p:nvSpPr>
        <p:spPr>
          <a:xfrm>
            <a:off x="1128240" y="690120"/>
            <a:ext cx="4599000" cy="344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3"/>
          </p:nvPr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4"/>
          </p:nvPr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2BF547-6481-4C72-A599-C022F90271F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1128600" y="690480"/>
            <a:ext cx="4599000" cy="344988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128600" y="690480"/>
            <a:ext cx="4599000" cy="344988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9798B3-0171-4A9C-BFCF-0BC1EC10EB35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B4DC80-AA81-414C-93A0-A3E98581A47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C6CE42-9DE4-49EA-88CB-8BC30782556F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29D373-7768-4604-8A17-B2DEA862622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6B21E3-3E93-458C-B498-4B3A66BE5736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4638F7-077D-49C3-8C22-CB09ABEE279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57F360-188F-47AF-BB2F-CD975DB0916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" name=""/>
          <p:cNvGrpSpPr/>
          <p:nvPr/>
        </p:nvGrpSpPr>
        <p:grpSpPr>
          <a:xfrm>
            <a:off x="0" y="952560"/>
            <a:ext cx="9142560" cy="98280"/>
            <a:chOff x="0" y="952560"/>
            <a:chExt cx="9142560" cy="98280"/>
          </a:xfrm>
        </p:grpSpPr>
        <p:sp>
          <p:nvSpPr>
            <p:cNvPr id="2" name=""/>
            <p:cNvSpPr/>
            <p:nvPr/>
          </p:nvSpPr>
          <p:spPr>
            <a:xfrm>
              <a:off x="0" y="986040"/>
              <a:ext cx="9142560" cy="31680"/>
            </a:xfrm>
            <a:prstGeom prst="rect">
              <a:avLst/>
            </a:prstGeom>
            <a:solidFill>
              <a:srgbClr val="037c0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0" y="1019160"/>
              <a:ext cx="9142560" cy="31680"/>
            </a:xfrm>
            <a:prstGeom prst="rect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0" y="952560"/>
              <a:ext cx="9142560" cy="31680"/>
            </a:xfrm>
            <a:prstGeom prst="rect">
              <a:avLst/>
            </a:pr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532720" y="6242040"/>
            <a:ext cx="60984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1.wmf"/><Relationship Id="rId7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3.wmf"/><Relationship Id="rId5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5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5.wmf"/><Relationship Id="rId5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9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wmf"/><Relationship Id="rId9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3520" y="2133720"/>
            <a:ext cx="861048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Supply, Demand, and Storage Overview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Gas Offsite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10,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Phil Polsky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033720" y="25495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3033720" y="2549520"/>
            <a:ext cx="3076560" cy="1738440"/>
            <a:chOff x="3033720" y="2549520"/>
            <a:chExt cx="3076560" cy="1738440"/>
          </a:xfrm>
        </p:grpSpPr>
        <p:sp>
          <p:nvSpPr>
            <p:cNvPr id="30" name=""/>
            <p:cNvSpPr/>
            <p:nvPr/>
          </p:nvSpPr>
          <p:spPr>
            <a:xfrm>
              <a:off x="3033720" y="2549520"/>
              <a:ext cx="21654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033720" y="2549520"/>
              <a:ext cx="3076560" cy="173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 </a:t>
              </a:r>
              <a:r>
                <a:rPr b="0" lang="en-US" sz="10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2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0F6B8B-3623-4BE5-9C16-BA9847171845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II. Supply Trends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1D5A30D-279C-4A07-A93E-F8F52BDAEFD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Rig Counts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304920" y="1143000"/>
          <a:ext cx="3535200" cy="244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14300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09" name=""/>
          <p:cNvGrpSpPr/>
          <p:nvPr/>
        </p:nvGrpSpPr>
        <p:grpSpPr>
          <a:xfrm>
            <a:off x="3581280" y="6248520"/>
            <a:ext cx="1913040" cy="202320"/>
            <a:chOff x="3581280" y="6248520"/>
            <a:chExt cx="1913040" cy="202320"/>
          </a:xfrm>
        </p:grpSpPr>
        <p:sp>
          <p:nvSpPr>
            <p:cNvPr id="110" name=""/>
            <p:cNvSpPr/>
            <p:nvPr/>
          </p:nvSpPr>
          <p:spPr>
            <a:xfrm>
              <a:off x="3581280" y="6248520"/>
              <a:ext cx="1871640" cy="179640"/>
            </a:xfrm>
            <a:prstGeom prst="rect">
              <a:avLst/>
            </a:pr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1" name=""/>
            <p:cNvGrpSpPr/>
            <p:nvPr/>
          </p:nvGrpSpPr>
          <p:grpSpPr>
            <a:xfrm>
              <a:off x="3616200" y="6267600"/>
              <a:ext cx="1878120" cy="183240"/>
              <a:chOff x="3616200" y="6267600"/>
              <a:chExt cx="1878120" cy="183240"/>
            </a:xfrm>
          </p:grpSpPr>
          <p:sp>
            <p:nvSpPr>
              <p:cNvPr id="112" name=""/>
              <p:cNvSpPr/>
              <p:nvPr/>
            </p:nvSpPr>
            <p:spPr>
              <a:xfrm>
                <a:off x="3616200" y="6337440"/>
                <a:ext cx="2844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3698640" y="6337440"/>
                <a:ext cx="288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378288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386532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" name=""/>
              <p:cNvSpPr/>
              <p:nvPr/>
            </p:nvSpPr>
            <p:spPr>
              <a:xfrm>
                <a:off x="392580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4238640" y="6345360"/>
                <a:ext cx="274680" cy="1800"/>
              </a:xfrm>
              <a:prstGeom prst="line">
                <a:avLst/>
              </a:prstGeom>
              <a:ln w="6480">
                <a:solidFill>
                  <a:srgbClr val="0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" name=""/>
              <p:cNvSpPr/>
              <p:nvPr/>
            </p:nvSpPr>
            <p:spPr>
              <a:xfrm>
                <a:off x="454032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" name=""/>
              <p:cNvSpPr/>
              <p:nvPr/>
            </p:nvSpPr>
            <p:spPr>
              <a:xfrm>
                <a:off x="4852800" y="6345360"/>
                <a:ext cx="276480" cy="1800"/>
              </a:xfrm>
              <a:prstGeom prst="line">
                <a:avLst/>
              </a:prstGeom>
              <a:ln w="1440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515448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aphicFrame>
        <p:nvGraphicFramePr>
          <p:cNvPr id="121" name=""/>
          <p:cNvGraphicFramePr/>
          <p:nvPr/>
        </p:nvGraphicFramePr>
        <p:xfrm>
          <a:off x="380880" y="3429000"/>
          <a:ext cx="3535560" cy="2444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3429000"/>
                    <a:ext cx="353556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" name=""/>
          <p:cNvGraphicFramePr/>
          <p:nvPr/>
        </p:nvGraphicFramePr>
        <p:xfrm>
          <a:off x="4648320" y="3352680"/>
          <a:ext cx="3535200" cy="2444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48320" y="335268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4114800" y="1295280"/>
            <a:ext cx="4648320" cy="19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Record Levels of Drilling Activity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9/28/01 total gas rig count of 953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Activity is tapering off from the 7/13/01 high of 1,068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Gulf rigs are down 9% from their highs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4FE7B9-656A-4EAD-8FDF-5F6082D1E6E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Update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0" y="990720"/>
          <a:ext cx="4781520" cy="2781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8152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0080" y="3733920"/>
          <a:ext cx="4924440" cy="2781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0080" y="3733920"/>
                    <a:ext cx="492444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4952880" y="2133720"/>
            <a:ext cx="3657600" cy="31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growth increased from 53.4 Bcf/d in Q2 to 53.5 Bcf/d in Q3 – A .2% increase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Represents a marked slowdown from Q3’s 2% production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U.S. production is up 2% from 2000Q3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4800600" y="1600200"/>
            <a:ext cx="434340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But, Moderate U.S. Supply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-1649520" y="35701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39B83C-8238-42D1-94FC-02C21E9CDB8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"/>
          <p:cNvGraphicFramePr/>
          <p:nvPr/>
        </p:nvGraphicFramePr>
        <p:xfrm>
          <a:off x="0" y="990720"/>
          <a:ext cx="4738680" cy="320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38680" cy="320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36" name=""/>
          <p:cNvGrpSpPr/>
          <p:nvPr/>
        </p:nvGrpSpPr>
        <p:grpSpPr>
          <a:xfrm>
            <a:off x="2072160" y="1950120"/>
            <a:ext cx="2238120" cy="1139760"/>
            <a:chOff x="2072160" y="1950120"/>
            <a:chExt cx="2238120" cy="1139760"/>
          </a:xfrm>
        </p:grpSpPr>
        <p:sp>
          <p:nvSpPr>
            <p:cNvPr id="137" name=""/>
            <p:cNvSpPr/>
            <p:nvPr/>
          </p:nvSpPr>
          <p:spPr>
            <a:xfrm rot="20320200">
              <a:off x="2243160" y="2369520"/>
              <a:ext cx="2073240" cy="355320"/>
            </a:xfrm>
            <a:prstGeom prst="rightArrow">
              <a:avLst>
                <a:gd name="adj1" fmla="val 50000"/>
                <a:gd name="adj2" fmla="val 147276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e7f9f4"/>
                </a:gs>
              </a:gsLst>
              <a:lin ang="8100000"/>
            </a:gra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 rot="20320200">
              <a:off x="2134080" y="2133360"/>
              <a:ext cx="111276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9.22% CAGR in Canadian Imports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" name=""/>
          <p:cNvSpPr/>
          <p:nvPr/>
        </p:nvSpPr>
        <p:spPr>
          <a:xfrm>
            <a:off x="4648320" y="1905120"/>
            <a:ext cx="4190760" cy="27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Importance of Canadian Supply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market is highly dependent on Canadian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56% of Canadian gas is exported to the U.S.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 to date, Canadian imports have increased an average of 8% relative to last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0" name=""/>
          <p:cNvGraphicFramePr/>
          <p:nvPr/>
        </p:nvGraphicFramePr>
        <p:xfrm>
          <a:off x="533520" y="4267080"/>
          <a:ext cx="3981240" cy="2362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4267080"/>
                    <a:ext cx="398124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Canadian Imports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01C955-DBE6-4415-AACA-C09C87B4B3E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III. Transportation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546257C-A0A3-462B-84CB-F2973607A574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Existing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5" name="caexisting" descr=""/>
          <p:cNvPicPr/>
          <p:nvPr/>
        </p:nvPicPr>
        <p:blipFill>
          <a:blip r:embed="rId1"/>
          <a:stretch/>
        </p:blipFill>
        <p:spPr>
          <a:xfrm>
            <a:off x="685800" y="1219320"/>
            <a:ext cx="7308720" cy="53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4490056-324C-4720-AF87-20AFD01897A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Proposed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7" name="caproposed" descr=""/>
          <p:cNvPicPr/>
          <p:nvPr/>
        </p:nvPicPr>
        <p:blipFill>
          <a:blip r:embed="rId1"/>
          <a:stretch/>
        </p:blipFill>
        <p:spPr>
          <a:xfrm>
            <a:off x="609480" y="1066680"/>
            <a:ext cx="7550280" cy="549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4AA45A-579D-49E3-AC8F-6EBCB6CE752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Additions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 vs. Interstate Capacity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0" y="1828800"/>
          <a:ext cx="4495680" cy="2514600"/>
        </p:xfrm>
        <a:graphic>
          <a:graphicData uri="http://schemas.openxmlformats.org/drawingml/2006/table">
            <a:tbl>
              <a:tblPr/>
              <a:tblGrid>
                <a:gridCol w="588960"/>
                <a:gridCol w="1246320"/>
                <a:gridCol w="755640"/>
                <a:gridCol w="685800"/>
                <a:gridCol w="609480"/>
                <a:gridCol w="609480"/>
              </a:tblGrid>
              <a:tr h="5335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8/04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Ruby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Sonoran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1,000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Redwood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12/01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175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130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550*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"/>
          <p:cNvSpPr/>
          <p:nvPr/>
        </p:nvSpPr>
        <p:spPr>
          <a:xfrm>
            <a:off x="175248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51460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3276720" y="1447920"/>
            <a:ext cx="761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733920" y="1447920"/>
            <a:ext cx="99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62120" y="4419720"/>
            <a:ext cx="129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16765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286000" y="4419720"/>
            <a:ext cx="1219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30481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1,750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3581280" y="4419720"/>
            <a:ext cx="1143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743200" y="47242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342900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26668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335268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057400" y="556272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981080" y="472428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40384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88620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0" y="5562720"/>
            <a:ext cx="4724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Yearly Short or Long:     +7      (335)      +817   +1,379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09480" y="5257800"/>
            <a:ext cx="4038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Generation**     298       542         598      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457200" y="5486400"/>
            <a:ext cx="4648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28600" y="6234120"/>
            <a:ext cx="655308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*85% of Kern’s 863 mmcf/d expansion to California less 200 at Kramer Junction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**assumes 80% LF at 7,200 HR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457200" y="4724280"/>
            <a:ext cx="4267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Running Total:     305       505       2,255  2,855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2" name=""/>
          <p:cNvGraphicFramePr/>
          <p:nvPr/>
        </p:nvGraphicFramePr>
        <p:xfrm>
          <a:off x="4495680" y="1143000"/>
          <a:ext cx="573732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95680" y="1143000"/>
                    <a:ext cx="573732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" name=""/>
          <p:cNvSpPr/>
          <p:nvPr/>
        </p:nvSpPr>
        <p:spPr>
          <a:xfrm>
            <a:off x="7696080" y="30481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 rot="19800000">
            <a:off x="5867640" y="44953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924680" y="3581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 flipV="1">
            <a:off x="6858000" y="3657600"/>
            <a:ext cx="1066680" cy="53352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 flipV="1">
            <a:off x="7924680" y="3504960"/>
            <a:ext cx="990720" cy="15228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3A1DA5-AF49-43FA-A0E6-96526352233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Mismatch of Capacity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2193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Interstate mainline delivery capacity exceeds intrastate takeaway by </a:t>
            </a:r>
            <a:r>
              <a:rPr b="1" lang="en-US" sz="24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1.2 Bcf/d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= 680 MMcfd     PG&amp;E = 550 MMcf/d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plans to add a mere 175 MMcf/d (85 Wheeler Ridge, 50 MMcf/d Needles, 40 MMcf/d production area)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Kramer Junction interconnect with Kern (200 MMcf/d) may alleviate Wheeler Ridge allocation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PG&amp;E can add 200 MMcf/d to Redwood path at rolled in rates, Baja expansion 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Kern interconnect on Line 300 provides most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expansion of Baja path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954AF4-F80F-4B44-AC9F-BCA17896AF5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685800" y="2514600"/>
          <a:ext cx="7772400" cy="2957400"/>
        </p:xfrm>
        <a:graphic>
          <a:graphicData uri="http://schemas.openxmlformats.org/drawingml/2006/table">
            <a:tbl>
              <a:tblPr/>
              <a:tblGrid>
                <a:gridCol w="1828800"/>
                <a:gridCol w="1279440"/>
                <a:gridCol w="1555920"/>
                <a:gridCol w="1554120"/>
                <a:gridCol w="1554120"/>
              </a:tblGrid>
              <a:tr h="7077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(Redwood)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Malin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(Baja)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 and Daggett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150*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7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5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"/>
          <p:cNvSpPr/>
          <p:nvPr/>
        </p:nvSpPr>
        <p:spPr>
          <a:xfrm>
            <a:off x="762120" y="205740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2438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809880" y="205740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486400" y="205740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010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2666880" y="5715000"/>
            <a:ext cx="99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380988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33412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3,595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3429000" y="1447920"/>
            <a:ext cx="2666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4038480" y="617220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4038480" y="624852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5638680" y="617220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5638680" y="624852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2895480" y="6491160"/>
            <a:ext cx="4876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*TWPL meter capacity is 400 mmcf/d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2B7B71B-CB5C-4B42-B0E1-C27D7C5B65C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Fundamentals 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57200" y="1155600"/>
            <a:ext cx="8305920" cy="57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Storage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Perspective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Conclusion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217564A-8F08-4BB4-A67D-056C9EB8153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8" name=""/>
          <p:cNvGraphicFramePr/>
          <p:nvPr/>
        </p:nvGraphicFramePr>
        <p:xfrm>
          <a:off x="685800" y="2133720"/>
          <a:ext cx="7772400" cy="348444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  <a:gridCol w="1555920"/>
                <a:gridCol w="1554120"/>
                <a:gridCol w="1554120"/>
              </a:tblGrid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Needles and Hector Rd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2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73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9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Ehrenberg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1,210*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Wheeler Ridge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680*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PG&amp;E/KRS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9" name=""/>
          <p:cNvSpPr/>
          <p:nvPr/>
        </p:nvSpPr>
        <p:spPr>
          <a:xfrm>
            <a:off x="76212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2438280" y="16002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388620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4864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70866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2438280" y="556272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3962520" y="556272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3,200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486400" y="556272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3,880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4038480" y="601992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4038480" y="609588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5715000" y="601992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715000" y="60958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1905120" y="6324480"/>
            <a:ext cx="6400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*can receive IT:  120 @ Wheeler, 80@ Ehrenberg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3352680" y="1143000"/>
            <a:ext cx="2895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846A26-DC98-400B-BB4E-DA3C227D8751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9714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IV. 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569A33-0D08-447A-A46E-E6941250864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Storage Overview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4952880" y="1295280"/>
            <a:ext cx="335304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September 30, the year-over-year storage surplus was 434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2,914 Bcf in inventory with 4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6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A28A01A-DFD9-4B34-9A0F-ECBD2893C85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U.S. Storage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1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5" name=""/>
          <p:cNvSpPr/>
          <p:nvPr/>
        </p:nvSpPr>
        <p:spPr>
          <a:xfrm>
            <a:off x="4800600" y="1143000"/>
            <a:ext cx="3962520" cy="457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Western Storage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Despite a slow start, storage is now in year-on-year surplus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9/30/01 storage levels stand at 452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this is 33 Bcf over the previous record set in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also 63 Bcf over the 6-year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Going into the withdrawal season, the West has already beat the previous record - 435 Bcf on 11/5/98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EC4AD4-98B2-41C7-8754-CE120910A12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V.  Price Perspective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8AA4C96-FA4E-46B6-B862-6AEEC128B20E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Historical Nymex Prices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8" name=""/>
          <p:cNvGraphicFramePr/>
          <p:nvPr/>
        </p:nvGraphicFramePr>
        <p:xfrm>
          <a:off x="0" y="914400"/>
          <a:ext cx="8772480" cy="523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14400"/>
                    <a:ext cx="8772480" cy="523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0" name=""/>
          <p:cNvSpPr/>
          <p:nvPr/>
        </p:nvSpPr>
        <p:spPr>
          <a:xfrm>
            <a:off x="914400" y="1219320"/>
            <a:ext cx="3809880" cy="9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Low on Feb 26, 1998 - $1.628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High on Dec 27, 2000 - $9.98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Oct 8, 2001 Close - $2.275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EBC866E-82FB-49B9-A0B8-630504C38096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Return to Normalcy?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2" name=""/>
          <p:cNvGraphicFramePr/>
          <p:nvPr/>
        </p:nvGraphicFramePr>
        <p:xfrm>
          <a:off x="0" y="1066680"/>
          <a:ext cx="5010120" cy="2895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6680"/>
                    <a:ext cx="5010120" cy="2895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" name=""/>
          <p:cNvGraphicFramePr/>
          <p:nvPr/>
        </p:nvGraphicFramePr>
        <p:xfrm>
          <a:off x="0" y="3962520"/>
          <a:ext cx="5010120" cy="2895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3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3962520"/>
                    <a:ext cx="5010120" cy="28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6" name=""/>
          <p:cNvSpPr/>
          <p:nvPr/>
        </p:nvSpPr>
        <p:spPr>
          <a:xfrm>
            <a:off x="4952880" y="1066680"/>
            <a:ext cx="3962520" cy="278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Term (25 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January 1976, the monthly average price was $.54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September 2001 NYMEX contract closed at $2.295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median price for the period is $1.85.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maximum is $8.06, and was reached in January 2001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4952880" y="3962520"/>
            <a:ext cx="3962520" cy="30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Medium Term (5yr)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September 1996, the monthly average price was $1.85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24% lower than the September 2001 NYMEX contract close.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At $2.295 the September contract is equal to the 5 year median monthly price.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8EFC64-9622-497C-BB0D-7BA3C14BFB75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4756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End of the Blowout?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1066680" y="917640"/>
          <a:ext cx="70279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917640"/>
                    <a:ext cx="70279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41" name=""/>
          <p:cNvGrpSpPr/>
          <p:nvPr/>
        </p:nvGrpSpPr>
        <p:grpSpPr>
          <a:xfrm>
            <a:off x="990720" y="5867280"/>
            <a:ext cx="6991200" cy="564480"/>
            <a:chOff x="990720" y="5867280"/>
            <a:chExt cx="6991200" cy="564480"/>
          </a:xfrm>
        </p:grpSpPr>
        <p:sp>
          <p:nvSpPr>
            <p:cNvPr id="242" name=""/>
            <p:cNvSpPr/>
            <p:nvPr/>
          </p:nvSpPr>
          <p:spPr>
            <a:xfrm>
              <a:off x="990720" y="5934240"/>
              <a:ext cx="129960" cy="129960"/>
            </a:xfrm>
            <a:prstGeom prst="rect">
              <a:avLst/>
            </a:prstGeom>
            <a:solidFill>
              <a:srgbClr val="00cc99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1175760" y="5877000"/>
              <a:ext cx="1142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NGI-MALIN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3322800" y="5934240"/>
              <a:ext cx="131760" cy="129960"/>
            </a:xfrm>
            <a:prstGeom prst="rect">
              <a:avLst/>
            </a:prstGeom>
            <a:solidFill>
              <a:srgbClr val="3333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3508920" y="5877000"/>
              <a:ext cx="1070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NGI-SoCal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990720" y="6229440"/>
              <a:ext cx="129960" cy="129960"/>
            </a:xfrm>
            <a:prstGeom prst="rect">
              <a:avLst/>
            </a:prstGeom>
            <a:solidFill>
              <a:srgbClr val="cc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1177560" y="6172200"/>
              <a:ext cx="117900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IF-ELPO/SJ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3322800" y="6229440"/>
              <a:ext cx="131760" cy="129960"/>
            </a:xfrm>
            <a:prstGeom prst="rect">
              <a:avLst/>
            </a:prstGeom>
            <a:solidFill>
              <a:srgbClr val="b2b2b2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3507840" y="6172200"/>
              <a:ext cx="191232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IF-ELPO/PERMIAN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686560" y="5924520"/>
              <a:ext cx="129960" cy="130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5877360" y="5867280"/>
              <a:ext cx="21045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IF-NWPL_ROCKY_M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5686560" y="6229440"/>
              <a:ext cx="129960" cy="129960"/>
            </a:xfrm>
            <a:prstGeom prst="rect">
              <a:avLst/>
            </a:prstGeom>
            <a:solidFill>
              <a:srgbClr val="00000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878080" y="6172200"/>
              <a:ext cx="13233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CGPR-AECO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8977A90-9D5A-4A62-A577-FFA567239105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VI. 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414639-D957-4E67-9551-ACE6FDDE2DEC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Cooling 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0" y="27590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9" name=""/>
          <p:cNvGraphicFramePr/>
          <p:nvPr/>
        </p:nvGraphicFramePr>
        <p:xfrm>
          <a:off x="380880" y="1371600"/>
          <a:ext cx="472464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472464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1" name=""/>
          <p:cNvSpPr/>
          <p:nvPr/>
        </p:nvSpPr>
        <p:spPr>
          <a:xfrm>
            <a:off x="5105520" y="1752480"/>
            <a:ext cx="3886200" cy="334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Non-Eventful Summer Weather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Across the United States, the week ending 9/29/01 had 34% fewer CDDs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Cooling season to date, temperatures are 1.5% cooler than last year, but 4.6% warmer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43DC70-2075-4EC1-87B7-E93BFC97015C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I.  Demand Trends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FB1DA05-3FD7-4350-8D70-2579B5A38E6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Moderate Summer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4" name="noaalogo" descr="NOAA Homepag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380880" y="571500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7" name="3monthustanom" descr="U.S. 3-Month Temperature Departure Graphic"/>
          <p:cNvPicPr/>
          <p:nvPr/>
        </p:nvPicPr>
        <p:blipFill>
          <a:blip r:embed="rId3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AE8437-CB31-4F7A-B566-B4C7E190F350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Mild Winter Forecast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0" y="2941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0" name=""/>
          <p:cNvGrpSpPr/>
          <p:nvPr/>
        </p:nvGrpSpPr>
        <p:grpSpPr>
          <a:xfrm>
            <a:off x="3121200" y="2941560"/>
            <a:ext cx="2901600" cy="976320"/>
            <a:chOff x="3121200" y="2941560"/>
            <a:chExt cx="2901600" cy="976320"/>
          </a:xfrm>
        </p:grpSpPr>
        <p:sp>
          <p:nvSpPr>
            <p:cNvPr id="271" name=""/>
            <p:cNvSpPr/>
            <p:nvPr/>
          </p:nvSpPr>
          <p:spPr>
            <a:xfrm>
              <a:off x="3121200" y="2941560"/>
              <a:ext cx="29016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121200" y="2941560"/>
              <a:ext cx="2901600" cy="9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sng">
                  <a:solidFill>
                    <a:srgbClr val="ccccff"/>
                  </a:solidFill>
                  <a:effectLst/>
                  <a:uFillTx/>
                  <a:latin typeface="Times New Roman"/>
                  <a:hlinkClick r:id="rId1"/>
                </a:rPr>
                <a:t>  </a:t>
              </a:r>
              <a:r>
                <a:rPr b="0" lang="en-US" sz="5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3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4" name="page3" descr=""/>
          <p:cNvPicPr/>
          <p:nvPr/>
        </p:nvPicPr>
        <p:blipFill>
          <a:blip r:embed="rId2"/>
          <a:stretch/>
        </p:blipFill>
        <p:spPr>
          <a:xfrm>
            <a:off x="990720" y="1219320"/>
            <a:ext cx="7162560" cy="537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A3C1607-7C20-4AB6-B141-6D1C50F671D5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Snowpack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7" name="snow0105" descr=""/>
          <p:cNvPicPr/>
          <p:nvPr/>
        </p:nvPicPr>
        <p:blipFill>
          <a:blip r:embed="rId1"/>
          <a:stretch/>
        </p:blipFill>
        <p:spPr>
          <a:xfrm>
            <a:off x="990720" y="1219320"/>
            <a:ext cx="3606840" cy="505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snow0005" descr=""/>
          <p:cNvPicPr/>
          <p:nvPr/>
        </p:nvPicPr>
        <p:blipFill>
          <a:blip r:embed="rId2"/>
          <a:stretch/>
        </p:blipFill>
        <p:spPr>
          <a:xfrm>
            <a:off x="5105520" y="1219320"/>
            <a:ext cx="3467160" cy="485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4365A7-842D-487B-90BF-5FD58B4E27EE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VI.  Conclusion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52AB5E-E5D1-474D-9377-2A7C807BF043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Bottom 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457200" y="1219320"/>
            <a:ext cx="8229600" cy="45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Weakening fundamentals continue to pressure gas prices across the country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supply, though on the upswing, is not the primary driver of the bearish environment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Similarly, unremarkable summer weather has not sparked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weak economy combined with successful conservation efforts are key drivers in driving down demand and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resulting rapid pace of injections has set the stage for record inventories going into the withdrawal season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A857AFA-9AEB-4158-B2A3-06121AFFD1D4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Gross Domestic Product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100080" y="1066680"/>
          <a:ext cx="5181480" cy="28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080" y="1066680"/>
                    <a:ext cx="518148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" name=""/>
          <p:cNvGraphicFramePr/>
          <p:nvPr/>
        </p:nvGraphicFramePr>
        <p:xfrm>
          <a:off x="185760" y="3809880"/>
          <a:ext cx="5010120" cy="284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85760" y="3809880"/>
                    <a:ext cx="501012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" name=""/>
          <p:cNvSpPr/>
          <p:nvPr/>
        </p:nvSpPr>
        <p:spPr>
          <a:xfrm>
            <a:off x="5410080" y="1828800"/>
            <a:ext cx="3124440" cy="45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Torpid economic growth is affecting gas consumption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GDP grew .2% in real terms during the second quarter of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was the lowest growth in 8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 on year basis this was the lowest growth since 1980Q2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deceleration in real GDP growth is largely due to decreases in exports and private inventory investment.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334120" y="1295280"/>
            <a:ext cx="35812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Economy is the Story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7B194A-5032-4233-94CE-1861195EB3E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Growth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80880" y="3733920"/>
          <a:ext cx="4697640" cy="280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373392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" name=""/>
          <p:cNvGraphicFramePr/>
          <p:nvPr/>
        </p:nvGraphicFramePr>
        <p:xfrm>
          <a:off x="380880" y="1066680"/>
          <a:ext cx="4697640" cy="280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106668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5181480" y="1447920"/>
            <a:ext cx="3657600" cy="519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industrial production contracted .1% in July.  On an annual basis it contracted 4.2%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the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consecutive monthly decline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manufacturing component was relatively flat month on month.  On an annual basis it contracted 3.87%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significant slackness in U.S. industrial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utilization for total industry was 77%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more than 5 percentage points below the 1967-2000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5181480" y="990720"/>
            <a:ext cx="37339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Contracting Industrial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6D52F0-0D59-42D7-ACBE-1B57EB5125E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Electric Power Use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774720" y="1219320"/>
          <a:ext cx="362916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472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774720" y="373392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7472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4495680" y="3733920"/>
          <a:ext cx="362916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49568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" name=""/>
          <p:cNvGraphicFramePr/>
          <p:nvPr/>
        </p:nvGraphicFramePr>
        <p:xfrm>
          <a:off x="4495680" y="12193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9568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0" name=""/>
          <p:cNvGrpSpPr/>
          <p:nvPr/>
        </p:nvGrpSpPr>
        <p:grpSpPr>
          <a:xfrm>
            <a:off x="152280" y="1066680"/>
            <a:ext cx="990360" cy="581400"/>
            <a:chOff x="152280" y="1066680"/>
            <a:chExt cx="990360" cy="581400"/>
          </a:xfrm>
        </p:grpSpPr>
        <p:grpSp>
          <p:nvGrpSpPr>
            <p:cNvPr id="61" name=""/>
            <p:cNvGrpSpPr/>
            <p:nvPr/>
          </p:nvGrpSpPr>
          <p:grpSpPr>
            <a:xfrm>
              <a:off x="152280" y="1066680"/>
              <a:ext cx="990360" cy="276840"/>
              <a:chOff x="152280" y="1066680"/>
              <a:chExt cx="990360" cy="276840"/>
            </a:xfrm>
          </p:grpSpPr>
          <p:sp>
            <p:nvSpPr>
              <p:cNvPr id="62" name=""/>
              <p:cNvSpPr/>
              <p:nvPr/>
            </p:nvSpPr>
            <p:spPr>
              <a:xfrm>
                <a:off x="152280" y="121896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533160" y="106668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4" name=""/>
            <p:cNvGrpSpPr/>
            <p:nvPr/>
          </p:nvGrpSpPr>
          <p:grpSpPr>
            <a:xfrm>
              <a:off x="152280" y="1218960"/>
              <a:ext cx="990360" cy="276840"/>
              <a:chOff x="152280" y="1218960"/>
              <a:chExt cx="990360" cy="276840"/>
            </a:xfrm>
          </p:grpSpPr>
          <p:sp>
            <p:nvSpPr>
              <p:cNvPr id="65" name=""/>
              <p:cNvSpPr/>
              <p:nvPr/>
            </p:nvSpPr>
            <p:spPr>
              <a:xfrm>
                <a:off x="152280" y="137124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33160" y="12189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7" name=""/>
            <p:cNvGrpSpPr/>
            <p:nvPr/>
          </p:nvGrpSpPr>
          <p:grpSpPr>
            <a:xfrm>
              <a:off x="152280" y="1371240"/>
              <a:ext cx="990360" cy="276840"/>
              <a:chOff x="152280" y="1371240"/>
              <a:chExt cx="990360" cy="276840"/>
            </a:xfrm>
          </p:grpSpPr>
          <p:sp>
            <p:nvSpPr>
              <p:cNvPr id="68" name=""/>
              <p:cNvSpPr/>
              <p:nvPr/>
            </p:nvSpPr>
            <p:spPr>
              <a:xfrm>
                <a:off x="152280" y="152352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533160" y="13712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058175-A075-46FC-BD98-95D9E5D18BB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Power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336600" y="1273320"/>
          <a:ext cx="4838760" cy="5067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6600" y="1273320"/>
                    <a:ext cx="4838760" cy="506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5543640" y="1508040"/>
            <a:ext cx="3149640" cy="40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Demand Story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decrease of 8% relative to July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Average retail price increase of approximately 25%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Cooler weather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public awareness and conservation efforts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Curtailed 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Changed production schedules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A1E62C-3E60-46A7-B244-C86F65758C9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415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Regional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281160" y="1146240"/>
          <a:ext cx="4038480" cy="243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1160" y="114624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"/>
          <p:cNvGraphicFramePr/>
          <p:nvPr/>
        </p:nvGraphicFramePr>
        <p:xfrm>
          <a:off x="257040" y="3801960"/>
          <a:ext cx="4038840" cy="2438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040" y="3801960"/>
                    <a:ext cx="4038840" cy="243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" name=""/>
          <p:cNvGraphicFramePr/>
          <p:nvPr/>
        </p:nvGraphicFramePr>
        <p:xfrm>
          <a:off x="4575240" y="3780000"/>
          <a:ext cx="4038480" cy="2438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75240" y="378000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1" name=""/>
          <p:cNvGrpSpPr/>
          <p:nvPr/>
        </p:nvGrpSpPr>
        <p:grpSpPr>
          <a:xfrm>
            <a:off x="3800520" y="6262560"/>
            <a:ext cx="1824120" cy="283320"/>
            <a:chOff x="3800520" y="6262560"/>
            <a:chExt cx="1824120" cy="283320"/>
          </a:xfrm>
        </p:grpSpPr>
        <p:grpSp>
          <p:nvGrpSpPr>
            <p:cNvPr id="82" name=""/>
            <p:cNvGrpSpPr/>
            <p:nvPr/>
          </p:nvGrpSpPr>
          <p:grpSpPr>
            <a:xfrm>
              <a:off x="3800520" y="6269040"/>
              <a:ext cx="915840" cy="276840"/>
              <a:chOff x="3800520" y="6269040"/>
              <a:chExt cx="915840" cy="276840"/>
            </a:xfrm>
          </p:grpSpPr>
          <p:sp>
            <p:nvSpPr>
              <p:cNvPr id="83" name=""/>
              <p:cNvSpPr/>
              <p:nvPr/>
            </p:nvSpPr>
            <p:spPr>
              <a:xfrm>
                <a:off x="3800520" y="6284880"/>
                <a:ext cx="233280" cy="2318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4062240" y="626904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5" name=""/>
            <p:cNvGrpSpPr/>
            <p:nvPr/>
          </p:nvGrpSpPr>
          <p:grpSpPr>
            <a:xfrm>
              <a:off x="4695840" y="6262560"/>
              <a:ext cx="928800" cy="276840"/>
              <a:chOff x="4695840" y="6262560"/>
              <a:chExt cx="928800" cy="276840"/>
            </a:xfrm>
          </p:grpSpPr>
          <p:sp>
            <p:nvSpPr>
              <p:cNvPr id="86" name=""/>
              <p:cNvSpPr/>
              <p:nvPr/>
            </p:nvSpPr>
            <p:spPr>
              <a:xfrm>
                <a:off x="4695840" y="6291360"/>
                <a:ext cx="233280" cy="231840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4970520" y="626256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88" name=""/>
          <p:cNvSpPr/>
          <p:nvPr/>
        </p:nvSpPr>
        <p:spPr>
          <a:xfrm>
            <a:off x="4951440" y="1017720"/>
            <a:ext cx="3692520" cy="31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Conservation Has Been Key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the PNW over 1,700 average MWs of industrial load have come off line to date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California, demand is about 10% lower than expected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Rockies/SW conservation reached 5% in June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8C530A-2EED-4B6F-9328-6DC2098006B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8160" y="114120"/>
            <a:ext cx="91058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Declining Western Consumption by Sector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425520" y="1201680"/>
          <a:ext cx="4252680" cy="2546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5520" y="1201680"/>
                    <a:ext cx="4252680" cy="254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" name=""/>
          <p:cNvGraphicFramePr/>
          <p:nvPr/>
        </p:nvGraphicFramePr>
        <p:xfrm>
          <a:off x="311040" y="3887640"/>
          <a:ext cx="4253040" cy="254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11040" y="3887640"/>
                    <a:ext cx="4253040" cy="254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" name=""/>
          <p:cNvGraphicFramePr/>
          <p:nvPr/>
        </p:nvGraphicFramePr>
        <p:xfrm>
          <a:off x="4635360" y="1201680"/>
          <a:ext cx="4253040" cy="2546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35360" y="1201680"/>
                    <a:ext cx="4253040" cy="254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" name=""/>
          <p:cNvGraphicFramePr/>
          <p:nvPr/>
        </p:nvGraphicFramePr>
        <p:xfrm>
          <a:off x="4643280" y="3887640"/>
          <a:ext cx="4253040" cy="25466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643280" y="3887640"/>
                    <a:ext cx="4253040" cy="254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8" name=""/>
          <p:cNvGrpSpPr/>
          <p:nvPr/>
        </p:nvGrpSpPr>
        <p:grpSpPr>
          <a:xfrm>
            <a:off x="3876840" y="6281640"/>
            <a:ext cx="1823040" cy="283320"/>
            <a:chOff x="3876840" y="6281640"/>
            <a:chExt cx="1823040" cy="283320"/>
          </a:xfrm>
        </p:grpSpPr>
        <p:grpSp>
          <p:nvGrpSpPr>
            <p:cNvPr id="99" name=""/>
            <p:cNvGrpSpPr/>
            <p:nvPr/>
          </p:nvGrpSpPr>
          <p:grpSpPr>
            <a:xfrm>
              <a:off x="3876840" y="6288120"/>
              <a:ext cx="915120" cy="276840"/>
              <a:chOff x="3876840" y="6288120"/>
              <a:chExt cx="915120" cy="276840"/>
            </a:xfrm>
          </p:grpSpPr>
          <p:sp>
            <p:nvSpPr>
              <p:cNvPr id="100" name=""/>
              <p:cNvSpPr/>
              <p:nvPr/>
            </p:nvSpPr>
            <p:spPr>
              <a:xfrm>
                <a:off x="3876840" y="6303960"/>
                <a:ext cx="232920" cy="2318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4138200" y="6288120"/>
                <a:ext cx="6537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2" name=""/>
            <p:cNvGrpSpPr/>
            <p:nvPr/>
          </p:nvGrpSpPr>
          <p:grpSpPr>
            <a:xfrm>
              <a:off x="4771800" y="6281640"/>
              <a:ext cx="928080" cy="276840"/>
              <a:chOff x="4771800" y="6281640"/>
              <a:chExt cx="928080" cy="276840"/>
            </a:xfrm>
          </p:grpSpPr>
          <p:sp>
            <p:nvSpPr>
              <p:cNvPr id="103" name=""/>
              <p:cNvSpPr/>
              <p:nvPr/>
            </p:nvSpPr>
            <p:spPr>
              <a:xfrm>
                <a:off x="4771800" y="6310440"/>
                <a:ext cx="232920" cy="231840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5046120" y="6281640"/>
                <a:ext cx="6537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D526363-FBE6-4EB5-97BC-5B00B4C5832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2001-08-20T14:55:33Z</dcterms:created>
  <dc:creator>btychol</dc:creator>
  <dc:description/>
  <dc:language>en-US</dc:language>
  <cp:lastModifiedBy>Philip Polsky</cp:lastModifiedBy>
  <dcterms:modified xsi:type="dcterms:W3CDTF">2001-10-08T21:02:18Z</dcterms:modified>
  <cp:revision>88</cp:revision>
  <dc:subject/>
  <dc:title>PowerPoint Presentation</dc:title>
</cp:coreProperties>
</file>