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3.wmf" ContentType="image/x-wmf"/>
  <Override PartName="/ppt/media/image4.wmf" ContentType="image/x-wmf"/>
  <Override PartName="/ppt/media/image10.png" ContentType="image/png"/>
  <Override PartName="/ppt/media/image1.png" ContentType="image/png"/>
  <Override PartName="/ppt/media/image17.png" ContentType="image/png"/>
  <Override PartName="/ppt/media/image14.png" ContentType="image/png"/>
  <Override PartName="/ppt/media/image5.png" ContentType="image/png"/>
  <Override PartName="/ppt/media/image15.wmf" ContentType="image/x-wmf"/>
  <Override PartName="/ppt/media/image6.wmf" ContentType="image/x-wmf"/>
  <Override PartName="/ppt/media/image11.png" ContentType="image/png"/>
  <Override PartName="/ppt/media/image2.png" ContentType="image/png"/>
  <Override PartName="/ppt/media/image16.wmf" ContentType="image/x-wmf"/>
  <Override PartName="/ppt/media/image7.wmf" ContentType="image/x-wmf"/>
  <Override PartName="/ppt/media/image12.png" ContentType="image/png"/>
  <Override PartName="/ppt/media/image3.png" ContentType="image/png"/>
  <Override PartName="/ppt/media/image8.wmf" ContentType="image/x-wmf"/>
  <Override PartName="/ppt/media/image9.png" ContentType="image/png"/>
  <Override PartName="/ppt/media/image18.png" ContentType="image/png"/>
  <Override PartName="/ppt/embeddings/oleObject1.xlsx" ContentType="application/vnd.openxmlformats-officedocument.spreadsheetml.sheet"/>
  <Override PartName="/ppt/embeddings/oleObject2.xlsx" ContentType="application/vnd.openxmlformats-officedocument.spreadsheetml.shee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4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30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35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/>
  <p:notesSz cx="7138988" cy="94249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495360"/>
            <a:ext cx="7772400" cy="62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85800" y="1380600"/>
            <a:ext cx="7772400" cy="471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AB21D6A-AA84-4D2C-9418-899F6266721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495360"/>
            <a:ext cx="7772400" cy="62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85800" y="1380600"/>
            <a:ext cx="3792600" cy="471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68480" y="1380600"/>
            <a:ext cx="3792600" cy="471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8B19D4E-4AA8-47BA-B03F-9D1971F2F3D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58C419D-2830-49A3-9C15-DF6BC4004EE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495360"/>
            <a:ext cx="7772400" cy="62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2FEB5D-EC33-4307-90E4-C4850DB73EE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495360"/>
            <a:ext cx="7772400" cy="62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380600"/>
            <a:ext cx="7772400" cy="471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51"/>
              </a:spcBef>
              <a:buClr>
                <a:srgbClr val="0000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51"/>
              </a:spcBef>
              <a:buClr>
                <a:srgbClr val="0000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51"/>
              </a:spcBef>
              <a:buClr>
                <a:srgbClr val="0000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51"/>
              </a:spcBef>
              <a:buClr>
                <a:srgbClr val="0000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51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51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613404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3647880" y="6438960"/>
            <a:ext cx="1904760" cy="29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2052613-3A4A-4548-8C92-5061AA0791BE}" type="slidenum"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6.wmf"/><Relationship Id="rId4" Type="http://schemas.openxmlformats.org/officeDocument/2006/relationships/package" Target="../embeddings/oleObject2.xlsx"/><Relationship Id="rId5" Type="http://schemas.openxmlformats.org/officeDocument/2006/relationships/image" Target="../media/image7.wmf"/><Relationship Id="rId6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8.wmf"/><Relationship Id="rId4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13.wmf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15.wmf"/><Relationship Id="rId4" Type="http://schemas.openxmlformats.org/officeDocument/2006/relationships/package" Target="../embeddings/oleObject2.xlsx"/><Relationship Id="rId5" Type="http://schemas.openxmlformats.org/officeDocument/2006/relationships/image" Target="../media/image16.wmf"/><Relationship Id="rId6" Type="http://schemas.openxmlformats.org/officeDocument/2006/relationships/slideLayout" Target="../slideLayouts/slideLayout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4.wmf"/><Relationship Id="rId4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07440" y="4760640"/>
            <a:ext cx="86108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Metal Bulletin World Steel Congress</a:t>
            </a:r>
            <a:br>
              <a:rPr sz="2500"/>
            </a:br>
            <a:r>
              <a:rPr b="1" lang="en-US" sz="2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October 31, 2000</a:t>
            </a:r>
            <a:br>
              <a:rPr sz="2500"/>
            </a:br>
            <a:r>
              <a:rPr b="1" lang="en-US" sz="2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Orleans, LA</a:t>
            </a:r>
            <a:endParaRPr b="1" lang="en-US" sz="25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grpSp>
        <p:nvGrpSpPr>
          <p:cNvPr id="12" name=""/>
          <p:cNvGrpSpPr/>
          <p:nvPr/>
        </p:nvGrpSpPr>
        <p:grpSpPr>
          <a:xfrm>
            <a:off x="3181320" y="1461960"/>
            <a:ext cx="2861640" cy="2861640"/>
            <a:chOff x="3181320" y="1461960"/>
            <a:chExt cx="2861640" cy="2861640"/>
          </a:xfrm>
        </p:grpSpPr>
        <p:grpSp>
          <p:nvGrpSpPr>
            <p:cNvPr id="13" name=""/>
            <p:cNvGrpSpPr/>
            <p:nvPr/>
          </p:nvGrpSpPr>
          <p:grpSpPr>
            <a:xfrm>
              <a:off x="3181320" y="2519640"/>
              <a:ext cx="2861640" cy="1803960"/>
              <a:chOff x="3181320" y="2519640"/>
              <a:chExt cx="2861640" cy="1803960"/>
            </a:xfrm>
          </p:grpSpPr>
          <p:sp>
            <p:nvSpPr>
              <p:cNvPr id="14" name=""/>
              <p:cNvSpPr/>
              <p:nvPr/>
            </p:nvSpPr>
            <p:spPr>
              <a:xfrm>
                <a:off x="3181320" y="2527560"/>
                <a:ext cx="573480" cy="57204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3459960" y="2806200"/>
                <a:ext cx="609480" cy="60948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" name=""/>
              <p:cNvSpPr/>
              <p:nvPr/>
            </p:nvSpPr>
            <p:spPr>
              <a:xfrm>
                <a:off x="4374360" y="3719160"/>
                <a:ext cx="607680" cy="6044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" name=""/>
              <p:cNvSpPr/>
              <p:nvPr/>
            </p:nvSpPr>
            <p:spPr>
              <a:xfrm>
                <a:off x="4138200" y="3474360"/>
                <a:ext cx="27000" cy="928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080" bIns="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" name=""/>
              <p:cNvSpPr/>
              <p:nvPr/>
            </p:nvSpPr>
            <p:spPr>
              <a:xfrm>
                <a:off x="4138200" y="3124080"/>
                <a:ext cx="185400" cy="363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" name=""/>
              <p:cNvSpPr/>
              <p:nvPr/>
            </p:nvSpPr>
            <p:spPr>
              <a:xfrm>
                <a:off x="3779280" y="3134160"/>
                <a:ext cx="360360" cy="591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" name=""/>
              <p:cNvSpPr/>
              <p:nvPr/>
            </p:nvSpPr>
            <p:spPr>
              <a:xfrm>
                <a:off x="4372920" y="3474360"/>
                <a:ext cx="244080" cy="45756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" name=""/>
              <p:cNvSpPr/>
              <p:nvPr/>
            </p:nvSpPr>
            <p:spPr>
              <a:xfrm>
                <a:off x="4131360" y="3500640"/>
                <a:ext cx="242640" cy="45936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" name=""/>
              <p:cNvSpPr/>
              <p:nvPr/>
            </p:nvSpPr>
            <p:spPr>
              <a:xfrm>
                <a:off x="4903920" y="2519640"/>
                <a:ext cx="1139040" cy="144036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3" name=""/>
            <p:cNvSpPr/>
            <p:nvPr/>
          </p:nvSpPr>
          <p:spPr>
            <a:xfrm>
              <a:off x="3550320" y="1461960"/>
              <a:ext cx="1439640" cy="14385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4387680" y="1989000"/>
              <a:ext cx="1133280" cy="144180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5" name=""/>
          <p:cNvSpPr/>
          <p:nvPr/>
        </p:nvSpPr>
        <p:spPr>
          <a:xfrm>
            <a:off x="0" y="5997600"/>
            <a:ext cx="381636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Jeffrey McMahon</a:t>
            </a:r>
            <a:br>
              <a:rPr sz="1400"/>
            </a:b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Industrial Markets</a:t>
            </a:r>
            <a:br>
              <a:rPr sz="1400"/>
            </a:b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President and Chief Executive Officer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"/>
          <p:cNvSpPr/>
          <p:nvPr/>
        </p:nvSpPr>
        <p:spPr>
          <a:xfrm>
            <a:off x="307800" y="482760"/>
            <a:ext cx="8610840" cy="78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Corp. - A Catalyst for Change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43D2177-1197-4FBD-B5A8-D57530A79B67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"/>
          <p:cNvSpPr/>
          <p:nvPr/>
        </p:nvSpPr>
        <p:spPr>
          <a:xfrm>
            <a:off x="336960" y="1265400"/>
            <a:ext cx="1340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Problems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" name=""/>
          <p:cNvSpPr/>
          <p:nvPr/>
        </p:nvSpPr>
        <p:spPr>
          <a:xfrm>
            <a:off x="336600" y="1622520"/>
            <a:ext cx="4199040" cy="4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Extremely Volatile Product Prices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"/>
          <p:cNvSpPr/>
          <p:nvPr/>
        </p:nvSpPr>
        <p:spPr>
          <a:xfrm>
            <a:off x="4754880" y="1265400"/>
            <a:ext cx="13402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Solu</a:t>
            </a: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"/>
          <p:cNvSpPr/>
          <p:nvPr/>
        </p:nvSpPr>
        <p:spPr>
          <a:xfrm>
            <a:off x="4754520" y="1622520"/>
            <a:ext cx="4006800" cy="4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 Price Contracts Available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"/>
          <p:cNvSpPr/>
          <p:nvPr/>
        </p:nvSpPr>
        <p:spPr>
          <a:xfrm>
            <a:off x="206280" y="5361120"/>
            <a:ext cx="41990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2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Depressed Stock Prices and Limited Access to Capital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"/>
          <p:cNvSpPr/>
          <p:nvPr/>
        </p:nvSpPr>
        <p:spPr>
          <a:xfrm>
            <a:off x="4811760" y="5361120"/>
            <a:ext cx="40068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2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Stable Stock Prices and Ready Access to Capital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"/>
          <p:cNvSpPr/>
          <p:nvPr/>
        </p:nvSpPr>
        <p:spPr>
          <a:xfrm>
            <a:off x="422280" y="5370480"/>
            <a:ext cx="376560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"/>
          <p:cNvSpPr/>
          <p:nvPr/>
        </p:nvSpPr>
        <p:spPr>
          <a:xfrm>
            <a:off x="4932360" y="5370480"/>
            <a:ext cx="376560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"/>
          <p:cNvSpPr/>
          <p:nvPr/>
        </p:nvSpPr>
        <p:spPr>
          <a:xfrm>
            <a:off x="336600" y="4454640"/>
            <a:ext cx="41990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 Accurate Forward Price Signals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"/>
          <p:cNvSpPr/>
          <p:nvPr/>
        </p:nvSpPr>
        <p:spPr>
          <a:xfrm>
            <a:off x="336600" y="2335320"/>
            <a:ext cx="4199040" cy="78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Best Efforts Delivery Contracts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12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“Price Majeure”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"/>
          <p:cNvSpPr/>
          <p:nvPr/>
        </p:nvSpPr>
        <p:spPr>
          <a:xfrm>
            <a:off x="336600" y="3389400"/>
            <a:ext cx="41990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Lack of Price Transparency / No Spot Market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"/>
          <p:cNvSpPr/>
          <p:nvPr/>
        </p:nvSpPr>
        <p:spPr>
          <a:xfrm>
            <a:off x="4754520" y="4441680"/>
            <a:ext cx="400680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Transactable Multi-year Forward Market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"/>
          <p:cNvSpPr/>
          <p:nvPr/>
        </p:nvSpPr>
        <p:spPr>
          <a:xfrm>
            <a:off x="4754520" y="2346480"/>
            <a:ext cx="400680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Firm Contracts with Liquidated Damages is the Standard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"/>
          <p:cNvSpPr/>
          <p:nvPr/>
        </p:nvSpPr>
        <p:spPr>
          <a:xfrm>
            <a:off x="4754520" y="3400560"/>
            <a:ext cx="4006800" cy="4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Liquid Transparent Spot Market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U.S. Natural Gas Market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" name=""/>
          <p:cNvSpPr/>
          <p:nvPr/>
        </p:nvSpPr>
        <p:spPr>
          <a:xfrm>
            <a:off x="237960" y="592200"/>
            <a:ext cx="86868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Industry Characteristics (1980’s)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BCED02-2EA3-4359-A085-BC39B86AC8C6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"/>
          <p:cNvSpPr/>
          <p:nvPr/>
        </p:nvSpPr>
        <p:spPr>
          <a:xfrm>
            <a:off x="806400" y="1725480"/>
            <a:ext cx="1285920" cy="559080"/>
          </a:xfrm>
          <a:prstGeom prst="ellipse">
            <a:avLst/>
          </a:prstGeom>
          <a:solidFill>
            <a:srgbClr val="00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"/>
          <p:cNvSpPr/>
          <p:nvPr/>
        </p:nvSpPr>
        <p:spPr>
          <a:xfrm>
            <a:off x="806400" y="2627280"/>
            <a:ext cx="1287360" cy="55872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Pipeline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"/>
          <p:cNvSpPr/>
          <p:nvPr/>
        </p:nvSpPr>
        <p:spPr>
          <a:xfrm>
            <a:off x="806400" y="3576600"/>
            <a:ext cx="1285920" cy="55872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LDC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" name=""/>
          <p:cNvSpPr/>
          <p:nvPr/>
        </p:nvSpPr>
        <p:spPr>
          <a:xfrm>
            <a:off x="806400" y="4568760"/>
            <a:ext cx="1287360" cy="558720"/>
          </a:xfrm>
          <a:prstGeom prst="ellipse">
            <a:avLst/>
          </a:prstGeom>
          <a:solidFill>
            <a:srgbClr val="00cc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Consumer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" name=""/>
          <p:cNvSpPr/>
          <p:nvPr/>
        </p:nvSpPr>
        <p:spPr>
          <a:xfrm>
            <a:off x="639720" y="892080"/>
            <a:ext cx="1821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Old Economy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44" name=""/>
          <p:cNvCxnSpPr>
            <a:stCxn id="239" idx="4"/>
            <a:endCxn id="240" idx="0"/>
          </p:cNvCxnSpPr>
          <p:nvPr/>
        </p:nvCxnSpPr>
        <p:spPr>
          <a:xfrm>
            <a:off x="1449360" y="2284560"/>
            <a:ext cx="2160" cy="343440"/>
          </a:xfrm>
          <a:prstGeom prst="straightConnector1">
            <a:avLst/>
          </a:prstGeom>
          <a:ln w="19080">
            <a:solidFill>
              <a:srgbClr val="000000"/>
            </a:solidFill>
            <a:miter/>
            <a:tailEnd len="lg" type="stealth" w="sm"/>
          </a:ln>
        </p:spPr>
      </p:cxnSp>
      <p:cxnSp>
        <p:nvCxnSpPr>
          <p:cNvPr id="245" name=""/>
          <p:cNvCxnSpPr>
            <a:stCxn id="240" idx="4"/>
            <a:endCxn id="241" idx="0"/>
          </p:cNvCxnSpPr>
          <p:nvPr/>
        </p:nvCxnSpPr>
        <p:spPr>
          <a:xfrm flipH="1">
            <a:off x="1449000" y="3185640"/>
            <a:ext cx="2160" cy="391320"/>
          </a:xfrm>
          <a:prstGeom prst="straightConnector1">
            <a:avLst/>
          </a:prstGeom>
          <a:ln w="19080">
            <a:solidFill>
              <a:srgbClr val="000000"/>
            </a:solidFill>
            <a:miter/>
            <a:tailEnd len="lg" type="stealth" w="sm"/>
          </a:ln>
        </p:spPr>
      </p:cxnSp>
      <p:cxnSp>
        <p:nvCxnSpPr>
          <p:cNvPr id="246" name=""/>
          <p:cNvCxnSpPr>
            <a:stCxn id="241" idx="4"/>
            <a:endCxn id="242" idx="0"/>
          </p:cNvCxnSpPr>
          <p:nvPr/>
        </p:nvCxnSpPr>
        <p:spPr>
          <a:xfrm>
            <a:off x="1449360" y="4135320"/>
            <a:ext cx="2160" cy="434160"/>
          </a:xfrm>
          <a:prstGeom prst="straightConnector1">
            <a:avLst/>
          </a:prstGeom>
          <a:ln w="19080">
            <a:solidFill>
              <a:srgbClr val="000000"/>
            </a:solidFill>
            <a:miter/>
            <a:tailEnd len="lg" type="stealth" w="sm"/>
          </a:ln>
        </p:spPr>
      </p:cxnSp>
      <p:grpSp>
        <p:nvGrpSpPr>
          <p:cNvPr id="247" name=""/>
          <p:cNvGrpSpPr/>
          <p:nvPr/>
        </p:nvGrpSpPr>
        <p:grpSpPr>
          <a:xfrm>
            <a:off x="3916440" y="896760"/>
            <a:ext cx="4483080" cy="4978440"/>
            <a:chOff x="3916440" y="896760"/>
            <a:chExt cx="4483080" cy="4978440"/>
          </a:xfrm>
        </p:grpSpPr>
        <p:sp>
          <p:nvSpPr>
            <p:cNvPr id="248" name=""/>
            <p:cNvSpPr/>
            <p:nvPr/>
          </p:nvSpPr>
          <p:spPr>
            <a:xfrm>
              <a:off x="5486400" y="3498840"/>
              <a:ext cx="1300320" cy="731880"/>
            </a:xfrm>
            <a:prstGeom prst="ellipse">
              <a:avLst/>
            </a:prstGeom>
            <a:solidFill>
              <a:srgbClr val="00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Spot Market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6375240" y="4587840"/>
              <a:ext cx="1122480" cy="374760"/>
            </a:xfrm>
            <a:prstGeom prst="ellipse">
              <a:avLst/>
            </a:prstGeom>
            <a:solidFill>
              <a:srgbClr val="ff33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LDC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4792680" y="2759040"/>
              <a:ext cx="1120680" cy="374760"/>
            </a:xfrm>
            <a:prstGeom prst="ellipse">
              <a:avLst/>
            </a:prstGeom>
            <a:solidFill>
              <a:srgbClr val="99ff33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Speculators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" name=""/>
            <p:cNvSpPr/>
            <p:nvPr/>
          </p:nvSpPr>
          <p:spPr>
            <a:xfrm>
              <a:off x="6372360" y="2760840"/>
              <a:ext cx="1122120" cy="374400"/>
            </a:xfrm>
            <a:prstGeom prst="ellipse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Resellers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4789440" y="4589640"/>
              <a:ext cx="1122480" cy="374400"/>
            </a:xfrm>
            <a:prstGeom prst="ellipse">
              <a:avLst/>
            </a:prstGeom>
            <a:solidFill>
              <a:srgbClr val="00cc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Pipelines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5151600" y="896760"/>
              <a:ext cx="217476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sng">
                  <a:solidFill>
                    <a:srgbClr val="000000"/>
                  </a:solidFill>
                  <a:effectLst/>
                  <a:uFillTx/>
                  <a:latin typeface="Arial"/>
                </a:rPr>
                <a:t>“New” Economy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" name=""/>
            <p:cNvSpPr/>
            <p:nvPr/>
          </p:nvSpPr>
          <p:spPr>
            <a:xfrm>
              <a:off x="3916440" y="3495600"/>
              <a:ext cx="1298520" cy="731880"/>
            </a:xfrm>
            <a:prstGeom prst="ellipse">
              <a:avLst/>
            </a:prstGeom>
            <a:solidFill>
              <a:srgbClr val="00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Over the Counter Market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" name=""/>
            <p:cNvSpPr/>
            <p:nvPr/>
          </p:nvSpPr>
          <p:spPr>
            <a:xfrm>
              <a:off x="7099200" y="3498840"/>
              <a:ext cx="1300320" cy="731880"/>
            </a:xfrm>
            <a:prstGeom prst="ellipse">
              <a:avLst/>
            </a:prstGeom>
            <a:solidFill>
              <a:srgbClr val="00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Futures Market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5580000" y="1843200"/>
              <a:ext cx="1120680" cy="374400"/>
            </a:xfrm>
            <a:prstGeom prst="ellipse">
              <a:avLst/>
            </a:prstGeom>
            <a:solidFill>
              <a:srgbClr val="00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Producers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5580000" y="5500800"/>
              <a:ext cx="1120680" cy="3744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Consumers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258" name=""/>
            <p:cNvCxnSpPr>
              <a:stCxn id="248" idx="4"/>
              <a:endCxn id="257" idx="0"/>
            </p:cNvCxnSpPr>
            <p:nvPr/>
          </p:nvCxnSpPr>
          <p:spPr>
            <a:xfrm flipH="1" rot="16200000">
              <a:off x="5502960" y="4863960"/>
              <a:ext cx="1270800" cy="3960"/>
            </a:xfrm>
            <a:prstGeom prst="bentConnector3">
              <a:avLst>
                <a:gd name="adj1" fmla="val 49985"/>
              </a:avLst>
            </a:prstGeom>
            <a:ln w="19080">
              <a:solidFill>
                <a:srgbClr val="000000"/>
              </a:solidFill>
              <a:miter/>
              <a:headEnd len="lg" type="stealth" w="sm"/>
              <a:tailEnd len="lg" type="stealth" w="sm"/>
            </a:ln>
          </p:spPr>
        </p:cxnSp>
        <p:cxnSp>
          <p:nvCxnSpPr>
            <p:cNvPr id="259" name=""/>
            <p:cNvCxnSpPr>
              <a:stCxn id="256" idx="4"/>
              <a:endCxn id="248" idx="0"/>
            </p:cNvCxnSpPr>
            <p:nvPr/>
          </p:nvCxnSpPr>
          <p:spPr>
            <a:xfrm rot="5400000">
              <a:off x="5497560" y="2855880"/>
              <a:ext cx="1281600" cy="3960"/>
            </a:xfrm>
            <a:prstGeom prst="bentConnector3">
              <a:avLst>
                <a:gd name="adj1" fmla="val 49929"/>
              </a:avLst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260" name=""/>
            <p:cNvCxnSpPr>
              <a:stCxn id="256" idx="3"/>
              <a:endCxn id="250" idx="0"/>
            </p:cNvCxnSpPr>
            <p:nvPr/>
          </p:nvCxnSpPr>
          <p:spPr>
            <a:xfrm flipH="1">
              <a:off x="5352840" y="2162160"/>
              <a:ext cx="390960" cy="59760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261" name=""/>
            <p:cNvCxnSpPr>
              <a:stCxn id="256" idx="5"/>
              <a:endCxn id="251" idx="0"/>
            </p:cNvCxnSpPr>
            <p:nvPr/>
          </p:nvCxnSpPr>
          <p:spPr>
            <a:xfrm>
              <a:off x="6536880" y="2161800"/>
              <a:ext cx="397800" cy="59940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262" name=""/>
            <p:cNvCxnSpPr>
              <a:stCxn id="250" idx="6"/>
              <a:endCxn id="251" idx="2"/>
            </p:cNvCxnSpPr>
            <p:nvPr/>
          </p:nvCxnSpPr>
          <p:spPr>
            <a:xfrm>
              <a:off x="5913000" y="2945880"/>
              <a:ext cx="459720" cy="2520"/>
            </a:xfrm>
            <a:prstGeom prst="bentConnector3">
              <a:avLst>
                <a:gd name="adj1" fmla="val 49764"/>
              </a:avLst>
            </a:prstGeom>
            <a:ln w="19080">
              <a:solidFill>
                <a:srgbClr val="000000"/>
              </a:solidFill>
              <a:miter/>
              <a:headEnd len="lg" type="stealth" w="sm"/>
              <a:tailEnd len="lg" type="stealth" w="sm"/>
            </a:ln>
          </p:spPr>
        </p:cxnSp>
        <p:cxnSp>
          <p:nvCxnSpPr>
            <p:cNvPr id="263" name=""/>
            <p:cNvCxnSpPr>
              <a:stCxn id="250" idx="3"/>
              <a:endCxn id="254" idx="0"/>
            </p:cNvCxnSpPr>
            <p:nvPr/>
          </p:nvCxnSpPr>
          <p:spPr>
            <a:xfrm flipH="1">
              <a:off x="4564800" y="3078000"/>
              <a:ext cx="391320" cy="41832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headEnd len="lg" type="stealth" w="sm"/>
              <a:tailEnd len="lg" type="stealth" w="sm"/>
            </a:ln>
          </p:spPr>
        </p:cxnSp>
        <p:cxnSp>
          <p:nvCxnSpPr>
            <p:cNvPr id="264" name=""/>
            <p:cNvCxnSpPr>
              <a:stCxn id="250" idx="4"/>
              <a:endCxn id="248" idx="1"/>
            </p:cNvCxnSpPr>
            <p:nvPr/>
          </p:nvCxnSpPr>
          <p:spPr>
            <a:xfrm>
              <a:off x="5352840" y="3133800"/>
              <a:ext cx="324360" cy="47376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headEnd len="lg" type="stealth" w="sm"/>
              <a:tailEnd len="lg" type="stealth" w="sm"/>
            </a:ln>
          </p:spPr>
        </p:cxnSp>
        <p:cxnSp>
          <p:nvCxnSpPr>
            <p:cNvPr id="265" name=""/>
            <p:cNvCxnSpPr>
              <a:stCxn id="251" idx="4"/>
              <a:endCxn id="248" idx="7"/>
            </p:cNvCxnSpPr>
            <p:nvPr/>
          </p:nvCxnSpPr>
          <p:spPr>
            <a:xfrm flipH="1">
              <a:off x="6595560" y="3135240"/>
              <a:ext cx="339120" cy="47232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266" name=""/>
            <p:cNvCxnSpPr>
              <a:stCxn id="251" idx="5"/>
              <a:endCxn id="255" idx="0"/>
            </p:cNvCxnSpPr>
            <p:nvPr/>
          </p:nvCxnSpPr>
          <p:spPr>
            <a:xfrm>
              <a:off x="7329600" y="3079800"/>
              <a:ext cx="421200" cy="41976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267" name=""/>
            <p:cNvCxnSpPr>
              <a:stCxn id="252" idx="6"/>
              <a:endCxn id="249" idx="2"/>
            </p:cNvCxnSpPr>
            <p:nvPr/>
          </p:nvCxnSpPr>
          <p:spPr>
            <a:xfrm flipV="1">
              <a:off x="5911560" y="4774320"/>
              <a:ext cx="464040" cy="2520"/>
            </a:xfrm>
            <a:prstGeom prst="bentConnector3">
              <a:avLst>
                <a:gd name="adj1" fmla="val 50000"/>
              </a:avLst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268" name=""/>
            <p:cNvCxnSpPr>
              <a:stCxn id="249" idx="4"/>
              <a:endCxn id="257" idx="7"/>
            </p:cNvCxnSpPr>
            <p:nvPr/>
          </p:nvCxnSpPr>
          <p:spPr>
            <a:xfrm flipH="1">
              <a:off x="6536520" y="4962240"/>
              <a:ext cx="400680" cy="59436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269" name=""/>
            <p:cNvCxnSpPr>
              <a:stCxn id="252" idx="4"/>
              <a:endCxn id="257" idx="1"/>
            </p:cNvCxnSpPr>
            <p:nvPr/>
          </p:nvCxnSpPr>
          <p:spPr>
            <a:xfrm>
              <a:off x="5351040" y="4963680"/>
              <a:ext cx="392760" cy="59292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270" name=""/>
            <p:cNvCxnSpPr>
              <a:stCxn id="254" idx="4"/>
              <a:endCxn id="252" idx="1"/>
            </p:cNvCxnSpPr>
            <p:nvPr/>
          </p:nvCxnSpPr>
          <p:spPr>
            <a:xfrm>
              <a:off x="4565160" y="4227480"/>
              <a:ext cx="389880" cy="41832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271" name=""/>
            <p:cNvCxnSpPr>
              <a:stCxn id="255" idx="4"/>
              <a:endCxn id="249" idx="7"/>
            </p:cNvCxnSpPr>
            <p:nvPr/>
          </p:nvCxnSpPr>
          <p:spPr>
            <a:xfrm flipH="1">
              <a:off x="7332120" y="4230720"/>
              <a:ext cx="417960" cy="41328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272" name=""/>
            <p:cNvCxnSpPr>
              <a:stCxn id="251" idx="4"/>
              <a:endCxn id="249" idx="0"/>
            </p:cNvCxnSpPr>
            <p:nvPr/>
          </p:nvCxnSpPr>
          <p:spPr>
            <a:xfrm>
              <a:off x="6934320" y="3134880"/>
              <a:ext cx="3600" cy="145332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273" name=""/>
            <p:cNvCxnSpPr>
              <a:stCxn id="255" idx="3"/>
              <a:endCxn id="252" idx="7"/>
            </p:cNvCxnSpPr>
            <p:nvPr/>
          </p:nvCxnSpPr>
          <p:spPr>
            <a:xfrm flipH="1">
              <a:off x="5746320" y="4122360"/>
              <a:ext cx="1543680" cy="52308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274" name=""/>
            <p:cNvCxnSpPr>
              <a:stCxn id="250" idx="5"/>
              <a:endCxn id="255" idx="1"/>
            </p:cNvCxnSpPr>
            <p:nvPr/>
          </p:nvCxnSpPr>
          <p:spPr>
            <a:xfrm>
              <a:off x="5749560" y="3077640"/>
              <a:ext cx="1540440" cy="52920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headEnd len="lg" type="stealth" w="sm"/>
              <a:tailEnd len="lg" type="stealth" w="sm"/>
            </a:ln>
          </p:spPr>
        </p:cxnSp>
        <p:cxnSp>
          <p:nvCxnSpPr>
            <p:cNvPr id="275" name=""/>
            <p:cNvCxnSpPr>
              <a:stCxn id="251" idx="3"/>
              <a:endCxn id="254" idx="7"/>
            </p:cNvCxnSpPr>
            <p:nvPr/>
          </p:nvCxnSpPr>
          <p:spPr>
            <a:xfrm flipH="1">
              <a:off x="5024160" y="3079440"/>
              <a:ext cx="1513440" cy="52416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sp>
          <p:nvSpPr>
            <p:cNvPr id="276" name=""/>
            <p:cNvSpPr/>
            <p:nvPr/>
          </p:nvSpPr>
          <p:spPr>
            <a:xfrm>
              <a:off x="5645160" y="3133800"/>
              <a:ext cx="1282680" cy="1496880"/>
            </a:xfrm>
            <a:custGeom>
              <a:avLst/>
              <a:gdLst/>
              <a:ahLst/>
              <a:rect l="l" t="t" r="r" b="b"/>
              <a:pathLst>
                <a:path w="909" h="943">
                  <a:moveTo>
                    <a:pt x="909" y="0"/>
                  </a:moveTo>
                  <a:lnTo>
                    <a:pt x="840" y="606"/>
                  </a:lnTo>
                  <a:lnTo>
                    <a:pt x="0" y="943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  <a:tailEnd len="lg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277" name=""/>
            <p:cNvCxnSpPr>
              <a:stCxn id="256" idx="2"/>
              <a:endCxn id="254" idx="1"/>
            </p:cNvCxnSpPr>
            <p:nvPr/>
          </p:nvCxnSpPr>
          <p:spPr>
            <a:xfrm flipV="1" rot="10800000">
              <a:off x="4106160" y="2030040"/>
              <a:ext cx="1473840" cy="1573920"/>
            </a:xfrm>
            <a:prstGeom prst="bentConnector2">
              <a:avLst/>
            </a:prstGeom>
            <a:ln w="19080">
              <a:solidFill>
                <a:srgbClr val="000000"/>
              </a:solidFill>
              <a:miter/>
              <a:headEnd len="lg" type="stealth" w="sm"/>
              <a:tailEnd len="lg" type="stealth" w="sm"/>
            </a:ln>
          </p:spPr>
        </p:cxnSp>
        <p:cxnSp>
          <p:nvCxnSpPr>
            <p:cNvPr id="278" name=""/>
            <p:cNvCxnSpPr>
              <a:stCxn id="254" idx="3"/>
              <a:endCxn id="257" idx="2"/>
            </p:cNvCxnSpPr>
            <p:nvPr/>
          </p:nvCxnSpPr>
          <p:spPr>
            <a:xfrm flipH="1" rot="16200000">
              <a:off x="4059000" y="4166640"/>
              <a:ext cx="1569240" cy="1473840"/>
            </a:xfrm>
            <a:prstGeom prst="bentConnector2">
              <a:avLst/>
            </a:prstGeom>
            <a:ln w="19080">
              <a:solidFill>
                <a:srgbClr val="000000"/>
              </a:solidFill>
              <a:miter/>
              <a:headEnd len="lg" type="stealth" w="sm"/>
              <a:tailEnd len="lg" type="stealth" w="sm"/>
            </a:ln>
          </p:spPr>
        </p:cxnSp>
        <p:cxnSp>
          <p:nvCxnSpPr>
            <p:cNvPr id="279" name=""/>
            <p:cNvCxnSpPr>
              <a:stCxn id="257" idx="6"/>
              <a:endCxn id="255" idx="5"/>
            </p:cNvCxnSpPr>
            <p:nvPr/>
          </p:nvCxnSpPr>
          <p:spPr>
            <a:xfrm flipV="1">
              <a:off x="6700680" y="4122360"/>
              <a:ext cx="1509120" cy="1566000"/>
            </a:xfrm>
            <a:prstGeom prst="bentConnector2">
              <a:avLst/>
            </a:prstGeom>
            <a:ln w="19080">
              <a:solidFill>
                <a:srgbClr val="000000"/>
              </a:solidFill>
              <a:miter/>
              <a:headEnd len="lg" type="stealth" w="sm"/>
              <a:tailEnd len="lg" type="stealth" w="sm"/>
            </a:ln>
          </p:spPr>
        </p:cxnSp>
        <p:cxnSp>
          <p:nvCxnSpPr>
            <p:cNvPr id="280" name=""/>
            <p:cNvCxnSpPr>
              <a:stCxn id="256" idx="6"/>
              <a:endCxn id="255" idx="7"/>
            </p:cNvCxnSpPr>
            <p:nvPr/>
          </p:nvCxnSpPr>
          <p:spPr>
            <a:xfrm>
              <a:off x="6700680" y="2030040"/>
              <a:ext cx="1509120" cy="1577160"/>
            </a:xfrm>
            <a:prstGeom prst="bentConnector2">
              <a:avLst/>
            </a:prstGeom>
            <a:ln w="19080">
              <a:solidFill>
                <a:srgbClr val="000000"/>
              </a:solidFill>
              <a:miter/>
              <a:headEnd len="lg" type="stealth" w="sm"/>
              <a:tailEnd len="lg" type="stealth" w="sm"/>
            </a:ln>
          </p:spPr>
        </p:cxnSp>
        <p:cxnSp>
          <p:nvCxnSpPr>
            <p:cNvPr id="281" name=""/>
            <p:cNvCxnSpPr>
              <a:stCxn id="254" idx="5"/>
              <a:endCxn id="249" idx="1"/>
            </p:cNvCxnSpPr>
            <p:nvPr/>
          </p:nvCxnSpPr>
          <p:spPr>
            <a:xfrm>
              <a:off x="5024160" y="4119120"/>
              <a:ext cx="1516680" cy="52416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sp>
          <p:nvSpPr>
            <p:cNvPr id="282" name=""/>
            <p:cNvSpPr/>
            <p:nvPr/>
          </p:nvSpPr>
          <p:spPr>
            <a:xfrm>
              <a:off x="6226200" y="3133800"/>
              <a:ext cx="701640" cy="2368440"/>
            </a:xfrm>
            <a:custGeom>
              <a:avLst/>
              <a:gdLst/>
              <a:ahLst/>
              <a:rect l="l" t="t" r="r" b="b"/>
              <a:pathLst>
                <a:path w="498" h="1492">
                  <a:moveTo>
                    <a:pt x="498" y="0"/>
                  </a:moveTo>
                  <a:lnTo>
                    <a:pt x="458" y="789"/>
                  </a:lnTo>
                  <a:lnTo>
                    <a:pt x="63" y="920"/>
                  </a:lnTo>
                  <a:lnTo>
                    <a:pt x="0" y="1492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  <a:tailEnd len="lg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283" name=""/>
            <p:cNvCxnSpPr>
              <a:stCxn id="248" idx="3"/>
              <a:endCxn id="252" idx="0"/>
            </p:cNvCxnSpPr>
            <p:nvPr/>
          </p:nvCxnSpPr>
          <p:spPr>
            <a:xfrm flipH="1">
              <a:off x="5351040" y="4122360"/>
              <a:ext cx="326160" cy="46764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sp>
          <p:nvSpPr>
            <p:cNvPr id="284" name=""/>
            <p:cNvSpPr/>
            <p:nvPr/>
          </p:nvSpPr>
          <p:spPr>
            <a:xfrm>
              <a:off x="6483240" y="4168800"/>
              <a:ext cx="203400" cy="43488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85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Natural Gas Transformation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F160A91-8445-4775-B3CF-1C748F32B31F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279360" y="2698560"/>
            <a:ext cx="861048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4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Steel Industry</a:t>
            </a:r>
            <a:endParaRPr b="1" lang="en-US" sz="44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288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1F35C6-70BB-405A-94A0-DC34DE0C54A2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"/>
          <p:cNvSpPr/>
          <p:nvPr/>
        </p:nvSpPr>
        <p:spPr>
          <a:xfrm>
            <a:off x="3916440" y="1725480"/>
            <a:ext cx="1285920" cy="559080"/>
          </a:xfrm>
          <a:prstGeom prst="ellipse">
            <a:avLst/>
          </a:prstGeom>
          <a:solidFill>
            <a:srgbClr val="00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Mill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0" name=""/>
          <p:cNvSpPr/>
          <p:nvPr/>
        </p:nvSpPr>
        <p:spPr>
          <a:xfrm>
            <a:off x="3916440" y="2627280"/>
            <a:ext cx="1287360" cy="55872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Processors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1" name=""/>
          <p:cNvSpPr/>
          <p:nvPr/>
        </p:nvSpPr>
        <p:spPr>
          <a:xfrm>
            <a:off x="3916440" y="3576600"/>
            <a:ext cx="1285920" cy="55872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Centers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" name=""/>
          <p:cNvSpPr/>
          <p:nvPr/>
        </p:nvSpPr>
        <p:spPr>
          <a:xfrm>
            <a:off x="3916440" y="4568760"/>
            <a:ext cx="1287360" cy="558720"/>
          </a:xfrm>
          <a:prstGeom prst="ellipse">
            <a:avLst/>
          </a:prstGeom>
          <a:solidFill>
            <a:srgbClr val="00cc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Consumer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3" name=""/>
          <p:cNvSpPr/>
          <p:nvPr/>
        </p:nvSpPr>
        <p:spPr>
          <a:xfrm>
            <a:off x="3649680" y="892080"/>
            <a:ext cx="1821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Old Economy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94" name=""/>
          <p:cNvCxnSpPr>
            <a:stCxn id="289" idx="4"/>
            <a:endCxn id="290" idx="0"/>
          </p:cNvCxnSpPr>
          <p:nvPr/>
        </p:nvCxnSpPr>
        <p:spPr>
          <a:xfrm>
            <a:off x="4559400" y="2284560"/>
            <a:ext cx="2160" cy="343440"/>
          </a:xfrm>
          <a:prstGeom prst="straightConnector1">
            <a:avLst/>
          </a:prstGeom>
          <a:ln w="19080">
            <a:solidFill>
              <a:srgbClr val="000000"/>
            </a:solidFill>
            <a:miter/>
            <a:tailEnd len="lg" type="stealth" w="sm"/>
          </a:ln>
        </p:spPr>
      </p:cxnSp>
      <p:cxnSp>
        <p:nvCxnSpPr>
          <p:cNvPr id="295" name=""/>
          <p:cNvCxnSpPr>
            <a:stCxn id="290" idx="4"/>
            <a:endCxn id="291" idx="0"/>
          </p:cNvCxnSpPr>
          <p:nvPr/>
        </p:nvCxnSpPr>
        <p:spPr>
          <a:xfrm flipH="1">
            <a:off x="4559040" y="3185640"/>
            <a:ext cx="2160" cy="391320"/>
          </a:xfrm>
          <a:prstGeom prst="straightConnector1">
            <a:avLst/>
          </a:prstGeom>
          <a:ln w="19080">
            <a:solidFill>
              <a:srgbClr val="000000"/>
            </a:solidFill>
            <a:miter/>
            <a:tailEnd len="lg" type="stealth" w="sm"/>
          </a:ln>
        </p:spPr>
      </p:cxnSp>
      <p:cxnSp>
        <p:nvCxnSpPr>
          <p:cNvPr id="296" name=""/>
          <p:cNvCxnSpPr>
            <a:stCxn id="291" idx="4"/>
            <a:endCxn id="292" idx="0"/>
          </p:cNvCxnSpPr>
          <p:nvPr/>
        </p:nvCxnSpPr>
        <p:spPr>
          <a:xfrm>
            <a:off x="4559400" y="4135320"/>
            <a:ext cx="2160" cy="434160"/>
          </a:xfrm>
          <a:prstGeom prst="straightConnector1">
            <a:avLst/>
          </a:prstGeom>
          <a:ln w="19080">
            <a:solidFill>
              <a:srgbClr val="000000"/>
            </a:solidFill>
            <a:miter/>
            <a:tailEnd len="lg" type="stealth" w="sm"/>
          </a:ln>
        </p:spPr>
      </p:cxnSp>
      <p:sp>
        <p:nvSpPr>
          <p:cNvPr id="297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Steel Transformation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8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4966B3E-BCE8-4726-9FEC-9292106D2EE4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"/>
          <p:cNvSpPr/>
          <p:nvPr/>
        </p:nvSpPr>
        <p:spPr>
          <a:xfrm>
            <a:off x="336960" y="1265400"/>
            <a:ext cx="1340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Problems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 Steel Market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" name=""/>
          <p:cNvSpPr/>
          <p:nvPr/>
        </p:nvSpPr>
        <p:spPr>
          <a:xfrm>
            <a:off x="237960" y="592200"/>
            <a:ext cx="86868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Industry Characteristics (2000)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" name=""/>
          <p:cNvSpPr/>
          <p:nvPr/>
        </p:nvSpPr>
        <p:spPr>
          <a:xfrm>
            <a:off x="336600" y="1622520"/>
            <a:ext cx="4199040" cy="4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Extremely Volatile Product Prices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B9763C-E39B-40C5-9B48-B4DC1175B621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" name=""/>
          <p:cNvGraphicFramePr/>
          <p:nvPr/>
        </p:nvGraphicFramePr>
        <p:xfrm>
          <a:off x="353880" y="1008000"/>
          <a:ext cx="8217000" cy="525960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30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353880" y="1008000"/>
                    <a:ext cx="8217000" cy="5259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6" name=""/>
          <p:cNvSpPr/>
          <p:nvPr/>
        </p:nvSpPr>
        <p:spPr>
          <a:xfrm>
            <a:off x="5310000" y="3807000"/>
            <a:ext cx="1027440" cy="276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Cold Rolled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" name=""/>
          <p:cNvSpPr/>
          <p:nvPr/>
        </p:nvSpPr>
        <p:spPr>
          <a:xfrm>
            <a:off x="4697640" y="1917720"/>
            <a:ext cx="985320" cy="276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Galvanized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8" name=""/>
          <p:cNvSpPr/>
          <p:nvPr/>
        </p:nvSpPr>
        <p:spPr>
          <a:xfrm>
            <a:off x="6374520" y="4794120"/>
            <a:ext cx="942480" cy="276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Hot Rolled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9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End Product Price History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0" name=""/>
          <p:cNvSpPr/>
          <p:nvPr/>
        </p:nvSpPr>
        <p:spPr>
          <a:xfrm>
            <a:off x="237960" y="592200"/>
            <a:ext cx="86868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Midwest Market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1" name=""/>
          <p:cNvSpPr/>
          <p:nvPr/>
        </p:nvSpPr>
        <p:spPr>
          <a:xfrm>
            <a:off x="453600" y="6078240"/>
            <a:ext cx="16884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Purchasing Magazine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2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C0890C1-2C0D-4ECC-8C10-37406653E3D3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Conversion Charge History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" name=""/>
          <p:cNvSpPr/>
          <p:nvPr/>
        </p:nvSpPr>
        <p:spPr>
          <a:xfrm>
            <a:off x="237960" y="592200"/>
            <a:ext cx="86868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Midwest Market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5" name=""/>
          <p:cNvSpPr/>
          <p:nvPr/>
        </p:nvSpPr>
        <p:spPr>
          <a:xfrm>
            <a:off x="419040" y="6078240"/>
            <a:ext cx="17654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Salomon Smith Barney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16" name=""/>
          <p:cNvGraphicFramePr/>
          <p:nvPr/>
        </p:nvGraphicFramePr>
        <p:xfrm>
          <a:off x="0" y="1197000"/>
          <a:ext cx="8845560" cy="461160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31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1197000"/>
                    <a:ext cx="8845560" cy="4611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18" name=""/>
          <p:cNvSpPr/>
          <p:nvPr/>
        </p:nvSpPr>
        <p:spPr>
          <a:xfrm>
            <a:off x="2615760" y="2160720"/>
            <a:ext cx="1366200" cy="459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Cold Rolled less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Hot Rolled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19" name=""/>
          <p:cNvGraphicFramePr/>
          <p:nvPr/>
        </p:nvGraphicFramePr>
        <p:xfrm>
          <a:off x="6113520" y="3625920"/>
          <a:ext cx="2257200" cy="647640"/>
        </p:xfrm>
        <a:graphic>
          <a:graphicData uri="http://schemas.openxmlformats.org/presentationml/2006/ole">
            <p:oleObj progId="Excel.Sheet.12" r:id="rId4" spid="">
              <p:embed/>
              <p:pic>
                <p:nvPicPr>
                  <p:cNvPr id="320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6113520" y="3625920"/>
                    <a:ext cx="2257200" cy="647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21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F8FD90A-F962-41E1-8CD3-45860FDA2606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"/>
          <p:cNvSpPr/>
          <p:nvPr/>
        </p:nvSpPr>
        <p:spPr>
          <a:xfrm>
            <a:off x="336960" y="1265400"/>
            <a:ext cx="1340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Problems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3" name=""/>
          <p:cNvSpPr/>
          <p:nvPr/>
        </p:nvSpPr>
        <p:spPr>
          <a:xfrm>
            <a:off x="336600" y="1622520"/>
            <a:ext cx="4199040" cy="4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Extremely Volatile Product Prices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4" name=""/>
          <p:cNvSpPr/>
          <p:nvPr/>
        </p:nvSpPr>
        <p:spPr>
          <a:xfrm>
            <a:off x="4754880" y="1265400"/>
            <a:ext cx="13402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Solu</a:t>
            </a: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5" name=""/>
          <p:cNvSpPr/>
          <p:nvPr/>
        </p:nvSpPr>
        <p:spPr>
          <a:xfrm>
            <a:off x="4754520" y="1622520"/>
            <a:ext cx="4006800" cy="4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 Price Contracts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6" name=""/>
          <p:cNvSpPr/>
          <p:nvPr/>
        </p:nvSpPr>
        <p:spPr>
          <a:xfrm>
            <a:off x="206280" y="5361120"/>
            <a:ext cx="41990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2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Depressed Stock Prices and Limited Access to Capital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7" name=""/>
          <p:cNvSpPr/>
          <p:nvPr/>
        </p:nvSpPr>
        <p:spPr>
          <a:xfrm>
            <a:off x="4811760" y="5361120"/>
            <a:ext cx="40068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2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Stable Stock Prices and Ready Access to Capital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8" name=""/>
          <p:cNvSpPr/>
          <p:nvPr/>
        </p:nvSpPr>
        <p:spPr>
          <a:xfrm>
            <a:off x="422280" y="5370480"/>
            <a:ext cx="376560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9" name=""/>
          <p:cNvSpPr/>
          <p:nvPr/>
        </p:nvSpPr>
        <p:spPr>
          <a:xfrm>
            <a:off x="4932360" y="5370480"/>
            <a:ext cx="376560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0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 Steel Market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1" name=""/>
          <p:cNvSpPr/>
          <p:nvPr/>
        </p:nvSpPr>
        <p:spPr>
          <a:xfrm>
            <a:off x="237960" y="592200"/>
            <a:ext cx="86868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Industry Characteristics (2000)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2" name=""/>
          <p:cNvSpPr/>
          <p:nvPr/>
        </p:nvSpPr>
        <p:spPr>
          <a:xfrm>
            <a:off x="336600" y="4454640"/>
            <a:ext cx="41990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 Accurate Forward Price Signals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"/>
          <p:cNvSpPr/>
          <p:nvPr/>
        </p:nvSpPr>
        <p:spPr>
          <a:xfrm>
            <a:off x="336600" y="2335320"/>
            <a:ext cx="4199040" cy="4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Best Efforts Delivery Contracts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4" name=""/>
          <p:cNvSpPr/>
          <p:nvPr/>
        </p:nvSpPr>
        <p:spPr>
          <a:xfrm>
            <a:off x="336600" y="3389400"/>
            <a:ext cx="41990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Lack of Price Transparency / No Spot Market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5" name=""/>
          <p:cNvSpPr/>
          <p:nvPr/>
        </p:nvSpPr>
        <p:spPr>
          <a:xfrm>
            <a:off x="4754520" y="4441680"/>
            <a:ext cx="400680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Create Transactable Multi-year Forward Market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6" name=""/>
          <p:cNvSpPr/>
          <p:nvPr/>
        </p:nvSpPr>
        <p:spPr>
          <a:xfrm>
            <a:off x="4754520" y="2346480"/>
            <a:ext cx="400680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Firm Contracts with Liquidated Damages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7" name=""/>
          <p:cNvSpPr/>
          <p:nvPr/>
        </p:nvSpPr>
        <p:spPr>
          <a:xfrm>
            <a:off x="4754520" y="3400560"/>
            <a:ext cx="400680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Create Liquid Transparent Spot Market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8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5AE9012-268E-4C01-AEB9-FC18A02CC0F6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"/>
          <p:cNvSpPr/>
          <p:nvPr/>
        </p:nvSpPr>
        <p:spPr>
          <a:xfrm>
            <a:off x="639720" y="892080"/>
            <a:ext cx="1821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Old Economy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40" name=""/>
          <p:cNvGrpSpPr/>
          <p:nvPr/>
        </p:nvGrpSpPr>
        <p:grpSpPr>
          <a:xfrm>
            <a:off x="3916440" y="896760"/>
            <a:ext cx="4483080" cy="4978440"/>
            <a:chOff x="3916440" y="896760"/>
            <a:chExt cx="4483080" cy="4978440"/>
          </a:xfrm>
        </p:grpSpPr>
        <p:sp>
          <p:nvSpPr>
            <p:cNvPr id="341" name=""/>
            <p:cNvSpPr/>
            <p:nvPr/>
          </p:nvSpPr>
          <p:spPr>
            <a:xfrm>
              <a:off x="5486400" y="3498840"/>
              <a:ext cx="1300320" cy="731880"/>
            </a:xfrm>
            <a:prstGeom prst="ellipse">
              <a:avLst/>
            </a:prstGeom>
            <a:solidFill>
              <a:srgbClr val="00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Spot Market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" name=""/>
            <p:cNvSpPr/>
            <p:nvPr/>
          </p:nvSpPr>
          <p:spPr>
            <a:xfrm>
              <a:off x="6375240" y="4602240"/>
              <a:ext cx="1122480" cy="374400"/>
            </a:xfrm>
            <a:prstGeom prst="ellipse">
              <a:avLst/>
            </a:prstGeom>
            <a:solidFill>
              <a:srgbClr val="ff33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Service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Centers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3" name=""/>
            <p:cNvSpPr/>
            <p:nvPr/>
          </p:nvSpPr>
          <p:spPr>
            <a:xfrm>
              <a:off x="4792680" y="2759040"/>
              <a:ext cx="1120680" cy="374760"/>
            </a:xfrm>
            <a:prstGeom prst="ellipse">
              <a:avLst/>
            </a:prstGeom>
            <a:solidFill>
              <a:srgbClr val="99ff33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Speculators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4" name=""/>
            <p:cNvSpPr/>
            <p:nvPr/>
          </p:nvSpPr>
          <p:spPr>
            <a:xfrm>
              <a:off x="6372360" y="2760840"/>
              <a:ext cx="1122120" cy="374400"/>
            </a:xfrm>
            <a:prstGeom prst="ellipse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Resellers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5" name=""/>
            <p:cNvSpPr/>
            <p:nvPr/>
          </p:nvSpPr>
          <p:spPr>
            <a:xfrm>
              <a:off x="4789440" y="4589640"/>
              <a:ext cx="1122480" cy="374400"/>
            </a:xfrm>
            <a:prstGeom prst="ellipse">
              <a:avLst/>
            </a:prstGeom>
            <a:solidFill>
              <a:srgbClr val="00cc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Processors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6" name=""/>
            <p:cNvSpPr/>
            <p:nvPr/>
          </p:nvSpPr>
          <p:spPr>
            <a:xfrm>
              <a:off x="5151600" y="896760"/>
              <a:ext cx="217476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sng">
                  <a:solidFill>
                    <a:srgbClr val="000000"/>
                  </a:solidFill>
                  <a:effectLst/>
                  <a:uFillTx/>
                  <a:latin typeface="Arial"/>
                </a:rPr>
                <a:t>“New” Economy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7" name=""/>
            <p:cNvSpPr/>
            <p:nvPr/>
          </p:nvSpPr>
          <p:spPr>
            <a:xfrm>
              <a:off x="3916440" y="3495600"/>
              <a:ext cx="1298520" cy="731880"/>
            </a:xfrm>
            <a:prstGeom prst="ellipse">
              <a:avLst/>
            </a:prstGeom>
            <a:solidFill>
              <a:srgbClr val="00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Over the Counter Market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8" name=""/>
            <p:cNvSpPr/>
            <p:nvPr/>
          </p:nvSpPr>
          <p:spPr>
            <a:xfrm>
              <a:off x="7099200" y="3498840"/>
              <a:ext cx="1300320" cy="731880"/>
            </a:xfrm>
            <a:prstGeom prst="ellipse">
              <a:avLst/>
            </a:prstGeom>
            <a:solidFill>
              <a:srgbClr val="00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Futures Market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9" name=""/>
            <p:cNvSpPr/>
            <p:nvPr/>
          </p:nvSpPr>
          <p:spPr>
            <a:xfrm>
              <a:off x="5580000" y="1843200"/>
              <a:ext cx="1120680" cy="374400"/>
            </a:xfrm>
            <a:prstGeom prst="ellipse">
              <a:avLst/>
            </a:prstGeom>
            <a:solidFill>
              <a:srgbClr val="00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Mills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0" name=""/>
            <p:cNvSpPr/>
            <p:nvPr/>
          </p:nvSpPr>
          <p:spPr>
            <a:xfrm>
              <a:off x="5580000" y="5500800"/>
              <a:ext cx="1120680" cy="3744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Consumers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351" name=""/>
            <p:cNvCxnSpPr>
              <a:stCxn id="341" idx="4"/>
              <a:endCxn id="350" idx="0"/>
            </p:cNvCxnSpPr>
            <p:nvPr/>
          </p:nvCxnSpPr>
          <p:spPr>
            <a:xfrm flipH="1" rot="16200000">
              <a:off x="5502960" y="4863960"/>
              <a:ext cx="1270800" cy="3960"/>
            </a:xfrm>
            <a:prstGeom prst="bentConnector3">
              <a:avLst>
                <a:gd name="adj1" fmla="val 49985"/>
              </a:avLst>
            </a:prstGeom>
            <a:ln w="19080">
              <a:solidFill>
                <a:srgbClr val="000000"/>
              </a:solidFill>
              <a:miter/>
              <a:headEnd len="lg" type="stealth" w="sm"/>
              <a:tailEnd len="lg" type="stealth" w="sm"/>
            </a:ln>
          </p:spPr>
        </p:cxnSp>
        <p:cxnSp>
          <p:nvCxnSpPr>
            <p:cNvPr id="352" name=""/>
            <p:cNvCxnSpPr>
              <a:stCxn id="349" idx="4"/>
              <a:endCxn id="341" idx="0"/>
            </p:cNvCxnSpPr>
            <p:nvPr/>
          </p:nvCxnSpPr>
          <p:spPr>
            <a:xfrm rot="5400000">
              <a:off x="5497560" y="2855880"/>
              <a:ext cx="1281600" cy="3960"/>
            </a:xfrm>
            <a:prstGeom prst="bentConnector3">
              <a:avLst>
                <a:gd name="adj1" fmla="val 49929"/>
              </a:avLst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353" name=""/>
            <p:cNvCxnSpPr>
              <a:stCxn id="349" idx="3"/>
              <a:endCxn id="343" idx="0"/>
            </p:cNvCxnSpPr>
            <p:nvPr/>
          </p:nvCxnSpPr>
          <p:spPr>
            <a:xfrm flipH="1">
              <a:off x="5352840" y="2162160"/>
              <a:ext cx="390960" cy="59760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354" name=""/>
            <p:cNvCxnSpPr>
              <a:stCxn id="349" idx="5"/>
              <a:endCxn id="344" idx="0"/>
            </p:cNvCxnSpPr>
            <p:nvPr/>
          </p:nvCxnSpPr>
          <p:spPr>
            <a:xfrm>
              <a:off x="6536880" y="2161800"/>
              <a:ext cx="397800" cy="59940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355" name=""/>
            <p:cNvCxnSpPr>
              <a:stCxn id="343" idx="6"/>
              <a:endCxn id="344" idx="2"/>
            </p:cNvCxnSpPr>
            <p:nvPr/>
          </p:nvCxnSpPr>
          <p:spPr>
            <a:xfrm>
              <a:off x="5913000" y="2945880"/>
              <a:ext cx="459720" cy="2520"/>
            </a:xfrm>
            <a:prstGeom prst="bentConnector3">
              <a:avLst>
                <a:gd name="adj1" fmla="val 49764"/>
              </a:avLst>
            </a:prstGeom>
            <a:ln w="19080">
              <a:solidFill>
                <a:srgbClr val="000000"/>
              </a:solidFill>
              <a:miter/>
              <a:headEnd len="lg" type="stealth" w="sm"/>
              <a:tailEnd len="lg" type="stealth" w="sm"/>
            </a:ln>
          </p:spPr>
        </p:cxnSp>
        <p:cxnSp>
          <p:nvCxnSpPr>
            <p:cNvPr id="356" name=""/>
            <p:cNvCxnSpPr>
              <a:stCxn id="343" idx="3"/>
              <a:endCxn id="347" idx="0"/>
            </p:cNvCxnSpPr>
            <p:nvPr/>
          </p:nvCxnSpPr>
          <p:spPr>
            <a:xfrm flipH="1">
              <a:off x="4564800" y="3078000"/>
              <a:ext cx="391320" cy="41832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headEnd len="lg" type="stealth" w="sm"/>
              <a:tailEnd len="lg" type="stealth" w="sm"/>
            </a:ln>
          </p:spPr>
        </p:cxnSp>
        <p:cxnSp>
          <p:nvCxnSpPr>
            <p:cNvPr id="357" name=""/>
            <p:cNvCxnSpPr>
              <a:stCxn id="343" idx="4"/>
              <a:endCxn id="341" idx="1"/>
            </p:cNvCxnSpPr>
            <p:nvPr/>
          </p:nvCxnSpPr>
          <p:spPr>
            <a:xfrm>
              <a:off x="5352840" y="3133800"/>
              <a:ext cx="324360" cy="47376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headEnd len="lg" type="stealth" w="sm"/>
              <a:tailEnd len="lg" type="stealth" w="sm"/>
            </a:ln>
          </p:spPr>
        </p:cxnSp>
        <p:cxnSp>
          <p:nvCxnSpPr>
            <p:cNvPr id="358" name=""/>
            <p:cNvCxnSpPr>
              <a:stCxn id="344" idx="4"/>
              <a:endCxn id="341" idx="7"/>
            </p:cNvCxnSpPr>
            <p:nvPr/>
          </p:nvCxnSpPr>
          <p:spPr>
            <a:xfrm flipH="1">
              <a:off x="6595560" y="3135240"/>
              <a:ext cx="339120" cy="47232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359" name=""/>
            <p:cNvCxnSpPr>
              <a:stCxn id="344" idx="5"/>
              <a:endCxn id="348" idx="0"/>
            </p:cNvCxnSpPr>
            <p:nvPr/>
          </p:nvCxnSpPr>
          <p:spPr>
            <a:xfrm>
              <a:off x="7329600" y="3079800"/>
              <a:ext cx="421200" cy="41976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360" name=""/>
            <p:cNvCxnSpPr>
              <a:stCxn id="345" idx="6"/>
              <a:endCxn id="342" idx="2"/>
            </p:cNvCxnSpPr>
            <p:nvPr/>
          </p:nvCxnSpPr>
          <p:spPr>
            <a:xfrm>
              <a:off x="5911560" y="4776480"/>
              <a:ext cx="464040" cy="13320"/>
            </a:xfrm>
            <a:prstGeom prst="bentConnector3">
              <a:avLst>
                <a:gd name="adj1" fmla="val 50000"/>
              </a:avLst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361" name=""/>
            <p:cNvCxnSpPr>
              <a:stCxn id="342" idx="4"/>
              <a:endCxn id="350" idx="7"/>
            </p:cNvCxnSpPr>
            <p:nvPr/>
          </p:nvCxnSpPr>
          <p:spPr>
            <a:xfrm flipH="1">
              <a:off x="6536520" y="4976640"/>
              <a:ext cx="400680" cy="58032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362" name=""/>
            <p:cNvCxnSpPr>
              <a:stCxn id="345" idx="4"/>
              <a:endCxn id="350" idx="1"/>
            </p:cNvCxnSpPr>
            <p:nvPr/>
          </p:nvCxnSpPr>
          <p:spPr>
            <a:xfrm>
              <a:off x="5351040" y="4963680"/>
              <a:ext cx="392760" cy="59292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363" name=""/>
            <p:cNvCxnSpPr>
              <a:stCxn id="347" idx="4"/>
              <a:endCxn id="345" idx="1"/>
            </p:cNvCxnSpPr>
            <p:nvPr/>
          </p:nvCxnSpPr>
          <p:spPr>
            <a:xfrm>
              <a:off x="4565160" y="4227480"/>
              <a:ext cx="389880" cy="41832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364" name=""/>
            <p:cNvCxnSpPr>
              <a:stCxn id="348" idx="4"/>
              <a:endCxn id="342" idx="7"/>
            </p:cNvCxnSpPr>
            <p:nvPr/>
          </p:nvCxnSpPr>
          <p:spPr>
            <a:xfrm flipH="1">
              <a:off x="7332120" y="4230720"/>
              <a:ext cx="417960" cy="42768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365" name=""/>
            <p:cNvCxnSpPr>
              <a:stCxn id="344" idx="4"/>
              <a:endCxn id="342" idx="0"/>
            </p:cNvCxnSpPr>
            <p:nvPr/>
          </p:nvCxnSpPr>
          <p:spPr>
            <a:xfrm>
              <a:off x="6934320" y="3134880"/>
              <a:ext cx="3600" cy="146772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366" name=""/>
            <p:cNvCxnSpPr>
              <a:stCxn id="348" idx="3"/>
              <a:endCxn id="345" idx="7"/>
            </p:cNvCxnSpPr>
            <p:nvPr/>
          </p:nvCxnSpPr>
          <p:spPr>
            <a:xfrm flipH="1">
              <a:off x="5746320" y="4122360"/>
              <a:ext cx="1543680" cy="52308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367" name=""/>
            <p:cNvCxnSpPr>
              <a:stCxn id="343" idx="5"/>
              <a:endCxn id="348" idx="1"/>
            </p:cNvCxnSpPr>
            <p:nvPr/>
          </p:nvCxnSpPr>
          <p:spPr>
            <a:xfrm>
              <a:off x="5749560" y="3077640"/>
              <a:ext cx="1540440" cy="52920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headEnd len="lg" type="stealth" w="sm"/>
              <a:tailEnd len="lg" type="stealth" w="sm"/>
            </a:ln>
          </p:spPr>
        </p:cxnSp>
        <p:cxnSp>
          <p:nvCxnSpPr>
            <p:cNvPr id="368" name=""/>
            <p:cNvCxnSpPr>
              <a:stCxn id="344" idx="3"/>
              <a:endCxn id="347" idx="7"/>
            </p:cNvCxnSpPr>
            <p:nvPr/>
          </p:nvCxnSpPr>
          <p:spPr>
            <a:xfrm flipH="1">
              <a:off x="5024160" y="3079440"/>
              <a:ext cx="1513440" cy="52416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sp>
          <p:nvSpPr>
            <p:cNvPr id="369" name=""/>
            <p:cNvSpPr/>
            <p:nvPr/>
          </p:nvSpPr>
          <p:spPr>
            <a:xfrm>
              <a:off x="5645160" y="3133800"/>
              <a:ext cx="1282680" cy="1496880"/>
            </a:xfrm>
            <a:custGeom>
              <a:avLst/>
              <a:gdLst/>
              <a:ahLst/>
              <a:rect l="l" t="t" r="r" b="b"/>
              <a:pathLst>
                <a:path w="909" h="943">
                  <a:moveTo>
                    <a:pt x="909" y="0"/>
                  </a:moveTo>
                  <a:lnTo>
                    <a:pt x="840" y="606"/>
                  </a:lnTo>
                  <a:lnTo>
                    <a:pt x="0" y="943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  <a:tailEnd len="lg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370" name=""/>
            <p:cNvCxnSpPr>
              <a:stCxn id="349" idx="2"/>
              <a:endCxn id="347" idx="1"/>
            </p:cNvCxnSpPr>
            <p:nvPr/>
          </p:nvCxnSpPr>
          <p:spPr>
            <a:xfrm flipV="1" rot="10800000">
              <a:off x="4106160" y="2030040"/>
              <a:ext cx="1473840" cy="1573920"/>
            </a:xfrm>
            <a:prstGeom prst="bentConnector2">
              <a:avLst/>
            </a:prstGeom>
            <a:ln w="19080">
              <a:solidFill>
                <a:srgbClr val="000000"/>
              </a:solidFill>
              <a:miter/>
              <a:headEnd len="lg" type="stealth" w="sm"/>
              <a:tailEnd len="lg" type="stealth" w="sm"/>
            </a:ln>
          </p:spPr>
        </p:cxnSp>
        <p:cxnSp>
          <p:nvCxnSpPr>
            <p:cNvPr id="371" name=""/>
            <p:cNvCxnSpPr>
              <a:stCxn id="347" idx="3"/>
              <a:endCxn id="350" idx="2"/>
            </p:cNvCxnSpPr>
            <p:nvPr/>
          </p:nvCxnSpPr>
          <p:spPr>
            <a:xfrm flipH="1" rot="16200000">
              <a:off x="4059000" y="4166640"/>
              <a:ext cx="1569240" cy="1473840"/>
            </a:xfrm>
            <a:prstGeom prst="bentConnector2">
              <a:avLst/>
            </a:prstGeom>
            <a:ln w="19080">
              <a:solidFill>
                <a:srgbClr val="000000"/>
              </a:solidFill>
              <a:miter/>
              <a:headEnd len="lg" type="stealth" w="sm"/>
              <a:tailEnd len="lg" type="stealth" w="sm"/>
            </a:ln>
          </p:spPr>
        </p:cxnSp>
        <p:cxnSp>
          <p:nvCxnSpPr>
            <p:cNvPr id="372" name=""/>
            <p:cNvCxnSpPr>
              <a:stCxn id="350" idx="6"/>
              <a:endCxn id="348" idx="5"/>
            </p:cNvCxnSpPr>
            <p:nvPr/>
          </p:nvCxnSpPr>
          <p:spPr>
            <a:xfrm flipV="1">
              <a:off x="6700680" y="4122360"/>
              <a:ext cx="1509120" cy="1566000"/>
            </a:xfrm>
            <a:prstGeom prst="bentConnector2">
              <a:avLst/>
            </a:prstGeom>
            <a:ln w="19080">
              <a:solidFill>
                <a:srgbClr val="000000"/>
              </a:solidFill>
              <a:miter/>
              <a:headEnd len="lg" type="stealth" w="sm"/>
              <a:tailEnd len="lg" type="stealth" w="sm"/>
            </a:ln>
          </p:spPr>
        </p:cxnSp>
        <p:cxnSp>
          <p:nvCxnSpPr>
            <p:cNvPr id="373" name=""/>
            <p:cNvCxnSpPr>
              <a:stCxn id="349" idx="6"/>
              <a:endCxn id="348" idx="7"/>
            </p:cNvCxnSpPr>
            <p:nvPr/>
          </p:nvCxnSpPr>
          <p:spPr>
            <a:xfrm>
              <a:off x="6700680" y="2030040"/>
              <a:ext cx="1509120" cy="1577160"/>
            </a:xfrm>
            <a:prstGeom prst="bentConnector2">
              <a:avLst/>
            </a:prstGeom>
            <a:ln w="19080">
              <a:solidFill>
                <a:srgbClr val="000000"/>
              </a:solidFill>
              <a:miter/>
              <a:headEnd len="lg" type="stealth" w="sm"/>
              <a:tailEnd len="lg" type="stealth" w="sm"/>
            </a:ln>
          </p:spPr>
        </p:cxnSp>
        <p:cxnSp>
          <p:nvCxnSpPr>
            <p:cNvPr id="374" name=""/>
            <p:cNvCxnSpPr>
              <a:stCxn id="347" idx="5"/>
              <a:endCxn id="342" idx="1"/>
            </p:cNvCxnSpPr>
            <p:nvPr/>
          </p:nvCxnSpPr>
          <p:spPr>
            <a:xfrm>
              <a:off x="5024160" y="4119120"/>
              <a:ext cx="1516680" cy="53892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sp>
          <p:nvSpPr>
            <p:cNvPr id="375" name=""/>
            <p:cNvSpPr/>
            <p:nvPr/>
          </p:nvSpPr>
          <p:spPr>
            <a:xfrm>
              <a:off x="6226200" y="3133800"/>
              <a:ext cx="701640" cy="2368440"/>
            </a:xfrm>
            <a:custGeom>
              <a:avLst/>
              <a:gdLst/>
              <a:ahLst/>
              <a:rect l="l" t="t" r="r" b="b"/>
              <a:pathLst>
                <a:path w="498" h="1492">
                  <a:moveTo>
                    <a:pt x="498" y="0"/>
                  </a:moveTo>
                  <a:lnTo>
                    <a:pt x="458" y="789"/>
                  </a:lnTo>
                  <a:lnTo>
                    <a:pt x="63" y="920"/>
                  </a:lnTo>
                  <a:lnTo>
                    <a:pt x="0" y="1492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  <a:tailEnd len="lg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376" name=""/>
            <p:cNvCxnSpPr>
              <a:stCxn id="341" idx="3"/>
              <a:endCxn id="345" idx="0"/>
            </p:cNvCxnSpPr>
            <p:nvPr/>
          </p:nvCxnSpPr>
          <p:spPr>
            <a:xfrm flipH="1">
              <a:off x="5351040" y="4122360"/>
              <a:ext cx="326160" cy="467640"/>
            </a:xfrm>
            <a:prstGeom prst="straightConnector1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</p:cxnSp>
        <p:sp>
          <p:nvSpPr>
            <p:cNvPr id="377" name=""/>
            <p:cNvSpPr/>
            <p:nvPr/>
          </p:nvSpPr>
          <p:spPr>
            <a:xfrm>
              <a:off x="6483240" y="4168800"/>
              <a:ext cx="203400" cy="43488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  <a:tailEnd len="lg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78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Steel Transformation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" name=""/>
          <p:cNvSpPr/>
          <p:nvPr/>
        </p:nvSpPr>
        <p:spPr>
          <a:xfrm>
            <a:off x="806400" y="1725480"/>
            <a:ext cx="1285920" cy="559080"/>
          </a:xfrm>
          <a:prstGeom prst="ellipse">
            <a:avLst/>
          </a:prstGeom>
          <a:solidFill>
            <a:srgbClr val="00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Mill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" name=""/>
          <p:cNvSpPr/>
          <p:nvPr/>
        </p:nvSpPr>
        <p:spPr>
          <a:xfrm>
            <a:off x="806400" y="2627280"/>
            <a:ext cx="1287360" cy="55872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Processors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" name=""/>
          <p:cNvSpPr/>
          <p:nvPr/>
        </p:nvSpPr>
        <p:spPr>
          <a:xfrm>
            <a:off x="806400" y="3576600"/>
            <a:ext cx="1285920" cy="55872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Centers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" name=""/>
          <p:cNvSpPr/>
          <p:nvPr/>
        </p:nvSpPr>
        <p:spPr>
          <a:xfrm>
            <a:off x="806400" y="4568760"/>
            <a:ext cx="1287360" cy="558720"/>
          </a:xfrm>
          <a:prstGeom prst="ellipse">
            <a:avLst/>
          </a:prstGeom>
          <a:solidFill>
            <a:srgbClr val="00cc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Consumer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83" name=""/>
          <p:cNvCxnSpPr>
            <a:stCxn id="379" idx="4"/>
            <a:endCxn id="380" idx="0"/>
          </p:cNvCxnSpPr>
          <p:nvPr/>
        </p:nvCxnSpPr>
        <p:spPr>
          <a:xfrm>
            <a:off x="1449360" y="2284560"/>
            <a:ext cx="2160" cy="343440"/>
          </a:xfrm>
          <a:prstGeom prst="straightConnector1">
            <a:avLst/>
          </a:prstGeom>
          <a:ln w="19080">
            <a:solidFill>
              <a:srgbClr val="000000"/>
            </a:solidFill>
            <a:miter/>
            <a:tailEnd len="lg" type="stealth" w="sm"/>
          </a:ln>
        </p:spPr>
      </p:cxnSp>
      <p:cxnSp>
        <p:nvCxnSpPr>
          <p:cNvPr id="384" name=""/>
          <p:cNvCxnSpPr>
            <a:stCxn id="380" idx="4"/>
            <a:endCxn id="381" idx="0"/>
          </p:cNvCxnSpPr>
          <p:nvPr/>
        </p:nvCxnSpPr>
        <p:spPr>
          <a:xfrm flipH="1">
            <a:off x="1449000" y="3185640"/>
            <a:ext cx="2160" cy="391320"/>
          </a:xfrm>
          <a:prstGeom prst="straightConnector1">
            <a:avLst/>
          </a:prstGeom>
          <a:ln w="19080">
            <a:solidFill>
              <a:srgbClr val="000000"/>
            </a:solidFill>
            <a:miter/>
            <a:tailEnd len="lg" type="stealth" w="sm"/>
          </a:ln>
        </p:spPr>
      </p:cxnSp>
      <p:cxnSp>
        <p:nvCxnSpPr>
          <p:cNvPr id="385" name=""/>
          <p:cNvCxnSpPr>
            <a:stCxn id="381" idx="4"/>
            <a:endCxn id="382" idx="0"/>
          </p:cNvCxnSpPr>
          <p:nvPr/>
        </p:nvCxnSpPr>
        <p:spPr>
          <a:xfrm>
            <a:off x="1449360" y="4135320"/>
            <a:ext cx="2160" cy="434160"/>
          </a:xfrm>
          <a:prstGeom prst="straightConnector1">
            <a:avLst/>
          </a:prstGeom>
          <a:ln w="19080">
            <a:solidFill>
              <a:srgbClr val="000000"/>
            </a:solidFill>
            <a:miter/>
            <a:tailEnd len="lg" type="stealth" w="sm"/>
          </a:ln>
        </p:spPr>
      </p:cxnSp>
      <p:sp>
        <p:nvSpPr>
          <p:cNvPr id="386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D8058E3-E224-4768-A23A-7BD721AD913F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/>
          </p:nvPr>
        </p:nvSpPr>
        <p:spPr>
          <a:xfrm>
            <a:off x="302760" y="593280"/>
            <a:ext cx="8458200" cy="555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231840" indent="-231840" algn="ctr">
              <a:spcBef>
                <a:spcPts val="10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Recognizing that further commoditization of the steel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algn="ctr">
              <a:lnSpc>
                <a:spcPct val="50000"/>
              </a:lnSpc>
              <a:spcBef>
                <a:spcPts val="10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markets is inevitable...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31800" indent="0">
              <a:spcBef>
                <a:spcPts val="9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3180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will focus on pre-determined steel product specification on commercial quality gauges and widths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318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3180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Central index pricing points to build liquidity and price transparency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318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3180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Market-making function - a bid and ask will be offered for all products traded using Enron’s BBB+ credit rating as the counterparty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318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3180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 will provide an existing, functional, and successful e-commerce platform to enhance our steel market making operations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title"/>
          </p:nvPr>
        </p:nvSpPr>
        <p:spPr>
          <a:xfrm>
            <a:off x="200160" y="3780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Steel Strategy</a:t>
            </a:r>
            <a:endParaRPr b="1" lang="en-US" sz="30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389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62DB18-3C03-450B-9F78-AD327504916D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/>
          <p:nvPr/>
        </p:nvSpPr>
        <p:spPr>
          <a:xfrm>
            <a:off x="1189080" y="2606760"/>
            <a:ext cx="6594480" cy="560160"/>
          </a:xfrm>
          <a:custGeom>
            <a:avLst/>
            <a:gdLst/>
            <a:ahLst/>
            <a:rect l="l" t="t" r="r" b="b"/>
            <a:pathLst>
              <a:path w="4608" h="277">
                <a:moveTo>
                  <a:pt x="0" y="274"/>
                </a:moveTo>
                <a:lnTo>
                  <a:pt x="0" y="0"/>
                </a:lnTo>
                <a:lnTo>
                  <a:pt x="4606" y="0"/>
                </a:lnTo>
                <a:lnTo>
                  <a:pt x="4608" y="277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"/>
          <p:cNvSpPr/>
          <p:nvPr/>
        </p:nvSpPr>
        <p:spPr>
          <a:xfrm>
            <a:off x="5578560" y="2611440"/>
            <a:ext cx="4680" cy="698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"/>
          <p:cNvSpPr/>
          <p:nvPr/>
        </p:nvSpPr>
        <p:spPr>
          <a:xfrm>
            <a:off x="657360" y="4324320"/>
            <a:ext cx="12189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4480" indent="-114480"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"/>
          <p:cNvSpPr/>
          <p:nvPr/>
        </p:nvSpPr>
        <p:spPr>
          <a:xfrm>
            <a:off x="3406680" y="2611440"/>
            <a:ext cx="4680" cy="698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"/>
          <p:cNvSpPr/>
          <p:nvPr/>
        </p:nvSpPr>
        <p:spPr>
          <a:xfrm>
            <a:off x="4384800" y="1703520"/>
            <a:ext cx="2880" cy="900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"/>
          <p:cNvSpPr/>
          <p:nvPr/>
        </p:nvSpPr>
        <p:spPr>
          <a:xfrm>
            <a:off x="6886440" y="4311720"/>
            <a:ext cx="1871640" cy="115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1240" indent="-111240"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&amp; Delivering Physical and Financial Commodity Products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 and Intermediation Services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Scope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>
            <a:off x="504720" y="3029040"/>
            <a:ext cx="1422360" cy="12189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07932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"/>
          <p:cNvSpPr/>
          <p:nvPr/>
        </p:nvSpPr>
        <p:spPr>
          <a:xfrm>
            <a:off x="486360" y="3233880"/>
            <a:ext cx="143892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&amp;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"/>
          <p:cNvSpPr/>
          <p:nvPr/>
        </p:nvSpPr>
        <p:spPr>
          <a:xfrm>
            <a:off x="2692440" y="3056040"/>
            <a:ext cx="1419120" cy="12175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07932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"/>
          <p:cNvSpPr/>
          <p:nvPr/>
        </p:nvSpPr>
        <p:spPr>
          <a:xfrm>
            <a:off x="2999160" y="3390840"/>
            <a:ext cx="785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"/>
          <p:cNvSpPr/>
          <p:nvPr/>
        </p:nvSpPr>
        <p:spPr>
          <a:xfrm>
            <a:off x="2617200" y="4332240"/>
            <a:ext cx="1557000" cy="62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11240" indent="-111240"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Outsourcing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 and </a:t>
            </a:r>
            <a:br>
              <a:rPr sz="1000"/>
            </a:b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 Customers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"/>
          <p:cNvSpPr/>
          <p:nvPr/>
        </p:nvSpPr>
        <p:spPr>
          <a:xfrm>
            <a:off x="4878360" y="3035160"/>
            <a:ext cx="1422360" cy="1219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07932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"/>
          <p:cNvSpPr/>
          <p:nvPr/>
        </p:nvSpPr>
        <p:spPr>
          <a:xfrm>
            <a:off x="5029560" y="3386160"/>
            <a:ext cx="1121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"/>
          <p:cNvSpPr/>
          <p:nvPr/>
        </p:nvSpPr>
        <p:spPr>
          <a:xfrm>
            <a:off x="4695840" y="4324320"/>
            <a:ext cx="2133720" cy="4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4480" indent="-114480"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 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 Delivery Services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1" name=""/>
          <p:cNvGrpSpPr/>
          <p:nvPr/>
        </p:nvGrpSpPr>
        <p:grpSpPr>
          <a:xfrm>
            <a:off x="3773520" y="870120"/>
            <a:ext cx="1339200" cy="1333440"/>
            <a:chOff x="3773520" y="870120"/>
            <a:chExt cx="1339200" cy="1333440"/>
          </a:xfrm>
        </p:grpSpPr>
        <p:pic>
          <p:nvPicPr>
            <p:cNvPr id="42" name="ENE_C_WHI" descr=""/>
            <p:cNvPicPr/>
            <p:nvPr/>
          </p:nvPicPr>
          <p:blipFill>
            <a:blip r:embed="rId2"/>
            <a:stretch/>
          </p:blipFill>
          <p:spPr>
            <a:xfrm>
              <a:off x="3773520" y="870120"/>
              <a:ext cx="1241280" cy="13334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3" name=""/>
            <p:cNvSpPr/>
            <p:nvPr/>
          </p:nvSpPr>
          <p:spPr>
            <a:xfrm>
              <a:off x="4847760" y="1600200"/>
              <a:ext cx="26496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4" name=""/>
          <p:cNvSpPr/>
          <p:nvPr/>
        </p:nvSpPr>
        <p:spPr>
          <a:xfrm>
            <a:off x="7068960" y="3035160"/>
            <a:ext cx="1422720" cy="121932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  <a:effectLst>
            <a:outerShdw dist="107932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"/>
          <p:cNvSpPr/>
          <p:nvPr/>
        </p:nvSpPr>
        <p:spPr>
          <a:xfrm>
            <a:off x="7248960" y="3386160"/>
            <a:ext cx="1062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3A3BFEF-6249-463A-B9EC-7745AAE37308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"/>
          <p:cNvSpPr/>
          <p:nvPr/>
        </p:nvSpPr>
        <p:spPr>
          <a:xfrm>
            <a:off x="2033640" y="3524400"/>
            <a:ext cx="2724120" cy="734760"/>
          </a:xfrm>
          <a:prstGeom prst="triangle">
            <a:avLst>
              <a:gd name="adj" fmla="val 29583"/>
            </a:avLst>
          </a:prstGeom>
          <a:gradFill rotWithShape="0">
            <a:gsLst>
              <a:gs pos="0">
                <a:srgbClr val="fefefe"/>
              </a:gs>
              <a:gs pos="100000">
                <a:srgbClr val="0000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1" name=""/>
          <p:cNvSpPr/>
          <p:nvPr/>
        </p:nvSpPr>
        <p:spPr>
          <a:xfrm>
            <a:off x="2000160" y="4257720"/>
            <a:ext cx="2752920" cy="1466640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2" name=""/>
          <p:cNvSpPr/>
          <p:nvPr/>
        </p:nvSpPr>
        <p:spPr>
          <a:xfrm>
            <a:off x="4519440" y="1581120"/>
            <a:ext cx="0" cy="6192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3" name=""/>
          <p:cNvSpPr/>
          <p:nvPr/>
        </p:nvSpPr>
        <p:spPr>
          <a:xfrm>
            <a:off x="3371760" y="2190600"/>
            <a:ext cx="0" cy="6192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4" name=""/>
          <p:cNvSpPr/>
          <p:nvPr/>
        </p:nvSpPr>
        <p:spPr>
          <a:xfrm>
            <a:off x="5718240" y="2190600"/>
            <a:ext cx="0" cy="6192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5" name=""/>
          <p:cNvSpPr/>
          <p:nvPr/>
        </p:nvSpPr>
        <p:spPr>
          <a:xfrm>
            <a:off x="1085760" y="2200320"/>
            <a:ext cx="6867720" cy="628560"/>
          </a:xfrm>
          <a:custGeom>
            <a:avLst/>
            <a:gdLst/>
            <a:ahLst/>
            <a:rect l="l" t="t" r="r" b="b"/>
            <a:pathLst>
              <a:path w="4320" h="396">
                <a:moveTo>
                  <a:pt x="0" y="348"/>
                </a:moveTo>
                <a:lnTo>
                  <a:pt x="0" y="0"/>
                </a:lnTo>
                <a:lnTo>
                  <a:pt x="4320" y="0"/>
                </a:lnTo>
                <a:lnTo>
                  <a:pt x="4320" y="396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6" name=""/>
          <p:cNvSpPr/>
          <p:nvPr/>
        </p:nvSpPr>
        <p:spPr>
          <a:xfrm>
            <a:off x="3648240" y="1060560"/>
            <a:ext cx="1742760" cy="923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7" name=""/>
          <p:cNvSpPr/>
          <p:nvPr/>
        </p:nvSpPr>
        <p:spPr>
          <a:xfrm>
            <a:off x="3988440" y="1062000"/>
            <a:ext cx="1062720" cy="9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3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3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3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Division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" name=""/>
          <p:cNvSpPr/>
          <p:nvPr/>
        </p:nvSpPr>
        <p:spPr>
          <a:xfrm>
            <a:off x="214200" y="2481120"/>
            <a:ext cx="1743120" cy="924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9" name=""/>
          <p:cNvSpPr/>
          <p:nvPr/>
        </p:nvSpPr>
        <p:spPr>
          <a:xfrm>
            <a:off x="380520" y="2620800"/>
            <a:ext cx="1409400" cy="64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3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3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 America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0" name=""/>
          <p:cNvSpPr/>
          <p:nvPr/>
        </p:nvSpPr>
        <p:spPr>
          <a:xfrm>
            <a:off x="2260440" y="2381400"/>
            <a:ext cx="2219400" cy="1123920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1" name=""/>
          <p:cNvSpPr/>
          <p:nvPr/>
        </p:nvSpPr>
        <p:spPr>
          <a:xfrm>
            <a:off x="2413440" y="2579760"/>
            <a:ext cx="1915200" cy="7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3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3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Industrial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2" name=""/>
          <p:cNvSpPr/>
          <p:nvPr/>
        </p:nvSpPr>
        <p:spPr>
          <a:xfrm>
            <a:off x="4846680" y="2481120"/>
            <a:ext cx="1743120" cy="924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3" name=""/>
          <p:cNvSpPr/>
          <p:nvPr/>
        </p:nvSpPr>
        <p:spPr>
          <a:xfrm>
            <a:off x="4987080" y="2620800"/>
            <a:ext cx="1459080" cy="64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3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3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Markets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4" name=""/>
          <p:cNvSpPr/>
          <p:nvPr/>
        </p:nvSpPr>
        <p:spPr>
          <a:xfrm>
            <a:off x="7068960" y="2481120"/>
            <a:ext cx="1743120" cy="924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5" name=""/>
          <p:cNvSpPr/>
          <p:nvPr/>
        </p:nvSpPr>
        <p:spPr>
          <a:xfrm>
            <a:off x="7542360" y="2620800"/>
            <a:ext cx="794880" cy="64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3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3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6" name=""/>
          <p:cNvSpPr/>
          <p:nvPr/>
        </p:nvSpPr>
        <p:spPr>
          <a:xfrm>
            <a:off x="2388960" y="4343400"/>
            <a:ext cx="1975320" cy="122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14480" indent="-114480">
              <a:spcBef>
                <a:spcPts val="400"/>
              </a:spcBef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Target Markets: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Pulp &amp; Paper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Steel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Lumber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7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 Segment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8" name=""/>
          <p:cNvSpPr/>
          <p:nvPr/>
        </p:nvSpPr>
        <p:spPr>
          <a:xfrm>
            <a:off x="303480" y="3487680"/>
            <a:ext cx="800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9" name=""/>
          <p:cNvSpPr/>
          <p:nvPr/>
        </p:nvSpPr>
        <p:spPr>
          <a:xfrm>
            <a:off x="4983120" y="3487680"/>
            <a:ext cx="170244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&amp;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Insurance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0" name=""/>
          <p:cNvSpPr/>
          <p:nvPr/>
        </p:nvSpPr>
        <p:spPr>
          <a:xfrm>
            <a:off x="7199640" y="3487680"/>
            <a:ext cx="80064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1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9409DB-F8F1-4FB0-97FD-05877806CF7B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/>
          </p:nvPr>
        </p:nvSpPr>
        <p:spPr>
          <a:xfrm>
            <a:off x="199800" y="695160"/>
            <a:ext cx="8762760" cy="4648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marL="1138320" indent="-1138320">
              <a:buNone/>
              <a:tabLst>
                <a:tab algn="l" pos="0"/>
                <a:tab algn="l" pos="14860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Experience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has participated in many market transformations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38320" indent="-1138320">
              <a:buNone/>
              <a:tabLst>
                <a:tab algn="l" pos="0"/>
                <a:tab algn="l" pos="14860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38320" indent="-1138320">
              <a:buNone/>
              <a:tabLst>
                <a:tab algn="l" pos="0"/>
                <a:tab algn="l" pos="14860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Culture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has a unique entrepreneurial culture that thrives on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new products and services for existing “old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economy” markets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1538280" indent="-285840">
              <a:buNone/>
              <a:tabLst>
                <a:tab algn="l" pos="0"/>
                <a:tab algn="l" pos="14860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“Most Innovative Company in America”, 5 Years in a Row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1538280" indent="-285840">
              <a:buNone/>
              <a:tabLst>
                <a:tab algn="l" pos="0"/>
                <a:tab algn="l" pos="14860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Fortune Magazine, March 2000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1538280" indent="-285840">
              <a:buNone/>
              <a:tabLst>
                <a:tab algn="l" pos="0"/>
                <a:tab algn="l" pos="14860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“Most Innovative Company in the World”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1538280" indent="-285840">
              <a:buNone/>
              <a:tabLst>
                <a:tab algn="l" pos="0"/>
                <a:tab algn="l" pos="14860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Fortune Magazine, September 2000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38320" indent="-1138320">
              <a:buNone/>
              <a:tabLst>
                <a:tab algn="l" pos="0"/>
                <a:tab algn="l" pos="14860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38320" indent="-1138320">
              <a:buNone/>
              <a:tabLst>
                <a:tab algn="l" pos="0"/>
                <a:tab algn="l" pos="14860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Risk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has successfully applied its risk intermediation and risk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 expertise in both energy and non-energy markets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38320" indent="-1138320">
              <a:buNone/>
              <a:tabLst>
                <a:tab algn="l" pos="0"/>
                <a:tab algn="l" pos="14860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38320" indent="-1138320">
              <a:buNone/>
              <a:tabLst>
                <a:tab algn="l" pos="0"/>
                <a:tab algn="l" pos="14860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Capital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can access the capital markets to provide the funding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necessary to establish and grow financial/physical trading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positions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38320" indent="-1138320">
              <a:buNone/>
              <a:tabLst>
                <a:tab algn="l" pos="0"/>
                <a:tab algn="l" pos="14860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38320" indent="-1138320">
              <a:buNone/>
              <a:tabLst>
                <a:tab algn="l" pos="0"/>
                <a:tab algn="l" pos="14860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Scale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possesses the scale, commitment and human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resources necessary to transform the steel market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title"/>
          </p:nvPr>
        </p:nvSpPr>
        <p:spPr>
          <a:xfrm>
            <a:off x="199800" y="37800"/>
            <a:ext cx="85611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Why is Enron the Right Agent for Change?</a:t>
            </a:r>
            <a:endParaRPr b="1" lang="en-US" sz="30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414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9DB2680-F181-4028-BAC6-83FED97AD971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"/>
          <p:cNvGrpSpPr/>
          <p:nvPr/>
        </p:nvGrpSpPr>
        <p:grpSpPr>
          <a:xfrm>
            <a:off x="3798720" y="1670040"/>
            <a:ext cx="1161360" cy="1114560"/>
            <a:chOff x="3798720" y="1670040"/>
            <a:chExt cx="1161360" cy="1114560"/>
          </a:xfrm>
        </p:grpSpPr>
        <p:pic>
          <p:nvPicPr>
            <p:cNvPr id="416" name="ENE_C_WHI" descr=""/>
            <p:cNvPicPr/>
            <p:nvPr/>
          </p:nvPicPr>
          <p:blipFill>
            <a:blip r:embed="rId2"/>
            <a:stretch/>
          </p:blipFill>
          <p:spPr>
            <a:xfrm>
              <a:off x="3798720" y="1670040"/>
              <a:ext cx="1036440" cy="11145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17" name=""/>
            <p:cNvSpPr/>
            <p:nvPr/>
          </p:nvSpPr>
          <p:spPr>
            <a:xfrm>
              <a:off x="4695120" y="2279160"/>
              <a:ext cx="26496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18" name=""/>
          <p:cNvSpPr/>
          <p:nvPr/>
        </p:nvSpPr>
        <p:spPr>
          <a:xfrm>
            <a:off x="0" y="2101680"/>
            <a:ext cx="16826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Brokers/ Producers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9" name=""/>
          <p:cNvSpPr/>
          <p:nvPr/>
        </p:nvSpPr>
        <p:spPr>
          <a:xfrm>
            <a:off x="6624720" y="2203560"/>
            <a:ext cx="2259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e-Commerce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20" name=""/>
          <p:cNvGrpSpPr/>
          <p:nvPr/>
        </p:nvGrpSpPr>
        <p:grpSpPr>
          <a:xfrm>
            <a:off x="1755720" y="1471680"/>
            <a:ext cx="2000160" cy="1891800"/>
            <a:chOff x="1755720" y="1471680"/>
            <a:chExt cx="2000160" cy="1891800"/>
          </a:xfrm>
        </p:grpSpPr>
        <p:sp>
          <p:nvSpPr>
            <p:cNvPr id="421" name=""/>
            <p:cNvSpPr/>
            <p:nvPr/>
          </p:nvSpPr>
          <p:spPr>
            <a:xfrm>
              <a:off x="1845360" y="1471680"/>
              <a:ext cx="1910520" cy="1785600"/>
            </a:xfrm>
            <a:custGeom>
              <a:avLst/>
              <a:gdLst/>
              <a:ahLst/>
              <a:rect l="l" t="t" r="r" b="b"/>
              <a:pathLst>
                <a:path w="1387" h="1041">
                  <a:moveTo>
                    <a:pt x="0" y="231"/>
                  </a:moveTo>
                  <a:lnTo>
                    <a:pt x="0" y="816"/>
                  </a:lnTo>
                  <a:lnTo>
                    <a:pt x="864" y="816"/>
                  </a:lnTo>
                  <a:lnTo>
                    <a:pt x="864" y="1041"/>
                  </a:lnTo>
                  <a:lnTo>
                    <a:pt x="1387" y="521"/>
                  </a:lnTo>
                  <a:lnTo>
                    <a:pt x="864" y="0"/>
                  </a:lnTo>
                  <a:lnTo>
                    <a:pt x="864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0000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" name=""/>
            <p:cNvSpPr/>
            <p:nvPr/>
          </p:nvSpPr>
          <p:spPr>
            <a:xfrm>
              <a:off x="1757160" y="2869560"/>
              <a:ext cx="1279800" cy="109440"/>
            </a:xfrm>
            <a:custGeom>
              <a:avLst/>
              <a:gdLst/>
              <a:ahLst/>
              <a:rect l="l" t="t" r="r" b="b"/>
              <a:pathLst>
                <a:path w="929" h="64">
                  <a:moveTo>
                    <a:pt x="866" y="63"/>
                  </a:moveTo>
                  <a:lnTo>
                    <a:pt x="929" y="0"/>
                  </a:lnTo>
                  <a:lnTo>
                    <a:pt x="61" y="0"/>
                  </a:lnTo>
                  <a:lnTo>
                    <a:pt x="0" y="64"/>
                  </a:lnTo>
                  <a:lnTo>
                    <a:pt x="866" y="63"/>
                  </a:lnTo>
                  <a:close/>
                </a:path>
              </a:pathLst>
            </a:custGeom>
            <a:solidFill>
              <a:srgbClr val="0000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3" name=""/>
            <p:cNvSpPr/>
            <p:nvPr/>
          </p:nvSpPr>
          <p:spPr>
            <a:xfrm>
              <a:off x="2950200" y="2868120"/>
              <a:ext cx="84960" cy="495360"/>
            </a:xfrm>
            <a:custGeom>
              <a:avLst/>
              <a:gdLst/>
              <a:ahLst/>
              <a:rect l="l" t="t" r="r" b="b"/>
              <a:pathLst>
                <a:path w="62" h="289">
                  <a:moveTo>
                    <a:pt x="0" y="65"/>
                  </a:moveTo>
                  <a:lnTo>
                    <a:pt x="62" y="0"/>
                  </a:lnTo>
                  <a:lnTo>
                    <a:pt x="62" y="227"/>
                  </a:lnTo>
                  <a:lnTo>
                    <a:pt x="0" y="28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4" name=""/>
            <p:cNvSpPr/>
            <p:nvPr/>
          </p:nvSpPr>
          <p:spPr>
            <a:xfrm>
              <a:off x="1755720" y="1868040"/>
              <a:ext cx="89640" cy="1111320"/>
            </a:xfrm>
            <a:custGeom>
              <a:avLst/>
              <a:gdLst/>
              <a:ahLst/>
              <a:rect l="l" t="t" r="r" b="b"/>
              <a:pathLst>
                <a:path w="65" h="648">
                  <a:moveTo>
                    <a:pt x="0" y="68"/>
                  </a:moveTo>
                  <a:lnTo>
                    <a:pt x="65" y="0"/>
                  </a:lnTo>
                  <a:lnTo>
                    <a:pt x="65" y="583"/>
                  </a:lnTo>
                  <a:lnTo>
                    <a:pt x="0" y="64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" name=""/>
            <p:cNvSpPr/>
            <p:nvPr/>
          </p:nvSpPr>
          <p:spPr>
            <a:xfrm>
              <a:off x="2950200" y="1471680"/>
              <a:ext cx="84960" cy="396360"/>
            </a:xfrm>
            <a:custGeom>
              <a:avLst/>
              <a:gdLst/>
              <a:ahLst/>
              <a:rect l="l" t="t" r="r" b="b"/>
              <a:pathLst>
                <a:path w="62" h="231">
                  <a:moveTo>
                    <a:pt x="0" y="231"/>
                  </a:moveTo>
                  <a:lnTo>
                    <a:pt x="62" y="231"/>
                  </a:lnTo>
                  <a:lnTo>
                    <a:pt x="62" y="0"/>
                  </a:lnTo>
                  <a:lnTo>
                    <a:pt x="0" y="6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0000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26" name=""/>
          <p:cNvGrpSpPr/>
          <p:nvPr/>
        </p:nvGrpSpPr>
        <p:grpSpPr>
          <a:xfrm>
            <a:off x="4916520" y="1471680"/>
            <a:ext cx="1999800" cy="1891800"/>
            <a:chOff x="4916520" y="1471680"/>
            <a:chExt cx="1999800" cy="1891800"/>
          </a:xfrm>
        </p:grpSpPr>
        <p:sp>
          <p:nvSpPr>
            <p:cNvPr id="427" name=""/>
            <p:cNvSpPr/>
            <p:nvPr/>
          </p:nvSpPr>
          <p:spPr>
            <a:xfrm>
              <a:off x="4916520" y="1471680"/>
              <a:ext cx="1910520" cy="1785600"/>
            </a:xfrm>
            <a:custGeom>
              <a:avLst/>
              <a:gdLst/>
              <a:ahLst/>
              <a:rect l="l" t="t" r="r" b="b"/>
              <a:pathLst>
                <a:path w="1387" h="1041">
                  <a:moveTo>
                    <a:pt x="1387" y="231"/>
                  </a:moveTo>
                  <a:lnTo>
                    <a:pt x="1387" y="816"/>
                  </a:lnTo>
                  <a:lnTo>
                    <a:pt x="523" y="816"/>
                  </a:lnTo>
                  <a:lnTo>
                    <a:pt x="523" y="1041"/>
                  </a:lnTo>
                  <a:lnTo>
                    <a:pt x="0" y="521"/>
                  </a:lnTo>
                  <a:lnTo>
                    <a:pt x="523" y="0"/>
                  </a:lnTo>
                  <a:lnTo>
                    <a:pt x="523" y="231"/>
                  </a:lnTo>
                  <a:lnTo>
                    <a:pt x="1387" y="231"/>
                  </a:lnTo>
                  <a:close/>
                </a:path>
              </a:pathLst>
            </a:custGeom>
            <a:solidFill>
              <a:srgbClr val="ff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" name=""/>
            <p:cNvSpPr/>
            <p:nvPr/>
          </p:nvSpPr>
          <p:spPr>
            <a:xfrm>
              <a:off x="5635080" y="2869560"/>
              <a:ext cx="1279800" cy="109440"/>
            </a:xfrm>
            <a:custGeom>
              <a:avLst/>
              <a:gdLst/>
              <a:ahLst/>
              <a:rect l="l" t="t" r="r" b="b"/>
              <a:pathLst>
                <a:path w="929" h="64">
                  <a:moveTo>
                    <a:pt x="63" y="63"/>
                  </a:moveTo>
                  <a:lnTo>
                    <a:pt x="0" y="0"/>
                  </a:lnTo>
                  <a:lnTo>
                    <a:pt x="868" y="0"/>
                  </a:lnTo>
                  <a:lnTo>
                    <a:pt x="929" y="64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ff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9" name=""/>
            <p:cNvSpPr/>
            <p:nvPr/>
          </p:nvSpPr>
          <p:spPr>
            <a:xfrm>
              <a:off x="5636880" y="2868120"/>
              <a:ext cx="84960" cy="495360"/>
            </a:xfrm>
            <a:custGeom>
              <a:avLst/>
              <a:gdLst/>
              <a:ahLst/>
              <a:rect l="l" t="t" r="r" b="b"/>
              <a:pathLst>
                <a:path w="62" h="289">
                  <a:moveTo>
                    <a:pt x="62" y="65"/>
                  </a:moveTo>
                  <a:lnTo>
                    <a:pt x="0" y="0"/>
                  </a:lnTo>
                  <a:lnTo>
                    <a:pt x="0" y="227"/>
                  </a:lnTo>
                  <a:lnTo>
                    <a:pt x="62" y="289"/>
                  </a:lnTo>
                  <a:lnTo>
                    <a:pt x="62" y="65"/>
                  </a:lnTo>
                  <a:close/>
                </a:path>
              </a:pathLst>
            </a:custGeom>
            <a:solidFill>
              <a:srgbClr val="ff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0" name=""/>
            <p:cNvSpPr/>
            <p:nvPr/>
          </p:nvSpPr>
          <p:spPr>
            <a:xfrm>
              <a:off x="6827040" y="1868040"/>
              <a:ext cx="89280" cy="1111320"/>
            </a:xfrm>
            <a:custGeom>
              <a:avLst/>
              <a:gdLst/>
              <a:ahLst/>
              <a:rect l="l" t="t" r="r" b="b"/>
              <a:pathLst>
                <a:path w="65" h="648">
                  <a:moveTo>
                    <a:pt x="65" y="68"/>
                  </a:moveTo>
                  <a:lnTo>
                    <a:pt x="0" y="0"/>
                  </a:lnTo>
                  <a:lnTo>
                    <a:pt x="0" y="583"/>
                  </a:lnTo>
                  <a:lnTo>
                    <a:pt x="65" y="648"/>
                  </a:lnTo>
                  <a:lnTo>
                    <a:pt x="65" y="68"/>
                  </a:lnTo>
                  <a:close/>
                </a:path>
              </a:pathLst>
            </a:custGeom>
            <a:solidFill>
              <a:srgbClr val="ff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1" name=""/>
            <p:cNvSpPr/>
            <p:nvPr/>
          </p:nvSpPr>
          <p:spPr>
            <a:xfrm>
              <a:off x="5636880" y="1471680"/>
              <a:ext cx="84960" cy="396360"/>
            </a:xfrm>
            <a:custGeom>
              <a:avLst/>
              <a:gdLst/>
              <a:ahLst/>
              <a:rect l="l" t="t" r="r" b="b"/>
              <a:pathLst>
                <a:path w="62" h="231">
                  <a:moveTo>
                    <a:pt x="62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62" y="62"/>
                  </a:lnTo>
                  <a:lnTo>
                    <a:pt x="62" y="231"/>
                  </a:lnTo>
                  <a:close/>
                </a:path>
              </a:pathLst>
            </a:custGeom>
            <a:solidFill>
              <a:srgbClr val="ff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32" name=""/>
          <p:cNvSpPr/>
          <p:nvPr/>
        </p:nvSpPr>
        <p:spPr>
          <a:xfrm>
            <a:off x="2976480" y="5048280"/>
            <a:ext cx="27781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Institutions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33" name=""/>
          <p:cNvGrpSpPr/>
          <p:nvPr/>
        </p:nvGrpSpPr>
        <p:grpSpPr>
          <a:xfrm>
            <a:off x="3448080" y="2827440"/>
            <a:ext cx="1891800" cy="2000160"/>
            <a:chOff x="3448080" y="2827440"/>
            <a:chExt cx="1891800" cy="2000160"/>
          </a:xfrm>
        </p:grpSpPr>
        <p:sp>
          <p:nvSpPr>
            <p:cNvPr id="434" name=""/>
            <p:cNvSpPr/>
            <p:nvPr/>
          </p:nvSpPr>
          <p:spPr>
            <a:xfrm rot="16200000">
              <a:off x="3385440" y="2889720"/>
              <a:ext cx="1910520" cy="1785600"/>
            </a:xfrm>
            <a:custGeom>
              <a:avLst/>
              <a:gdLst/>
              <a:ahLst/>
              <a:rect l="l" t="t" r="r" b="b"/>
              <a:pathLst>
                <a:path w="1387" h="1041">
                  <a:moveTo>
                    <a:pt x="0" y="231"/>
                  </a:moveTo>
                  <a:lnTo>
                    <a:pt x="0" y="816"/>
                  </a:lnTo>
                  <a:lnTo>
                    <a:pt x="864" y="816"/>
                  </a:lnTo>
                  <a:lnTo>
                    <a:pt x="864" y="1041"/>
                  </a:lnTo>
                  <a:lnTo>
                    <a:pt x="1387" y="521"/>
                  </a:lnTo>
                  <a:lnTo>
                    <a:pt x="864" y="0"/>
                  </a:lnTo>
                  <a:lnTo>
                    <a:pt x="864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0066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5" name=""/>
            <p:cNvSpPr/>
            <p:nvPr/>
          </p:nvSpPr>
          <p:spPr>
            <a:xfrm rot="16200000">
              <a:off x="4260600" y="4131360"/>
              <a:ext cx="1279800" cy="109440"/>
            </a:xfrm>
            <a:custGeom>
              <a:avLst/>
              <a:gdLst/>
              <a:ahLst/>
              <a:rect l="l" t="t" r="r" b="b"/>
              <a:pathLst>
                <a:path w="929" h="64">
                  <a:moveTo>
                    <a:pt x="866" y="63"/>
                  </a:moveTo>
                  <a:lnTo>
                    <a:pt x="929" y="0"/>
                  </a:lnTo>
                  <a:lnTo>
                    <a:pt x="61" y="0"/>
                  </a:lnTo>
                  <a:lnTo>
                    <a:pt x="0" y="64"/>
                  </a:lnTo>
                  <a:lnTo>
                    <a:pt x="866" y="63"/>
                  </a:lnTo>
                  <a:close/>
                </a:path>
              </a:pathLst>
            </a:custGeom>
            <a:solidFill>
              <a:srgbClr val="0066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6" name=""/>
            <p:cNvSpPr/>
            <p:nvPr/>
          </p:nvSpPr>
          <p:spPr>
            <a:xfrm rot="16200000">
              <a:off x="5049720" y="3342960"/>
              <a:ext cx="84960" cy="495360"/>
            </a:xfrm>
            <a:custGeom>
              <a:avLst/>
              <a:gdLst/>
              <a:ahLst/>
              <a:rect l="l" t="t" r="r" b="b"/>
              <a:pathLst>
                <a:path w="62" h="289">
                  <a:moveTo>
                    <a:pt x="0" y="65"/>
                  </a:moveTo>
                  <a:lnTo>
                    <a:pt x="62" y="0"/>
                  </a:lnTo>
                  <a:lnTo>
                    <a:pt x="62" y="227"/>
                  </a:lnTo>
                  <a:lnTo>
                    <a:pt x="0" y="28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7" name=""/>
            <p:cNvSpPr/>
            <p:nvPr/>
          </p:nvSpPr>
          <p:spPr>
            <a:xfrm rot="16200000">
              <a:off x="4355280" y="4227120"/>
              <a:ext cx="89640" cy="1111320"/>
            </a:xfrm>
            <a:custGeom>
              <a:avLst/>
              <a:gdLst/>
              <a:ahLst/>
              <a:rect l="l" t="t" r="r" b="b"/>
              <a:pathLst>
                <a:path w="65" h="648">
                  <a:moveTo>
                    <a:pt x="0" y="68"/>
                  </a:moveTo>
                  <a:lnTo>
                    <a:pt x="65" y="0"/>
                  </a:lnTo>
                  <a:lnTo>
                    <a:pt x="65" y="583"/>
                  </a:lnTo>
                  <a:lnTo>
                    <a:pt x="0" y="64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66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" name=""/>
            <p:cNvSpPr/>
            <p:nvPr/>
          </p:nvSpPr>
          <p:spPr>
            <a:xfrm rot="16200000">
              <a:off x="3603600" y="3392280"/>
              <a:ext cx="84960" cy="396360"/>
            </a:xfrm>
            <a:custGeom>
              <a:avLst/>
              <a:gdLst/>
              <a:ahLst/>
              <a:rect l="l" t="t" r="r" b="b"/>
              <a:pathLst>
                <a:path w="62" h="231">
                  <a:moveTo>
                    <a:pt x="0" y="231"/>
                  </a:moveTo>
                  <a:lnTo>
                    <a:pt x="62" y="231"/>
                  </a:lnTo>
                  <a:lnTo>
                    <a:pt x="62" y="0"/>
                  </a:lnTo>
                  <a:lnTo>
                    <a:pt x="0" y="6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0066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39" name=""/>
          <p:cNvSpPr/>
          <p:nvPr/>
        </p:nvSpPr>
        <p:spPr>
          <a:xfrm>
            <a:off x="2190240" y="2271600"/>
            <a:ext cx="904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Physical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0" name=""/>
          <p:cNvSpPr/>
          <p:nvPr/>
        </p:nvSpPr>
        <p:spPr>
          <a:xfrm>
            <a:off x="5076360" y="2193840"/>
            <a:ext cx="1815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Electronic Platform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1" name=""/>
          <p:cNvSpPr/>
          <p:nvPr/>
        </p:nvSpPr>
        <p:spPr>
          <a:xfrm>
            <a:off x="3830760" y="3917880"/>
            <a:ext cx="9536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2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Competitive Advantage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CB91E29-D816-4327-B253-F460AC246C84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279360" y="2698560"/>
            <a:ext cx="861048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 Overview</a:t>
            </a:r>
            <a:endParaRPr b="1" lang="en-US" sz="44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445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500F65-7878-4A6E-9B5B-E444ACDEA44D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6" name=""/>
          <p:cNvGraphicFramePr/>
          <p:nvPr/>
        </p:nvGraphicFramePr>
        <p:xfrm>
          <a:off x="4952880" y="1209600"/>
          <a:ext cx="3865680" cy="2579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4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952880" y="1209600"/>
                    <a:ext cx="3865680" cy="2579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48" name=""/>
          <p:cNvSpPr/>
          <p:nvPr/>
        </p:nvSpPr>
        <p:spPr>
          <a:xfrm>
            <a:off x="152280" y="1057320"/>
            <a:ext cx="4143600" cy="434880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6840" rIns="96840" tIns="48240" bIns="48240" anchor="ctr">
            <a:noAutofit/>
          </a:bodyPr>
          <a:p>
            <a:pPr algn="ctr">
              <a:tabLst>
                <a:tab algn="l" pos="0"/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Commodities Traded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9" name=""/>
          <p:cNvSpPr/>
          <p:nvPr/>
        </p:nvSpPr>
        <p:spPr>
          <a:xfrm>
            <a:off x="5105520" y="3758400"/>
            <a:ext cx="3616200" cy="13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169920" indent="-169920">
              <a:spcBef>
                <a:spcPts val="876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Leading e-commerce platform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spcBef>
                <a:spcPts val="876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Most liquid e-marketplace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spcBef>
                <a:spcPts val="876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&gt;50% of all Enron’s transactions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spcBef>
                <a:spcPts val="876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0" name=""/>
          <p:cNvSpPr/>
          <p:nvPr/>
        </p:nvSpPr>
        <p:spPr>
          <a:xfrm>
            <a:off x="228600" y="3809160"/>
            <a:ext cx="3929040" cy="252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169920" indent="-169920">
              <a:lnSpc>
                <a:spcPct val="9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Proprietary Technology - Dynamic real-time pricing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9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9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Scalable - over $178 Billion notional value transacted since inception (11/99)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9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9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Flexible - adaptable to unlimited products in multiple currencies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9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9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Reliable - a principal-based trading system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1" name=""/>
          <p:cNvSpPr/>
          <p:nvPr/>
        </p:nvSpPr>
        <p:spPr>
          <a:xfrm>
            <a:off x="4800600" y="1057320"/>
            <a:ext cx="4143240" cy="434880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6840" rIns="96840" tIns="48240" bIns="48240" anchor="ctr">
            <a:noAutofit/>
          </a:bodyPr>
          <a:p>
            <a:pPr algn="ctr">
              <a:tabLst>
                <a:tab algn="l" pos="0"/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Results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2" name=""/>
          <p:cNvSpPr/>
          <p:nvPr/>
        </p:nvSpPr>
        <p:spPr>
          <a:xfrm>
            <a:off x="5868000" y="1742040"/>
            <a:ext cx="19735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Average Weekly Transactions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3" name=""/>
          <p:cNvSpPr/>
          <p:nvPr/>
        </p:nvSpPr>
        <p:spPr>
          <a:xfrm>
            <a:off x="152280" y="3419640"/>
            <a:ext cx="4143600" cy="434880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6840" rIns="96840" tIns="48240" bIns="48240" anchor="ctr">
            <a:noAutofit/>
          </a:bodyPr>
          <a:p>
            <a:pPr algn="ctr">
              <a:tabLst>
                <a:tab algn="l" pos="0"/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Capabilities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4" name=""/>
          <p:cNvSpPr/>
          <p:nvPr/>
        </p:nvSpPr>
        <p:spPr>
          <a:xfrm>
            <a:off x="228600" y="1566720"/>
            <a:ext cx="2209680" cy="184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Oil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Derivatives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 Allowances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Plastics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5" name=""/>
          <p:cNvSpPr/>
          <p:nvPr/>
        </p:nvSpPr>
        <p:spPr>
          <a:xfrm>
            <a:off x="2590920" y="1575360"/>
            <a:ext cx="2057400" cy="167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Petrochemicals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Paper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6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7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66CE21-7661-4220-A2C6-534EA53EF39A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"/>
          <p:cNvGrpSpPr/>
          <p:nvPr/>
        </p:nvGrpSpPr>
        <p:grpSpPr>
          <a:xfrm>
            <a:off x="380880" y="739800"/>
            <a:ext cx="8382240" cy="5333760"/>
            <a:chOff x="380880" y="739800"/>
            <a:chExt cx="8382240" cy="5333760"/>
          </a:xfrm>
        </p:grpSpPr>
        <p:graphicFrame>
          <p:nvGraphicFramePr>
            <p:cNvPr id="459" name=""/>
            <p:cNvGraphicFramePr/>
            <p:nvPr/>
          </p:nvGraphicFramePr>
          <p:xfrm>
            <a:off x="380880" y="1522440"/>
            <a:ext cx="8382240" cy="455112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460" name="" descr="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380880" y="1522440"/>
                      <a:ext cx="8382240" cy="45511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461" name=""/>
            <p:cNvGraphicFramePr/>
            <p:nvPr/>
          </p:nvGraphicFramePr>
          <p:xfrm>
            <a:off x="380880" y="739800"/>
            <a:ext cx="8382240" cy="782640"/>
          </p:xfrm>
          <a:graphic>
            <a:graphicData uri="http://schemas.openxmlformats.org/presentationml/2006/ole">
              <p:oleObj r:id="rId4" spid="">
                <p:embed/>
                <p:pic>
                  <p:nvPicPr>
                    <p:cNvPr id="462" name="" descr=""/>
                    <p:cNvPicPr/>
                    <p:nvPr/>
                  </p:nvPicPr>
                  <p:blipFill>
                    <a:blip r:embed="rId5"/>
                    <a:stretch/>
                  </p:blipFill>
                  <p:spPr>
                    <a:xfrm>
                      <a:off x="380880" y="739800"/>
                      <a:ext cx="8382240" cy="7826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463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4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4CFD5E3-584A-4753-94F2-CAF9C66CD16D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/>
          </p:nvPr>
        </p:nvSpPr>
        <p:spPr>
          <a:xfrm>
            <a:off x="75960" y="2285640"/>
            <a:ext cx="2971800" cy="109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19999"/>
          </a:bodyPr>
          <a:p>
            <a:pPr marL="177840" indent="-177840">
              <a:lnSpc>
                <a:spcPct val="13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Hot Rolled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7840" indent="-177840">
              <a:lnSpc>
                <a:spcPct val="13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Conversion Charge (HR-CR)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7840" indent="-177840">
              <a:lnSpc>
                <a:spcPct val="13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Cold Rolled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7840" indent="-177840">
              <a:lnSpc>
                <a:spcPct val="13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Galvanized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6" name=""/>
          <p:cNvSpPr/>
          <p:nvPr/>
        </p:nvSpPr>
        <p:spPr>
          <a:xfrm>
            <a:off x="6148800" y="5958000"/>
            <a:ext cx="2594880" cy="2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spAutoFit/>
          </a:bodyPr>
          <a:p>
            <a:pPr algn="ctr"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Prices are  for illustrative purposes only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7" name=""/>
          <p:cNvSpPr/>
          <p:nvPr/>
        </p:nvSpPr>
        <p:spPr>
          <a:xfrm>
            <a:off x="4317840" y="1905120"/>
            <a:ext cx="1535400" cy="182880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8" name=""/>
          <p:cNvSpPr/>
          <p:nvPr/>
        </p:nvSpPr>
        <p:spPr>
          <a:xfrm>
            <a:off x="2679840" y="1905120"/>
            <a:ext cx="1535040" cy="182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130000"/>
              </a:lnSpc>
              <a:spcBef>
                <a:spcPts val="451"/>
              </a:spcBef>
              <a:tabLst>
                <a:tab algn="l" pos="0"/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Short Tons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lnSpc>
                <a:spcPct val="130000"/>
              </a:lnSpc>
              <a:spcBef>
                <a:spcPts val="349"/>
              </a:spcBef>
              <a:tabLst>
                <a:tab algn="l" pos="0"/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lnSpc>
                <a:spcPct val="130000"/>
              </a:lnSpc>
              <a:spcBef>
                <a:spcPts val="349"/>
              </a:spcBef>
              <a:tabLst>
                <a:tab algn="l" pos="0"/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50,000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lnSpc>
                <a:spcPct val="130000"/>
              </a:lnSpc>
              <a:spcBef>
                <a:spcPts val="349"/>
              </a:spcBef>
              <a:tabLst>
                <a:tab algn="l" pos="0"/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60,000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lnSpc>
                <a:spcPct val="130000"/>
              </a:lnSpc>
              <a:spcBef>
                <a:spcPts val="349"/>
              </a:spcBef>
              <a:tabLst>
                <a:tab algn="l" pos="0"/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9" name=""/>
          <p:cNvSpPr/>
          <p:nvPr/>
        </p:nvSpPr>
        <p:spPr>
          <a:xfrm>
            <a:off x="4317840" y="1905120"/>
            <a:ext cx="1535400" cy="182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130000"/>
              </a:lnSpc>
              <a:spcBef>
                <a:spcPts val="451"/>
              </a:spcBef>
              <a:tabLst>
                <a:tab algn="l" pos="0"/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Bid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lnSpc>
                <a:spcPct val="130000"/>
              </a:lnSpc>
              <a:spcBef>
                <a:spcPts val="349"/>
              </a:spcBef>
              <a:tabLst>
                <a:tab algn="l" pos="0"/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230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lnSpc>
                <a:spcPct val="130000"/>
              </a:lnSpc>
              <a:spcBef>
                <a:spcPts val="349"/>
              </a:spcBef>
              <a:tabLst>
                <a:tab algn="l" pos="0"/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lnSpc>
                <a:spcPct val="130000"/>
              </a:lnSpc>
              <a:spcBef>
                <a:spcPts val="349"/>
              </a:spcBef>
              <a:tabLst>
                <a:tab algn="l" pos="0"/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lnSpc>
                <a:spcPct val="130000"/>
              </a:lnSpc>
              <a:spcBef>
                <a:spcPts val="349"/>
              </a:spcBef>
              <a:tabLst>
                <a:tab algn="l" pos="0"/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390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0" name=""/>
          <p:cNvSpPr/>
          <p:nvPr/>
        </p:nvSpPr>
        <p:spPr>
          <a:xfrm>
            <a:off x="5931000" y="1905120"/>
            <a:ext cx="1535040" cy="182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130000"/>
              </a:lnSpc>
              <a:spcBef>
                <a:spcPts val="451"/>
              </a:spcBef>
              <a:tabLst>
                <a:tab algn="l" pos="0"/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Offer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lnSpc>
                <a:spcPct val="130000"/>
              </a:lnSpc>
              <a:spcBef>
                <a:spcPts val="349"/>
              </a:spcBef>
              <a:tabLst>
                <a:tab algn="l" pos="0"/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lnSpc>
                <a:spcPct val="130000"/>
              </a:lnSpc>
              <a:spcBef>
                <a:spcPts val="349"/>
              </a:spcBef>
              <a:tabLst>
                <a:tab algn="l" pos="0"/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lnSpc>
                <a:spcPct val="130000"/>
              </a:lnSpc>
              <a:spcBef>
                <a:spcPts val="349"/>
              </a:spcBef>
              <a:tabLst>
                <a:tab algn="l" pos="0"/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320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lnSpc>
                <a:spcPct val="130000"/>
              </a:lnSpc>
              <a:spcBef>
                <a:spcPts val="349"/>
              </a:spcBef>
              <a:tabLst>
                <a:tab algn="l" pos="0"/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1" name=""/>
          <p:cNvSpPr/>
          <p:nvPr/>
        </p:nvSpPr>
        <p:spPr>
          <a:xfrm>
            <a:off x="7608960" y="1905120"/>
            <a:ext cx="1535040" cy="182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130000"/>
              </a:lnSpc>
              <a:spcBef>
                <a:spcPts val="451"/>
              </a:spcBef>
              <a:tabLst>
                <a:tab algn="l" pos="0"/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Short Tons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lnSpc>
                <a:spcPct val="130000"/>
              </a:lnSpc>
              <a:spcBef>
                <a:spcPts val="349"/>
              </a:spcBef>
              <a:tabLst>
                <a:tab algn="l" pos="0"/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lnSpc>
                <a:spcPct val="130000"/>
              </a:lnSpc>
              <a:spcBef>
                <a:spcPts val="349"/>
              </a:spcBef>
              <a:tabLst>
                <a:tab algn="l" pos="0"/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70,000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lnSpc>
                <a:spcPct val="130000"/>
              </a:lnSpc>
              <a:spcBef>
                <a:spcPts val="349"/>
              </a:spcBef>
              <a:tabLst>
                <a:tab algn="l" pos="0"/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30,000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lnSpc>
                <a:spcPct val="130000"/>
              </a:lnSpc>
              <a:spcBef>
                <a:spcPts val="349"/>
              </a:spcBef>
              <a:tabLst>
                <a:tab algn="l" pos="0"/>
                <a:tab algn="dec" pos="3487680"/>
                <a:tab algn="dec" pos="4971960"/>
                <a:tab algn="dec" pos="6060960"/>
                <a:tab algn="dec" pos="731052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55,000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2" name=""/>
          <p:cNvSpPr/>
          <p:nvPr/>
        </p:nvSpPr>
        <p:spPr>
          <a:xfrm>
            <a:off x="5919840" y="1905120"/>
            <a:ext cx="1535040" cy="18288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" name=""/>
          <p:cNvSpPr/>
          <p:nvPr/>
        </p:nvSpPr>
        <p:spPr>
          <a:xfrm>
            <a:off x="1219320" y="4048200"/>
            <a:ext cx="6705360" cy="12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marL="228600" indent="-228600">
              <a:spcBef>
                <a:spcPts val="1250"/>
              </a:spcBef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>
              <a:lnSpc>
                <a:spcPct val="6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 will provide users with the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>
              <a:lnSpc>
                <a:spcPct val="6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capability to trade steel within the Fourth Quarter of 2000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" name=""/>
          <p:cNvSpPr/>
          <p:nvPr/>
        </p:nvSpPr>
        <p:spPr>
          <a:xfrm>
            <a:off x="301680" y="933480"/>
            <a:ext cx="8461440" cy="5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(Example)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48A1BD0-1BD8-472E-BEB2-CF022220C83E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279360" y="2698560"/>
            <a:ext cx="861048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Products and Services</a:t>
            </a:r>
            <a:endParaRPr b="1" lang="en-US" sz="44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478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6248D8-71A2-47D0-9BB9-2BE905413EA6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"/>
          <p:cNvSpPr/>
          <p:nvPr/>
        </p:nvSpPr>
        <p:spPr>
          <a:xfrm>
            <a:off x="838080" y="1495440"/>
            <a:ext cx="2286000" cy="1295280"/>
          </a:xfrm>
          <a:prstGeom prst="bevel">
            <a:avLst>
              <a:gd name="adj" fmla="val 9926"/>
            </a:avLst>
          </a:prstGeom>
          <a:gradFill rotWithShape="0">
            <a:gsLst>
              <a:gs pos="0">
                <a:srgbClr val="336699"/>
              </a:gs>
              <a:gs pos="100000">
                <a:srgbClr val="84a2c1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Physical Delivery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&amp;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Logistics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0" name=""/>
          <p:cNvSpPr/>
          <p:nvPr/>
        </p:nvSpPr>
        <p:spPr>
          <a:xfrm>
            <a:off x="3416400" y="1495440"/>
            <a:ext cx="2286000" cy="1295280"/>
          </a:xfrm>
          <a:prstGeom prst="bevel">
            <a:avLst>
              <a:gd name="adj" fmla="val 10051"/>
            </a:avLst>
          </a:prstGeom>
          <a:gradFill rotWithShape="0">
            <a:gsLst>
              <a:gs pos="0">
                <a:srgbClr val="336699"/>
              </a:gs>
              <a:gs pos="100000">
                <a:srgbClr val="84a2c1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Risk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1" name=""/>
          <p:cNvSpPr/>
          <p:nvPr/>
        </p:nvSpPr>
        <p:spPr>
          <a:xfrm>
            <a:off x="6019920" y="1495440"/>
            <a:ext cx="2286000" cy="1295280"/>
          </a:xfrm>
          <a:prstGeom prst="bevel">
            <a:avLst>
              <a:gd name="adj" fmla="val 10051"/>
            </a:avLst>
          </a:prstGeom>
          <a:gradFill rotWithShape="0">
            <a:gsLst>
              <a:gs pos="0">
                <a:srgbClr val="336699"/>
              </a:gs>
              <a:gs pos="100000">
                <a:srgbClr val="83a1c0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2" name=""/>
          <p:cNvSpPr/>
          <p:nvPr/>
        </p:nvSpPr>
        <p:spPr>
          <a:xfrm>
            <a:off x="3416400" y="3019320"/>
            <a:ext cx="2286000" cy="60984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Swaps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" name=""/>
          <p:cNvSpPr/>
          <p:nvPr/>
        </p:nvSpPr>
        <p:spPr>
          <a:xfrm>
            <a:off x="3416400" y="3857760"/>
            <a:ext cx="2286000" cy="60948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Caps, Floors, Collars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4" name=""/>
          <p:cNvSpPr/>
          <p:nvPr/>
        </p:nvSpPr>
        <p:spPr>
          <a:xfrm>
            <a:off x="6019920" y="3019320"/>
            <a:ext cx="2286000" cy="60984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Consignment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5" name=""/>
          <p:cNvSpPr/>
          <p:nvPr/>
        </p:nvSpPr>
        <p:spPr>
          <a:xfrm>
            <a:off x="838080" y="3019320"/>
            <a:ext cx="2286000" cy="60984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Buy/Sell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 Price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6" name=""/>
          <p:cNvSpPr/>
          <p:nvPr/>
        </p:nvSpPr>
        <p:spPr>
          <a:xfrm>
            <a:off x="838080" y="3857760"/>
            <a:ext cx="2286000" cy="60948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Buy/Sell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Index Price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7" name=""/>
          <p:cNvSpPr/>
          <p:nvPr/>
        </p:nvSpPr>
        <p:spPr>
          <a:xfrm>
            <a:off x="3429000" y="4619520"/>
            <a:ext cx="2286000" cy="60984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Hybrids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Cross Commodity, Etc.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8" name=""/>
          <p:cNvSpPr/>
          <p:nvPr/>
        </p:nvSpPr>
        <p:spPr>
          <a:xfrm>
            <a:off x="6019920" y="3857760"/>
            <a:ext cx="2286000" cy="60948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 Monetization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9" name=""/>
          <p:cNvSpPr/>
          <p:nvPr/>
        </p:nvSpPr>
        <p:spPr>
          <a:xfrm>
            <a:off x="6019920" y="4619520"/>
            <a:ext cx="2286000" cy="609840"/>
          </a:xfrm>
          <a:prstGeom prst="bevel">
            <a:avLst>
              <a:gd name="adj" fmla="val 13995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Structured Finance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0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Products and Services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1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FFFF4D5-BFA3-41B9-91D5-6161A43743CE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"/>
          <p:cNvSpPr/>
          <p:nvPr/>
        </p:nvSpPr>
        <p:spPr>
          <a:xfrm>
            <a:off x="352440" y="891360"/>
            <a:ext cx="4495680" cy="350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Terms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6600" indent="-222120">
              <a:lnSpc>
                <a:spcPct val="17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Co. sells physical steel to 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6600" indent="-222120">
              <a:lnSpc>
                <a:spcPct val="17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Co. receives a fixed price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6600" indent="-222120">
              <a:lnSpc>
                <a:spcPct val="17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22440" indent="-171720">
              <a:lnSpc>
                <a:spcPct val="17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Controls directional price risk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22440" indent="-171720">
              <a:lnSpc>
                <a:spcPct val="17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Stabilizes earnings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22440" indent="-171720">
              <a:lnSpc>
                <a:spcPct val="17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Potentially improves credit rating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6600" indent="-222120">
              <a:lnSpc>
                <a:spcPct val="14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3" name=""/>
          <p:cNvSpPr/>
          <p:nvPr/>
        </p:nvSpPr>
        <p:spPr>
          <a:xfrm>
            <a:off x="4772160" y="1123920"/>
            <a:ext cx="0" cy="4876920"/>
          </a:xfrm>
          <a:prstGeom prst="line">
            <a:avLst/>
          </a:prstGeom>
          <a:ln w="63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94" name=""/>
          <p:cNvGrpSpPr/>
          <p:nvPr/>
        </p:nvGrpSpPr>
        <p:grpSpPr>
          <a:xfrm>
            <a:off x="6198480" y="2152800"/>
            <a:ext cx="1715760" cy="2650680"/>
            <a:chOff x="6198480" y="2152800"/>
            <a:chExt cx="1715760" cy="2650680"/>
          </a:xfrm>
        </p:grpSpPr>
        <p:sp>
          <p:nvSpPr>
            <p:cNvPr id="495" name=""/>
            <p:cNvSpPr/>
            <p:nvPr/>
          </p:nvSpPr>
          <p:spPr>
            <a:xfrm>
              <a:off x="6430680" y="2690640"/>
              <a:ext cx="143496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marL="60480" indent="-60480">
                <a:buClr>
                  <a:srgbClr val="000000"/>
                </a:buClr>
                <a:buFont typeface="Arial"/>
                <a:buChar char="•"/>
                <a:tabLst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6" name=""/>
            <p:cNvSpPr/>
            <p:nvPr/>
          </p:nvSpPr>
          <p:spPr>
            <a:xfrm>
              <a:off x="6241680" y="3903480"/>
              <a:ext cx="1392120" cy="900000"/>
            </a:xfrm>
            <a:prstGeom prst="rect">
              <a:avLst/>
            </a:prstGeom>
            <a:noFill/>
            <a:ln w="38160">
              <a:solidFill>
                <a:srgbClr val="3366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6840" rIns="96840" tIns="48240" bIns="48240" anchor="ctr">
              <a:noAutofit/>
            </a:bodyPr>
            <a:p>
              <a:pPr algn="ctr"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7" name=""/>
            <p:cNvSpPr/>
            <p:nvPr/>
          </p:nvSpPr>
          <p:spPr>
            <a:xfrm>
              <a:off x="6237000" y="2152800"/>
              <a:ext cx="1396800" cy="900000"/>
            </a:xfrm>
            <a:prstGeom prst="rect">
              <a:avLst/>
            </a:prstGeom>
            <a:noFill/>
            <a:ln w="38160">
              <a:solidFill>
                <a:srgbClr val="3366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6840" rIns="96840" tIns="48240" bIns="48240" anchor="ctr">
              <a:noAutofit/>
            </a:bodyPr>
            <a:p>
              <a:pPr algn="ctr"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 Co.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8" name=""/>
            <p:cNvSpPr/>
            <p:nvPr/>
          </p:nvSpPr>
          <p:spPr>
            <a:xfrm>
              <a:off x="6324480" y="2903400"/>
              <a:ext cx="125676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marL="60480" indent="-60480">
                <a:buClr>
                  <a:srgbClr val="000000"/>
                </a:buClr>
                <a:buFont typeface="Arial"/>
                <a:buChar char="•"/>
                <a:tabLst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9" name=""/>
            <p:cNvSpPr/>
            <p:nvPr/>
          </p:nvSpPr>
          <p:spPr>
            <a:xfrm>
              <a:off x="6829200" y="3085920"/>
              <a:ext cx="0" cy="795240"/>
            </a:xfrm>
            <a:prstGeom prst="line">
              <a:avLst/>
            </a:prstGeom>
            <a:ln w="9360">
              <a:solidFill>
                <a:srgbClr val="000000"/>
              </a:solidFill>
              <a:prstDash val="sysDot"/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0" name=""/>
            <p:cNvSpPr/>
            <p:nvPr/>
          </p:nvSpPr>
          <p:spPr>
            <a:xfrm flipV="1">
              <a:off x="6981480" y="3076560"/>
              <a:ext cx="0" cy="7948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1" name=""/>
            <p:cNvSpPr/>
            <p:nvPr/>
          </p:nvSpPr>
          <p:spPr>
            <a:xfrm>
              <a:off x="6198480" y="3314880"/>
              <a:ext cx="5871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2" name=""/>
            <p:cNvSpPr/>
            <p:nvPr/>
          </p:nvSpPr>
          <p:spPr>
            <a:xfrm>
              <a:off x="6980400" y="3314880"/>
              <a:ext cx="9338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Fixed ($)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03" name=""/>
          <p:cNvGrpSpPr/>
          <p:nvPr/>
        </p:nvGrpSpPr>
        <p:grpSpPr>
          <a:xfrm>
            <a:off x="657360" y="4438800"/>
            <a:ext cx="3581280" cy="1143000"/>
            <a:chOff x="657360" y="4438800"/>
            <a:chExt cx="3581280" cy="1143000"/>
          </a:xfrm>
        </p:grpSpPr>
        <p:sp>
          <p:nvSpPr>
            <p:cNvPr id="504" name=""/>
            <p:cNvSpPr/>
            <p:nvPr/>
          </p:nvSpPr>
          <p:spPr>
            <a:xfrm>
              <a:off x="1190880" y="4578480"/>
              <a:ext cx="2971800" cy="868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ctr">
              <a:spAutoFit/>
            </a:bodyPr>
            <a:p>
              <a:pPr lvl="1" marL="457200">
                <a:lnSpc>
                  <a:spcPct val="50000"/>
                </a:lnSpc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336699"/>
                  </a:solidFill>
                  <a:effectLst/>
                  <a:uFillTx/>
                  <a:latin typeface="Arial"/>
                </a:rPr>
                <a:t>Legend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lvl="1" marL="457200">
                <a:lnSpc>
                  <a:spcPct val="5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Physical Commodity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lvl="1" marL="457200">
                <a:lnSpc>
                  <a:spcPct val="5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Financial Option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lvl="1" marL="457200">
                <a:lnSpc>
                  <a:spcPct val="5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Dollars ($)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5" name=""/>
            <p:cNvSpPr/>
            <p:nvPr/>
          </p:nvSpPr>
          <p:spPr>
            <a:xfrm flipH="1">
              <a:off x="923760" y="4845240"/>
              <a:ext cx="685800" cy="0"/>
            </a:xfrm>
            <a:prstGeom prst="line">
              <a:avLst/>
            </a:prstGeom>
            <a:ln w="9360">
              <a:solidFill>
                <a:srgbClr val="000000"/>
              </a:solidFill>
              <a:prstDash val="sysDot"/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6" name=""/>
            <p:cNvSpPr/>
            <p:nvPr/>
          </p:nvSpPr>
          <p:spPr>
            <a:xfrm flipH="1">
              <a:off x="923760" y="5302440"/>
              <a:ext cx="6858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7" name=""/>
            <p:cNvSpPr/>
            <p:nvPr/>
          </p:nvSpPr>
          <p:spPr>
            <a:xfrm flipH="1">
              <a:off x="923760" y="5073840"/>
              <a:ext cx="685800" cy="0"/>
            </a:xfrm>
            <a:prstGeom prst="line">
              <a:avLst/>
            </a:prstGeom>
            <a:ln w="9360">
              <a:solidFill>
                <a:srgbClr val="000000"/>
              </a:solidFill>
              <a:prstDash val="dash"/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8" name=""/>
            <p:cNvSpPr/>
            <p:nvPr/>
          </p:nvSpPr>
          <p:spPr>
            <a:xfrm>
              <a:off x="657360" y="4438800"/>
              <a:ext cx="3581280" cy="114300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09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Sell (Buy) Fixed Price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0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8E8AC0-CD6D-4370-86C7-53F9D1ADF686}" type="slidenum">
              <a:t>29</a:t>
            </a:fld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"/>
          <p:cNvSpPr/>
          <p:nvPr/>
        </p:nvSpPr>
        <p:spPr>
          <a:xfrm>
            <a:off x="401760" y="1116000"/>
            <a:ext cx="2305080" cy="434880"/>
          </a:xfrm>
          <a:prstGeom prst="rect">
            <a:avLst/>
          </a:prstGeom>
          <a:solidFill>
            <a:srgbClr val="0000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"/>
          <p:cNvSpPr/>
          <p:nvPr/>
        </p:nvSpPr>
        <p:spPr>
          <a:xfrm>
            <a:off x="700200" y="1677960"/>
            <a:ext cx="1990440" cy="130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782640" y="2789280"/>
            <a:ext cx="828720" cy="19836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"/>
          <p:cNvSpPr/>
          <p:nvPr/>
        </p:nvSpPr>
        <p:spPr>
          <a:xfrm>
            <a:off x="1779480" y="1820880"/>
            <a:ext cx="828720" cy="116676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>
            <a:off x="700200" y="2987640"/>
            <a:ext cx="1990440" cy="180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"/>
          <p:cNvSpPr/>
          <p:nvPr/>
        </p:nvSpPr>
        <p:spPr>
          <a:xfrm>
            <a:off x="1135440" y="2674800"/>
            <a:ext cx="1994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$9.1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>
            <a:off x="2110320" y="1708200"/>
            <a:ext cx="2563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$45.0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"/>
          <p:cNvSpPr/>
          <p:nvPr/>
        </p:nvSpPr>
        <p:spPr>
          <a:xfrm>
            <a:off x="1119600" y="3067200"/>
            <a:ext cx="227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1867680" y="3067200"/>
            <a:ext cx="6649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June 30, 2000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"/>
          <p:cNvSpPr/>
          <p:nvPr/>
        </p:nvSpPr>
        <p:spPr>
          <a:xfrm>
            <a:off x="861840" y="1089000"/>
            <a:ext cx="1386000" cy="49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Total 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(in billions)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>
            <a:off x="3336840" y="1646280"/>
            <a:ext cx="2044800" cy="13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3422520" y="2852640"/>
            <a:ext cx="851040" cy="136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>
            <a:off x="4444920" y="1805040"/>
            <a:ext cx="851040" cy="118440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"/>
          <p:cNvSpPr/>
          <p:nvPr/>
        </p:nvSpPr>
        <p:spPr>
          <a:xfrm>
            <a:off x="4748400" y="1681200"/>
            <a:ext cx="2563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$52.8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"/>
          <p:cNvSpPr/>
          <p:nvPr/>
        </p:nvSpPr>
        <p:spPr>
          <a:xfrm>
            <a:off x="3780000" y="2736720"/>
            <a:ext cx="1994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$9.8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"/>
          <p:cNvSpPr/>
          <p:nvPr/>
        </p:nvSpPr>
        <p:spPr>
          <a:xfrm>
            <a:off x="3761280" y="3057480"/>
            <a:ext cx="227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"/>
          <p:cNvSpPr/>
          <p:nvPr/>
        </p:nvSpPr>
        <p:spPr>
          <a:xfrm>
            <a:off x="4563360" y="3057480"/>
            <a:ext cx="66492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LTM</a:t>
            </a:r>
            <a:br>
              <a:rPr sz="800"/>
            </a:b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June 30, 2000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"/>
          <p:cNvSpPr/>
          <p:nvPr/>
        </p:nvSpPr>
        <p:spPr>
          <a:xfrm>
            <a:off x="6354720" y="1662120"/>
            <a:ext cx="2044800" cy="13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"/>
          <p:cNvSpPr/>
          <p:nvPr/>
        </p:nvSpPr>
        <p:spPr>
          <a:xfrm>
            <a:off x="6440400" y="2724120"/>
            <a:ext cx="851040" cy="2682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7462800" y="1808280"/>
            <a:ext cx="851040" cy="118404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6354720" y="2992320"/>
            <a:ext cx="2044800" cy="180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6788520" y="2603520"/>
            <a:ext cx="227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$226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7752240" y="1697040"/>
            <a:ext cx="3132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$1,109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6779160" y="3073320"/>
            <a:ext cx="227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7581240" y="3073320"/>
            <a:ext cx="66492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LTM</a:t>
            </a:r>
            <a:br>
              <a:rPr sz="800"/>
            </a:b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June 30, 2000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696960" y="4338720"/>
            <a:ext cx="1990800" cy="130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779400" y="5288040"/>
            <a:ext cx="828720" cy="36036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>
            <a:off x="1776240" y="4519440"/>
            <a:ext cx="828720" cy="112896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696960" y="5648400"/>
            <a:ext cx="1990800" cy="144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>
            <a:off x="1094040" y="5162400"/>
            <a:ext cx="2563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14.4x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2080080" y="4390920"/>
            <a:ext cx="2563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55.0x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1105200" y="5727600"/>
            <a:ext cx="227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1808640" y="5727600"/>
            <a:ext cx="8179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October </a:t>
            </a: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25</a:t>
            </a: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2000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3375000" y="4338720"/>
            <a:ext cx="1990800" cy="130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3375000" y="5648400"/>
            <a:ext cx="1990800" cy="144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3457440" y="5592600"/>
            <a:ext cx="828720" cy="55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4454640" y="4448160"/>
            <a:ext cx="828720" cy="120024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3803760" y="5479920"/>
            <a:ext cx="1994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$2.9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4754880" y="4335480"/>
            <a:ext cx="2563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$57.2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3783240" y="5727600"/>
            <a:ext cx="227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4484880" y="5727600"/>
            <a:ext cx="8182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October 2</a:t>
            </a: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</a:t>
            </a: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2000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5837400" y="4243320"/>
            <a:ext cx="2646360" cy="137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6443640" y="5103720"/>
            <a:ext cx="557280" cy="53676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7113600" y="4896000"/>
            <a:ext cx="558720" cy="74448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7783560" y="4427640"/>
            <a:ext cx="557280" cy="12128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6389640" y="5640480"/>
            <a:ext cx="2008080" cy="144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6568920" y="4991040"/>
            <a:ext cx="2901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16.8%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7267680" y="4784760"/>
            <a:ext cx="2901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17.2%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7940520" y="4305240"/>
            <a:ext cx="2901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26.3%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6434280" y="5726160"/>
            <a:ext cx="591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Peer Group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7207200" y="5726160"/>
            <a:ext cx="4093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S&amp;P 500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7933680" y="5726160"/>
            <a:ext cx="2955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3124080" y="1116000"/>
            <a:ext cx="2305080" cy="434880"/>
          </a:xfrm>
          <a:prstGeom prst="rect">
            <a:avLst/>
          </a:prstGeom>
          <a:solidFill>
            <a:srgbClr val="0000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3335760" y="1089000"/>
            <a:ext cx="1881360" cy="49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Annual Revenues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(in billions)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6153120" y="1116000"/>
            <a:ext cx="2305080" cy="434880"/>
          </a:xfrm>
          <a:prstGeom prst="rect">
            <a:avLst/>
          </a:prstGeom>
          <a:solidFill>
            <a:srgbClr val="0000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6669000" y="1089000"/>
            <a:ext cx="1273320" cy="49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 Income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(recurring, billions)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401760" y="3711600"/>
            <a:ext cx="2305080" cy="434880"/>
          </a:xfrm>
          <a:prstGeom prst="rect">
            <a:avLst/>
          </a:prstGeom>
          <a:solidFill>
            <a:srgbClr val="0000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338400" y="3760920"/>
            <a:ext cx="24332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Price-to-Earnings Ratio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3124080" y="3711600"/>
            <a:ext cx="2305080" cy="434880"/>
          </a:xfrm>
          <a:prstGeom prst="rect">
            <a:avLst/>
          </a:prstGeom>
          <a:solidFill>
            <a:srgbClr val="0000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>
            <a:off x="3172680" y="3684600"/>
            <a:ext cx="2207880" cy="49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 Capitalization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(in billions)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6153120" y="3711600"/>
            <a:ext cx="2305080" cy="434880"/>
          </a:xfrm>
          <a:prstGeom prst="rect">
            <a:avLst/>
          </a:prstGeom>
          <a:solidFill>
            <a:srgbClr val="0000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6319800" y="3684600"/>
            <a:ext cx="1971360" cy="49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Annualized Return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(1/1/90 to 6/30/00)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3340080" y="2987640"/>
            <a:ext cx="1990800" cy="180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Overview of Enron Corp.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237960" y="592200"/>
            <a:ext cx="86868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Explosive Growth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237960" y="5945040"/>
            <a:ext cx="86868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ff"/>
                </a:solidFill>
                <a:effectLst/>
                <a:uFillTx/>
                <a:latin typeface="Arial"/>
              </a:rPr>
              <a:t>America’s Leading Commodity Risk Management Organization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6A7C711-8E17-42D5-99D0-AF0DD565235B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"/>
          <p:cNvSpPr/>
          <p:nvPr/>
        </p:nvSpPr>
        <p:spPr>
          <a:xfrm>
            <a:off x="685800" y="1247760"/>
            <a:ext cx="7696080" cy="373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2" name=""/>
          <p:cNvSpPr/>
          <p:nvPr/>
        </p:nvSpPr>
        <p:spPr>
          <a:xfrm>
            <a:off x="304920" y="853920"/>
            <a:ext cx="4190760" cy="425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Steel Specs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5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Hot Roll - 1008 CQ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5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Gauge - 10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5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Width - 60”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5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- $250/Short Ton(ST)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Notes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5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for physical delivery is fixed irrespective of current market conditions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3" name=""/>
          <p:cNvSpPr/>
          <p:nvPr/>
        </p:nvSpPr>
        <p:spPr>
          <a:xfrm>
            <a:off x="4572000" y="1209600"/>
            <a:ext cx="0" cy="4876920"/>
          </a:xfrm>
          <a:prstGeom prst="line">
            <a:avLst/>
          </a:prstGeom>
          <a:ln w="63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4" name=""/>
          <p:cNvSpPr/>
          <p:nvPr/>
        </p:nvSpPr>
        <p:spPr>
          <a:xfrm>
            <a:off x="6190200" y="5711760"/>
            <a:ext cx="2559600" cy="2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spAutoFit/>
          </a:bodyPr>
          <a:p>
            <a:pPr algn="ctr"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Prices are for illustrative purposes only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15" name="Fixed%20Picture" descr=""/>
          <p:cNvPicPr/>
          <p:nvPr/>
        </p:nvPicPr>
        <p:blipFill>
          <a:blip r:embed="rId2"/>
          <a:stretch/>
        </p:blipFill>
        <p:spPr>
          <a:xfrm>
            <a:off x="4689360" y="2009880"/>
            <a:ext cx="4378320" cy="306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6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Sell (Buy) Fixed Price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7" name=""/>
          <p:cNvSpPr/>
          <p:nvPr/>
        </p:nvSpPr>
        <p:spPr>
          <a:xfrm>
            <a:off x="301680" y="542880"/>
            <a:ext cx="8461440" cy="5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(Example)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1257EF7-36FC-40A8-82EC-609C5CB2C55F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"/>
          <p:cNvSpPr/>
          <p:nvPr/>
        </p:nvSpPr>
        <p:spPr>
          <a:xfrm>
            <a:off x="247680" y="866520"/>
            <a:ext cx="4333680" cy="443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Terms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6600" indent="-222120">
              <a:lnSpc>
                <a:spcPct val="15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Co. sells physical steel to 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6600" indent="-222120">
              <a:lnSpc>
                <a:spcPct val="15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pays Steel Co. an Index-based price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6600" indent="-222120">
              <a:lnSpc>
                <a:spcPct val="15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Utilize agreed-upon 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6600" indent="-222120">
              <a:lnSpc>
                <a:spcPct val="15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30360" indent="-179640">
              <a:lnSpc>
                <a:spcPct val="15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Insures pricing reflects current market conditions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6600" indent="-222120">
              <a:lnSpc>
                <a:spcPct val="14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6600" indent="-222120">
              <a:lnSpc>
                <a:spcPct val="14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20" name=""/>
          <p:cNvGrpSpPr/>
          <p:nvPr/>
        </p:nvGrpSpPr>
        <p:grpSpPr>
          <a:xfrm>
            <a:off x="6039720" y="1781280"/>
            <a:ext cx="1705320" cy="2650680"/>
            <a:chOff x="6039720" y="1781280"/>
            <a:chExt cx="1705320" cy="2650680"/>
          </a:xfrm>
        </p:grpSpPr>
        <p:sp>
          <p:nvSpPr>
            <p:cNvPr id="521" name=""/>
            <p:cNvSpPr/>
            <p:nvPr/>
          </p:nvSpPr>
          <p:spPr>
            <a:xfrm>
              <a:off x="6075360" y="3531960"/>
              <a:ext cx="1392480" cy="900000"/>
            </a:xfrm>
            <a:prstGeom prst="rect">
              <a:avLst/>
            </a:prstGeom>
            <a:noFill/>
            <a:ln w="38160">
              <a:solidFill>
                <a:srgbClr val="3366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6840" rIns="96840" tIns="48240" bIns="48240" anchor="ctr">
              <a:noAutofit/>
            </a:bodyPr>
            <a:p>
              <a:pPr algn="ctr"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" name=""/>
            <p:cNvSpPr/>
            <p:nvPr/>
          </p:nvSpPr>
          <p:spPr>
            <a:xfrm>
              <a:off x="6070680" y="1781280"/>
              <a:ext cx="1397160" cy="900000"/>
            </a:xfrm>
            <a:prstGeom prst="rect">
              <a:avLst/>
            </a:prstGeom>
            <a:noFill/>
            <a:ln w="38160">
              <a:solidFill>
                <a:srgbClr val="3366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6840" rIns="96840" tIns="48240" bIns="48240" anchor="ctr">
              <a:noAutofit/>
            </a:bodyPr>
            <a:p>
              <a:pPr algn="ctr"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 Co.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" name=""/>
            <p:cNvSpPr/>
            <p:nvPr/>
          </p:nvSpPr>
          <p:spPr>
            <a:xfrm>
              <a:off x="6158160" y="2531880"/>
              <a:ext cx="125712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marL="60480" indent="-60480">
                <a:buClr>
                  <a:srgbClr val="000000"/>
                </a:buClr>
                <a:buFont typeface="Arial"/>
                <a:buChar char="•"/>
                <a:tabLst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" name=""/>
            <p:cNvSpPr/>
            <p:nvPr/>
          </p:nvSpPr>
          <p:spPr>
            <a:xfrm>
              <a:off x="6658200" y="2709720"/>
              <a:ext cx="0" cy="794880"/>
            </a:xfrm>
            <a:prstGeom prst="line">
              <a:avLst/>
            </a:prstGeom>
            <a:ln w="9360">
              <a:solidFill>
                <a:srgbClr val="000000"/>
              </a:solidFill>
              <a:prstDash val="sysDot"/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" name=""/>
            <p:cNvSpPr/>
            <p:nvPr/>
          </p:nvSpPr>
          <p:spPr>
            <a:xfrm flipV="1">
              <a:off x="6810480" y="2700360"/>
              <a:ext cx="0" cy="7948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6" name=""/>
            <p:cNvSpPr/>
            <p:nvPr/>
          </p:nvSpPr>
          <p:spPr>
            <a:xfrm>
              <a:off x="6039720" y="2943360"/>
              <a:ext cx="5871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7" name=""/>
            <p:cNvSpPr/>
            <p:nvPr/>
          </p:nvSpPr>
          <p:spPr>
            <a:xfrm>
              <a:off x="6860520" y="2943360"/>
              <a:ext cx="8845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Index ($)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28" name=""/>
          <p:cNvSpPr/>
          <p:nvPr/>
        </p:nvSpPr>
        <p:spPr>
          <a:xfrm>
            <a:off x="4667400" y="1066680"/>
            <a:ext cx="0" cy="4876920"/>
          </a:xfrm>
          <a:prstGeom prst="line">
            <a:avLst/>
          </a:prstGeom>
          <a:ln w="63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Sell (Buy) Index Price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C4671FE-04D0-463A-B5BB-3AF0039D4CDA}" type="slidenum">
              <a:t>31</a:t>
            </a:fld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"/>
          <p:cNvSpPr/>
          <p:nvPr/>
        </p:nvSpPr>
        <p:spPr>
          <a:xfrm>
            <a:off x="685800" y="1209600"/>
            <a:ext cx="7696080" cy="373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2" name=""/>
          <p:cNvSpPr/>
          <p:nvPr/>
        </p:nvSpPr>
        <p:spPr>
          <a:xfrm>
            <a:off x="303120" y="1177920"/>
            <a:ext cx="4191120" cy="442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Steel Specs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20000"/>
              </a:lnSpc>
              <a:buClr>
                <a:srgbClr val="000000"/>
              </a:buClr>
              <a:buSzPct val="13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Hot Roll - 1008 CQ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20000"/>
              </a:lnSpc>
              <a:buClr>
                <a:srgbClr val="000000"/>
              </a:buClr>
              <a:buSzPct val="13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Gauge - 10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20000"/>
              </a:lnSpc>
              <a:buClr>
                <a:srgbClr val="000000"/>
              </a:buClr>
              <a:buSzPct val="13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Width - 60”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20000"/>
              </a:lnSpc>
              <a:buClr>
                <a:srgbClr val="000000"/>
              </a:buClr>
              <a:buSzPct val="13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Settlement (Index)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20000"/>
              </a:lnSpc>
              <a:buClr>
                <a:srgbClr val="000000"/>
              </a:buClr>
              <a:buSzPct val="13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Metal Bulletin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20000"/>
              </a:lnSpc>
              <a:buClr>
                <a:srgbClr val="000000"/>
              </a:buClr>
              <a:buSzPct val="13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Purchasing Magazine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50000"/>
              </a:lnSpc>
              <a:buClr>
                <a:srgbClr val="000000"/>
              </a:buClr>
              <a:buSzPct val="13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Notes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20000"/>
              </a:lnSpc>
              <a:buClr>
                <a:srgbClr val="000000"/>
              </a:buClr>
              <a:buSzPct val="13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for physical delivery reflects current market conditions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33" name="Index%20Picture" descr=""/>
          <p:cNvPicPr/>
          <p:nvPr/>
        </p:nvPicPr>
        <p:blipFill>
          <a:blip r:embed="rId2"/>
          <a:stretch/>
        </p:blipFill>
        <p:spPr>
          <a:xfrm>
            <a:off x="4699080" y="1971720"/>
            <a:ext cx="4368600" cy="305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4" name=""/>
          <p:cNvSpPr/>
          <p:nvPr/>
        </p:nvSpPr>
        <p:spPr>
          <a:xfrm>
            <a:off x="4572000" y="1171440"/>
            <a:ext cx="0" cy="4876920"/>
          </a:xfrm>
          <a:prstGeom prst="line">
            <a:avLst/>
          </a:prstGeom>
          <a:ln w="63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5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Sell (Buy) Index Price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6" name=""/>
          <p:cNvSpPr/>
          <p:nvPr/>
        </p:nvSpPr>
        <p:spPr>
          <a:xfrm>
            <a:off x="301680" y="542880"/>
            <a:ext cx="8461440" cy="5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(Example)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7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90D6AE-D9A1-45FD-A7EA-0D2792BCE595}" type="slidenum">
              <a:t>32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"/>
          <p:cNvSpPr/>
          <p:nvPr/>
        </p:nvSpPr>
        <p:spPr>
          <a:xfrm>
            <a:off x="209520" y="912240"/>
            <a:ext cx="4343400" cy="470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Terms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9200" indent="-234720">
              <a:lnSpc>
                <a:spcPct val="13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Co. continues to sell steel to Purchaser at Index, or an agreed-upon price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9200" indent="-234720">
              <a:lnSpc>
                <a:spcPct val="13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Co. pays Index price to Enron and receives a fixed price from Enron in return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9200" indent="-234720">
              <a:lnSpc>
                <a:spcPct val="13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effect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31800" indent="-168120">
              <a:lnSpc>
                <a:spcPct val="13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Co. sells steel for a fixed price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9200" indent="-234720">
              <a:lnSpc>
                <a:spcPct val="13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31800" indent="-168120">
              <a:lnSpc>
                <a:spcPct val="13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Mitigates directional price risk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31800" indent="-168120">
              <a:lnSpc>
                <a:spcPct val="10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Reduces earnings volatility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31800" indent="-168120">
              <a:lnSpc>
                <a:spcPct val="10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Stabilizes cash flows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31800" indent="-168120">
              <a:lnSpc>
                <a:spcPct val="10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Potentially improves credit rating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39" name=""/>
          <p:cNvGrpSpPr/>
          <p:nvPr/>
        </p:nvGrpSpPr>
        <p:grpSpPr>
          <a:xfrm>
            <a:off x="4771440" y="1654200"/>
            <a:ext cx="4185360" cy="3641760"/>
            <a:chOff x="4771440" y="1654200"/>
            <a:chExt cx="4185360" cy="3641760"/>
          </a:xfrm>
        </p:grpSpPr>
        <p:sp>
          <p:nvSpPr>
            <p:cNvPr id="540" name=""/>
            <p:cNvSpPr/>
            <p:nvPr/>
          </p:nvSpPr>
          <p:spPr>
            <a:xfrm>
              <a:off x="5151600" y="1654200"/>
              <a:ext cx="1395360" cy="822600"/>
            </a:xfrm>
            <a:prstGeom prst="rect">
              <a:avLst/>
            </a:prstGeom>
            <a:noFill/>
            <a:ln w="38160">
              <a:solidFill>
                <a:srgbClr val="3366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6840" rIns="96840" tIns="48240" bIns="48240" anchor="ctr">
              <a:noAutofit/>
            </a:bodyPr>
            <a:p>
              <a:pPr algn="ctr"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Purchaser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1" name=""/>
            <p:cNvSpPr/>
            <p:nvPr/>
          </p:nvSpPr>
          <p:spPr>
            <a:xfrm>
              <a:off x="5154840" y="4473720"/>
              <a:ext cx="1392120" cy="822240"/>
            </a:xfrm>
            <a:prstGeom prst="rect">
              <a:avLst/>
            </a:prstGeom>
            <a:noFill/>
            <a:ln w="38160">
              <a:solidFill>
                <a:srgbClr val="3366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6840" rIns="96840" tIns="48240" bIns="48240" anchor="ctr">
              <a:noAutofit/>
            </a:bodyPr>
            <a:p>
              <a:pPr algn="ctr"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2" name=""/>
            <p:cNvSpPr/>
            <p:nvPr/>
          </p:nvSpPr>
          <p:spPr>
            <a:xfrm>
              <a:off x="5150160" y="3102120"/>
              <a:ext cx="1396800" cy="822240"/>
            </a:xfrm>
            <a:prstGeom prst="rect">
              <a:avLst/>
            </a:prstGeom>
            <a:noFill/>
            <a:ln w="38160">
              <a:solidFill>
                <a:srgbClr val="3366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6840" rIns="96840" tIns="48240" bIns="48240" anchor="ctr">
              <a:noAutofit/>
            </a:bodyPr>
            <a:p>
              <a:pPr algn="ctr"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 Co.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3" name=""/>
            <p:cNvSpPr/>
            <p:nvPr/>
          </p:nvSpPr>
          <p:spPr>
            <a:xfrm>
              <a:off x="5237280" y="3559320"/>
              <a:ext cx="1257480" cy="244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marL="60480" indent="-60480">
                <a:buClr>
                  <a:srgbClr val="000000"/>
                </a:buClr>
                <a:buFont typeface="Arial"/>
                <a:buChar char="•"/>
                <a:tabLst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" name=""/>
            <p:cNvSpPr/>
            <p:nvPr/>
          </p:nvSpPr>
          <p:spPr>
            <a:xfrm>
              <a:off x="5761080" y="3943440"/>
              <a:ext cx="0" cy="5032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" name=""/>
            <p:cNvSpPr/>
            <p:nvPr/>
          </p:nvSpPr>
          <p:spPr>
            <a:xfrm flipV="1">
              <a:off x="5918400" y="3945240"/>
              <a:ext cx="0" cy="5032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6" name=""/>
            <p:cNvSpPr/>
            <p:nvPr/>
          </p:nvSpPr>
          <p:spPr>
            <a:xfrm flipV="1">
              <a:off x="5915160" y="2495880"/>
              <a:ext cx="0" cy="576000"/>
            </a:xfrm>
            <a:prstGeom prst="line">
              <a:avLst/>
            </a:prstGeom>
            <a:ln cap="rnd" w="9360">
              <a:solidFill>
                <a:srgbClr val="000000"/>
              </a:solidFill>
              <a:custDash>
                <a:ds d="100000" sp="1000"/>
              </a:custDash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7" name=""/>
            <p:cNvSpPr/>
            <p:nvPr/>
          </p:nvSpPr>
          <p:spPr>
            <a:xfrm>
              <a:off x="5765760" y="2495880"/>
              <a:ext cx="0" cy="5760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8" name=""/>
            <p:cNvSpPr/>
            <p:nvPr/>
          </p:nvSpPr>
          <p:spPr>
            <a:xfrm>
              <a:off x="4838040" y="4061520"/>
              <a:ext cx="8845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Index ($)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9" name=""/>
            <p:cNvSpPr/>
            <p:nvPr/>
          </p:nvSpPr>
          <p:spPr>
            <a:xfrm>
              <a:off x="5961960" y="4061520"/>
              <a:ext cx="8841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Fixed ($)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0" name=""/>
            <p:cNvSpPr/>
            <p:nvPr/>
          </p:nvSpPr>
          <p:spPr>
            <a:xfrm>
              <a:off x="4771440" y="2613600"/>
              <a:ext cx="8845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Index ($)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1" name=""/>
            <p:cNvSpPr/>
            <p:nvPr/>
          </p:nvSpPr>
          <p:spPr>
            <a:xfrm>
              <a:off x="6101640" y="2628000"/>
              <a:ext cx="5871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552" name=""/>
            <p:cNvGrpSpPr/>
            <p:nvPr/>
          </p:nvGrpSpPr>
          <p:grpSpPr>
            <a:xfrm>
              <a:off x="6715440" y="2019600"/>
              <a:ext cx="685800" cy="1600200"/>
              <a:chOff x="6715440" y="2019600"/>
              <a:chExt cx="685800" cy="1600200"/>
            </a:xfrm>
          </p:grpSpPr>
          <p:sp>
            <p:nvSpPr>
              <p:cNvPr id="553" name=""/>
              <p:cNvSpPr/>
              <p:nvPr/>
            </p:nvSpPr>
            <p:spPr>
              <a:xfrm>
                <a:off x="7401240" y="2019600"/>
                <a:ext cx="0" cy="1600200"/>
              </a:xfrm>
              <a:prstGeom prst="line">
                <a:avLst/>
              </a:prstGeom>
              <a:ln w="9360">
                <a:solidFill>
                  <a:srgbClr val="000000"/>
                </a:solidFill>
                <a:prstDash val="dash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54" name=""/>
              <p:cNvSpPr/>
              <p:nvPr/>
            </p:nvSpPr>
            <p:spPr>
              <a:xfrm>
                <a:off x="6715440" y="2019600"/>
                <a:ext cx="68580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prstDash val="dash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55" name=""/>
              <p:cNvSpPr/>
              <p:nvPr/>
            </p:nvSpPr>
            <p:spPr>
              <a:xfrm>
                <a:off x="6715440" y="3619800"/>
                <a:ext cx="68580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prstDash val="dash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556" name=""/>
            <p:cNvSpPr/>
            <p:nvPr/>
          </p:nvSpPr>
          <p:spPr>
            <a:xfrm>
              <a:off x="7553520" y="2451960"/>
              <a:ext cx="1403280" cy="78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lnSpc>
                  <a:spcPct val="60000"/>
                </a:lnSpc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336699"/>
                  </a:solidFill>
                  <a:effectLst/>
                  <a:uFillTx/>
                  <a:latin typeface="Arial"/>
                </a:rPr>
                <a:t>Physical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60000"/>
                </a:lnSpc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336699"/>
                  </a:solidFill>
                  <a:effectLst/>
                  <a:uFillTx/>
                  <a:latin typeface="Arial"/>
                </a:rPr>
                <a:t>Relationship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60000"/>
                </a:lnSpc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336699"/>
                  </a:solidFill>
                  <a:effectLst/>
                  <a:uFillTx/>
                  <a:latin typeface="Arial"/>
                </a:rPr>
                <a:t>Unchanged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57" name=""/>
          <p:cNvSpPr/>
          <p:nvPr/>
        </p:nvSpPr>
        <p:spPr>
          <a:xfrm>
            <a:off x="4629240" y="1095480"/>
            <a:ext cx="0" cy="4876560"/>
          </a:xfrm>
          <a:prstGeom prst="line">
            <a:avLst/>
          </a:prstGeom>
          <a:ln w="63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8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Fixed for Index Swap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9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16519F-EB9A-4D82-990A-A58475DB0F5A}" type="slidenum">
              <a:t>33</a:t>
            </a:fld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"/>
          <p:cNvSpPr/>
          <p:nvPr/>
        </p:nvSpPr>
        <p:spPr>
          <a:xfrm>
            <a:off x="669960" y="153360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1" name=""/>
          <p:cNvSpPr/>
          <p:nvPr/>
        </p:nvSpPr>
        <p:spPr>
          <a:xfrm>
            <a:off x="455400" y="2140560"/>
            <a:ext cx="28850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marL="228600" indent="-228600"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Swap Price: $220/ST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Term: 4 periods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62" name=""/>
          <p:cNvGraphicFramePr/>
          <p:nvPr/>
        </p:nvGraphicFramePr>
        <p:xfrm>
          <a:off x="533520" y="3514680"/>
          <a:ext cx="3555720" cy="148608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56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533520" y="3514680"/>
                    <a:ext cx="3555720" cy="148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64" name=""/>
          <p:cNvSpPr/>
          <p:nvPr/>
        </p:nvSpPr>
        <p:spPr>
          <a:xfrm>
            <a:off x="6190200" y="5692680"/>
            <a:ext cx="2559600" cy="2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spAutoFit/>
          </a:bodyPr>
          <a:p>
            <a:pPr algn="ctr"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Prices are for illustrative purposes only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5" name=""/>
          <p:cNvSpPr/>
          <p:nvPr/>
        </p:nvSpPr>
        <p:spPr>
          <a:xfrm>
            <a:off x="4572000" y="1190520"/>
            <a:ext cx="0" cy="4876920"/>
          </a:xfrm>
          <a:prstGeom prst="line">
            <a:avLst/>
          </a:prstGeom>
          <a:ln w="63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66" name="Fixed%20for%20Index%20-%20Producers" descr=""/>
          <p:cNvPicPr/>
          <p:nvPr/>
        </p:nvPicPr>
        <p:blipFill>
          <a:blip r:embed="rId4"/>
          <a:stretch/>
        </p:blipFill>
        <p:spPr>
          <a:xfrm>
            <a:off x="4648320" y="1824120"/>
            <a:ext cx="4451400" cy="3182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7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Fixed for Index Swap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8" name=""/>
          <p:cNvSpPr/>
          <p:nvPr/>
        </p:nvSpPr>
        <p:spPr>
          <a:xfrm>
            <a:off x="301680" y="542880"/>
            <a:ext cx="8461440" cy="5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(Example)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9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03CF57-175B-4879-8182-C8D55C5EEE7C}" type="slidenum">
              <a:t>34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Natural Gas Price Impact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1" name=""/>
          <p:cNvSpPr/>
          <p:nvPr/>
        </p:nvSpPr>
        <p:spPr>
          <a:xfrm>
            <a:off x="237960" y="592200"/>
            <a:ext cx="86868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 ton of Steel can buy x MMBTU of gas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72" name=""/>
          <p:cNvGraphicFramePr/>
          <p:nvPr/>
        </p:nvGraphicFramePr>
        <p:xfrm>
          <a:off x="1271520" y="1122480"/>
          <a:ext cx="6411960" cy="499716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57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271520" y="1122480"/>
                    <a:ext cx="6411960" cy="4997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4" name=""/>
          <p:cNvGraphicFramePr/>
          <p:nvPr/>
        </p:nvGraphicFramePr>
        <p:xfrm>
          <a:off x="4197240" y="4764240"/>
          <a:ext cx="2880000" cy="392040"/>
        </p:xfrm>
        <a:graphic>
          <a:graphicData uri="http://schemas.openxmlformats.org/presentationml/2006/ole">
            <p:oleObj progId="Excel.Sheet.12" r:id="rId4" spid="">
              <p:embed/>
              <p:pic>
                <p:nvPicPr>
                  <p:cNvPr id="575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4197240" y="4764240"/>
                    <a:ext cx="2880000" cy="392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76" name=""/>
          <p:cNvSpPr/>
          <p:nvPr/>
        </p:nvSpPr>
        <p:spPr>
          <a:xfrm>
            <a:off x="1630440" y="6080040"/>
            <a:ext cx="56293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Note: Steel prices based on Purchasing Magazine and Gas Prices based on Henry Hub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7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54149CF-D04E-4EA7-BF8F-A837E62C22C6}" type="slidenum">
              <a:t>35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Cross-Commodity Swap (Gas Co.)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9" name=""/>
          <p:cNvSpPr/>
          <p:nvPr/>
        </p:nvSpPr>
        <p:spPr>
          <a:xfrm>
            <a:off x="76320" y="920520"/>
            <a:ext cx="4495680" cy="528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Terms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228600">
              <a:lnSpc>
                <a:spcPct val="12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Co. sells physical gas to LDC at Gas 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228600">
              <a:lnSpc>
                <a:spcPct val="12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Co. buys physical steel from Steel Producer at Steel 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228600">
              <a:lnSpc>
                <a:spcPct val="12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Co. pays Gas Index to Enron and receives from Enron the Steel 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228600">
              <a:lnSpc>
                <a:spcPct val="12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 value is based upon conversion ratio (CR) of gas (in MMBtu’s) to steel (in tons)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228600">
              <a:lnSpc>
                <a:spcPct val="12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effect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571680" indent="-114480">
              <a:lnSpc>
                <a:spcPct val="12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Co. buys steel in terms of gas price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228600">
              <a:lnSpc>
                <a:spcPct val="12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571680" indent="-114480">
              <a:lnSpc>
                <a:spcPct val="12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 is based on a core commodity of the customer’s business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571680" indent="-114480">
              <a:lnSpc>
                <a:spcPct val="12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Mitigates exposure to steel price volatility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0" name=""/>
          <p:cNvSpPr/>
          <p:nvPr/>
        </p:nvSpPr>
        <p:spPr>
          <a:xfrm>
            <a:off x="7045200" y="1336680"/>
            <a:ext cx="1395360" cy="822240"/>
          </a:xfrm>
          <a:prstGeom prst="rect">
            <a:avLst/>
          </a:prstGeom>
          <a:noFill/>
          <a:ln w="38160">
            <a:solidFill>
              <a:srgbClr val="3366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6840" rIns="96840" tIns="48240" bIns="482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LDC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1" name=""/>
          <p:cNvSpPr/>
          <p:nvPr/>
        </p:nvSpPr>
        <p:spPr>
          <a:xfrm>
            <a:off x="7048440" y="4156200"/>
            <a:ext cx="1392120" cy="822240"/>
          </a:xfrm>
          <a:prstGeom prst="rect">
            <a:avLst/>
          </a:prstGeom>
          <a:noFill/>
          <a:ln w="38160">
            <a:solidFill>
              <a:srgbClr val="3366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6840" rIns="96840" tIns="48240" bIns="482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2" name=""/>
          <p:cNvSpPr/>
          <p:nvPr/>
        </p:nvSpPr>
        <p:spPr>
          <a:xfrm>
            <a:off x="7043760" y="2784600"/>
            <a:ext cx="1396800" cy="822240"/>
          </a:xfrm>
          <a:prstGeom prst="rect">
            <a:avLst/>
          </a:prstGeom>
          <a:noFill/>
          <a:ln w="38160">
            <a:solidFill>
              <a:srgbClr val="3366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6840" rIns="96840" tIns="48240" bIns="482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Co.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3" name=""/>
          <p:cNvSpPr/>
          <p:nvPr/>
        </p:nvSpPr>
        <p:spPr>
          <a:xfrm>
            <a:off x="7130880" y="3241800"/>
            <a:ext cx="12574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60480" indent="-60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4" name=""/>
          <p:cNvSpPr/>
          <p:nvPr/>
        </p:nvSpPr>
        <p:spPr>
          <a:xfrm>
            <a:off x="7620120" y="3630600"/>
            <a:ext cx="0" cy="503280"/>
          </a:xfrm>
          <a:prstGeom prst="line">
            <a:avLst/>
          </a:prstGeom>
          <a:ln w="9360">
            <a:solidFill>
              <a:srgbClr val="000000"/>
            </a:solidFill>
            <a:prstDash val="sysDot"/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5" name=""/>
          <p:cNvSpPr/>
          <p:nvPr/>
        </p:nvSpPr>
        <p:spPr>
          <a:xfrm flipV="1">
            <a:off x="7772400" y="3620880"/>
            <a:ext cx="0" cy="50292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6" name=""/>
          <p:cNvSpPr/>
          <p:nvPr/>
        </p:nvSpPr>
        <p:spPr>
          <a:xfrm flipV="1">
            <a:off x="7772400" y="2172960"/>
            <a:ext cx="0" cy="58572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7" name=""/>
          <p:cNvSpPr/>
          <p:nvPr/>
        </p:nvSpPr>
        <p:spPr>
          <a:xfrm>
            <a:off x="7620120" y="2182680"/>
            <a:ext cx="0" cy="567000"/>
          </a:xfrm>
          <a:prstGeom prst="line">
            <a:avLst/>
          </a:prstGeom>
          <a:ln w="9360">
            <a:solidFill>
              <a:srgbClr val="000000"/>
            </a:solidFill>
            <a:prstDash val="sysDot"/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8" name=""/>
          <p:cNvSpPr/>
          <p:nvPr/>
        </p:nvSpPr>
        <p:spPr>
          <a:xfrm>
            <a:off x="6979320" y="3743640"/>
            <a:ext cx="587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9" name=""/>
          <p:cNvSpPr/>
          <p:nvPr/>
        </p:nvSpPr>
        <p:spPr>
          <a:xfrm>
            <a:off x="7805520" y="3743640"/>
            <a:ext cx="1340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Index ($)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0" name=""/>
          <p:cNvSpPr/>
          <p:nvPr/>
        </p:nvSpPr>
        <p:spPr>
          <a:xfrm>
            <a:off x="7054200" y="2296080"/>
            <a:ext cx="507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1" name=""/>
          <p:cNvSpPr/>
          <p:nvPr/>
        </p:nvSpPr>
        <p:spPr>
          <a:xfrm>
            <a:off x="7827840" y="2310120"/>
            <a:ext cx="1261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Index ($)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2" name=""/>
          <p:cNvSpPr/>
          <p:nvPr/>
        </p:nvSpPr>
        <p:spPr>
          <a:xfrm>
            <a:off x="4627440" y="2784600"/>
            <a:ext cx="1392480" cy="822240"/>
          </a:xfrm>
          <a:prstGeom prst="rect">
            <a:avLst/>
          </a:prstGeom>
          <a:noFill/>
          <a:ln w="38160">
            <a:solidFill>
              <a:srgbClr val="3366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6840" rIns="96840" tIns="48240" bIns="482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3" name=""/>
          <p:cNvSpPr/>
          <p:nvPr/>
        </p:nvSpPr>
        <p:spPr>
          <a:xfrm flipH="1">
            <a:off x="6043680" y="3225960"/>
            <a:ext cx="960480" cy="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4" name=""/>
          <p:cNvSpPr/>
          <p:nvPr/>
        </p:nvSpPr>
        <p:spPr>
          <a:xfrm>
            <a:off x="6043680" y="3073320"/>
            <a:ext cx="977760" cy="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5" name=""/>
          <p:cNvSpPr/>
          <p:nvPr/>
        </p:nvSpPr>
        <p:spPr>
          <a:xfrm>
            <a:off x="5967360" y="3205080"/>
            <a:ext cx="1119240" cy="73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8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Index/CR ($)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6" name=""/>
          <p:cNvSpPr/>
          <p:nvPr/>
        </p:nvSpPr>
        <p:spPr>
          <a:xfrm>
            <a:off x="5983200" y="2563920"/>
            <a:ext cx="106056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8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Index ($)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7" name=""/>
          <p:cNvSpPr/>
          <p:nvPr/>
        </p:nvSpPr>
        <p:spPr>
          <a:xfrm>
            <a:off x="4495680" y="977760"/>
            <a:ext cx="0" cy="5283360"/>
          </a:xfrm>
          <a:prstGeom prst="line">
            <a:avLst/>
          </a:prstGeom>
          <a:ln w="63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8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179A644-B1B8-484F-8999-2279F42E3974}" type="slidenum">
              <a:t>36</a:t>
            </a:fld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Cross-Commodity Swap (Steel Co.)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0" name=""/>
          <p:cNvSpPr/>
          <p:nvPr/>
        </p:nvSpPr>
        <p:spPr>
          <a:xfrm>
            <a:off x="12600" y="909720"/>
            <a:ext cx="4394160" cy="535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Terms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228600">
              <a:lnSpc>
                <a:spcPct val="11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Co. receives physical gas from LDC at Gas 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228600">
              <a:lnSpc>
                <a:spcPct val="11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Co. sells physical steel to User at Steel 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228600">
              <a:lnSpc>
                <a:spcPct val="11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Co. receives Gas Index from Enron and pays Enron the Steel 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228600">
              <a:lnSpc>
                <a:spcPct val="11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 value is based upon conversion ratio (CR) of gas (in MMBtu’s) to steel (in tons)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228600">
              <a:lnSpc>
                <a:spcPct val="11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effect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228600">
              <a:lnSpc>
                <a:spcPct val="11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Co. purchases gas in terms of steel price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228600">
              <a:lnSpc>
                <a:spcPct val="11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228600">
              <a:lnSpc>
                <a:spcPct val="11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 is based on a core commodity of the customer’s business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228600">
              <a:lnSpc>
                <a:spcPct val="11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Mitigates exposure to gas price volatility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01" name=""/>
          <p:cNvGrpSpPr/>
          <p:nvPr/>
        </p:nvGrpSpPr>
        <p:grpSpPr>
          <a:xfrm>
            <a:off x="4627440" y="1476360"/>
            <a:ext cx="4518360" cy="3641760"/>
            <a:chOff x="4627440" y="1476360"/>
            <a:chExt cx="4518360" cy="3641760"/>
          </a:xfrm>
        </p:grpSpPr>
        <p:sp>
          <p:nvSpPr>
            <p:cNvPr id="602" name=""/>
            <p:cNvSpPr/>
            <p:nvPr/>
          </p:nvSpPr>
          <p:spPr>
            <a:xfrm>
              <a:off x="7045200" y="1476360"/>
              <a:ext cx="1395360" cy="822600"/>
            </a:xfrm>
            <a:prstGeom prst="rect">
              <a:avLst/>
            </a:prstGeom>
            <a:noFill/>
            <a:ln w="38160">
              <a:solidFill>
                <a:srgbClr val="3366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6840" rIns="96840" tIns="48240" bIns="482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LDC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3" name=""/>
            <p:cNvSpPr/>
            <p:nvPr/>
          </p:nvSpPr>
          <p:spPr>
            <a:xfrm>
              <a:off x="7048440" y="4295880"/>
              <a:ext cx="1392120" cy="822240"/>
            </a:xfrm>
            <a:prstGeom prst="rect">
              <a:avLst/>
            </a:prstGeom>
            <a:noFill/>
            <a:ln w="38160">
              <a:solidFill>
                <a:srgbClr val="3366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6840" rIns="96840" tIns="48240" bIns="482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User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4" name=""/>
            <p:cNvSpPr/>
            <p:nvPr/>
          </p:nvSpPr>
          <p:spPr>
            <a:xfrm>
              <a:off x="7043760" y="2924280"/>
              <a:ext cx="1396800" cy="822240"/>
            </a:xfrm>
            <a:prstGeom prst="rect">
              <a:avLst/>
            </a:prstGeom>
            <a:noFill/>
            <a:ln w="38160">
              <a:solidFill>
                <a:srgbClr val="3366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6840" rIns="96840" tIns="48240" bIns="482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 Co.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5" name=""/>
            <p:cNvSpPr/>
            <p:nvPr/>
          </p:nvSpPr>
          <p:spPr>
            <a:xfrm>
              <a:off x="7130880" y="3381480"/>
              <a:ext cx="1257480" cy="122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marL="60480" indent="-6048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tabLst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6" name=""/>
            <p:cNvSpPr/>
            <p:nvPr/>
          </p:nvSpPr>
          <p:spPr>
            <a:xfrm>
              <a:off x="7619760" y="3770280"/>
              <a:ext cx="0" cy="503280"/>
            </a:xfrm>
            <a:prstGeom prst="line">
              <a:avLst/>
            </a:prstGeom>
            <a:ln w="9360">
              <a:solidFill>
                <a:srgbClr val="000000"/>
              </a:solidFill>
              <a:prstDash val="sysDot"/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7" name=""/>
            <p:cNvSpPr/>
            <p:nvPr/>
          </p:nvSpPr>
          <p:spPr>
            <a:xfrm flipV="1">
              <a:off x="7772400" y="3760920"/>
              <a:ext cx="0" cy="5032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8" name=""/>
            <p:cNvSpPr/>
            <p:nvPr/>
          </p:nvSpPr>
          <p:spPr>
            <a:xfrm flipV="1">
              <a:off x="7772400" y="2313000"/>
              <a:ext cx="0" cy="5860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9" name=""/>
            <p:cNvSpPr/>
            <p:nvPr/>
          </p:nvSpPr>
          <p:spPr>
            <a:xfrm>
              <a:off x="7619760" y="2322720"/>
              <a:ext cx="0" cy="566640"/>
            </a:xfrm>
            <a:prstGeom prst="line">
              <a:avLst/>
            </a:prstGeom>
            <a:ln w="9360">
              <a:solidFill>
                <a:srgbClr val="000000"/>
              </a:solidFill>
              <a:prstDash val="sysDot"/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0" name=""/>
            <p:cNvSpPr/>
            <p:nvPr/>
          </p:nvSpPr>
          <p:spPr>
            <a:xfrm>
              <a:off x="6979320" y="3883680"/>
              <a:ext cx="5871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1" name=""/>
            <p:cNvSpPr/>
            <p:nvPr/>
          </p:nvSpPr>
          <p:spPr>
            <a:xfrm>
              <a:off x="7805520" y="3883680"/>
              <a:ext cx="134028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 Index ($)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2" name=""/>
            <p:cNvSpPr/>
            <p:nvPr/>
          </p:nvSpPr>
          <p:spPr>
            <a:xfrm>
              <a:off x="7054200" y="2435760"/>
              <a:ext cx="5076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Gas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3" name=""/>
            <p:cNvSpPr/>
            <p:nvPr/>
          </p:nvSpPr>
          <p:spPr>
            <a:xfrm>
              <a:off x="7827480" y="2450160"/>
              <a:ext cx="126108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Gas Index ($)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4" name=""/>
            <p:cNvSpPr/>
            <p:nvPr/>
          </p:nvSpPr>
          <p:spPr>
            <a:xfrm>
              <a:off x="4627440" y="2924280"/>
              <a:ext cx="1392120" cy="822240"/>
            </a:xfrm>
            <a:prstGeom prst="rect">
              <a:avLst/>
            </a:prstGeom>
            <a:noFill/>
            <a:ln w="38160">
              <a:solidFill>
                <a:srgbClr val="3366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6840" rIns="96840" tIns="48240" bIns="482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5" name=""/>
            <p:cNvSpPr/>
            <p:nvPr/>
          </p:nvSpPr>
          <p:spPr>
            <a:xfrm flipH="1">
              <a:off x="6043320" y="3365640"/>
              <a:ext cx="96048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6" name=""/>
            <p:cNvSpPr/>
            <p:nvPr/>
          </p:nvSpPr>
          <p:spPr>
            <a:xfrm>
              <a:off x="6043320" y="3213360"/>
              <a:ext cx="9781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7" name=""/>
            <p:cNvSpPr/>
            <p:nvPr/>
          </p:nvSpPr>
          <p:spPr>
            <a:xfrm>
              <a:off x="5967360" y="3429720"/>
              <a:ext cx="1119240" cy="56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lnSpc>
                  <a:spcPct val="8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 Index ($)/CR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8" name=""/>
            <p:cNvSpPr/>
            <p:nvPr/>
          </p:nvSpPr>
          <p:spPr>
            <a:xfrm>
              <a:off x="5983200" y="2703600"/>
              <a:ext cx="1060560" cy="43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lnSpc>
                  <a:spcPct val="8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Gas Index ($)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19" name=""/>
          <p:cNvSpPr/>
          <p:nvPr/>
        </p:nvSpPr>
        <p:spPr>
          <a:xfrm>
            <a:off x="4495680" y="1117440"/>
            <a:ext cx="0" cy="4876920"/>
          </a:xfrm>
          <a:prstGeom prst="line">
            <a:avLst/>
          </a:prstGeom>
          <a:ln w="63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0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40BB692-3968-4F2A-A04B-2A0064131659}" type="slidenum">
              <a:t>37</a:t>
            </a:fld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"/>
          <p:cNvGrpSpPr/>
          <p:nvPr/>
        </p:nvGrpSpPr>
        <p:grpSpPr>
          <a:xfrm>
            <a:off x="5023440" y="1815480"/>
            <a:ext cx="3663360" cy="2871000"/>
            <a:chOff x="5023440" y="1815480"/>
            <a:chExt cx="3663360" cy="2871000"/>
          </a:xfrm>
        </p:grpSpPr>
        <p:sp>
          <p:nvSpPr>
            <p:cNvPr id="622" name=""/>
            <p:cNvSpPr/>
            <p:nvPr/>
          </p:nvSpPr>
          <p:spPr>
            <a:xfrm>
              <a:off x="6451560" y="2478240"/>
              <a:ext cx="82224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3" name=""/>
            <p:cNvSpPr/>
            <p:nvPr/>
          </p:nvSpPr>
          <p:spPr>
            <a:xfrm>
              <a:off x="5043600" y="3649680"/>
              <a:ext cx="1392120" cy="1036800"/>
            </a:xfrm>
            <a:prstGeom prst="rect">
              <a:avLst/>
            </a:prstGeom>
            <a:noFill/>
            <a:ln w="38160">
              <a:solidFill>
                <a:srgbClr val="3366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6840" rIns="96840" tIns="48240" bIns="48240" anchor="ctr">
              <a:noAutofit/>
            </a:bodyPr>
            <a:p>
              <a:pPr algn="ctr"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 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Purchaser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4" name=""/>
            <p:cNvSpPr/>
            <p:nvPr/>
          </p:nvSpPr>
          <p:spPr>
            <a:xfrm>
              <a:off x="5038560" y="1920960"/>
              <a:ext cx="1397160" cy="1036440"/>
            </a:xfrm>
            <a:prstGeom prst="rect">
              <a:avLst/>
            </a:prstGeom>
            <a:noFill/>
            <a:ln w="38160">
              <a:solidFill>
                <a:srgbClr val="3366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6840" rIns="96840" tIns="48240" bIns="48240" anchor="ctr">
              <a:noAutofit/>
            </a:bodyPr>
            <a:p>
              <a:pPr algn="ctr"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 Co.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5" name=""/>
            <p:cNvSpPr/>
            <p:nvPr/>
          </p:nvSpPr>
          <p:spPr>
            <a:xfrm>
              <a:off x="5126040" y="2497320"/>
              <a:ext cx="1257120" cy="244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marL="60480" indent="-60480">
                <a:buClr>
                  <a:srgbClr val="000000"/>
                </a:buClr>
                <a:buFont typeface="Arial"/>
                <a:buChar char="•"/>
                <a:tabLst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6" name=""/>
            <p:cNvSpPr/>
            <p:nvPr/>
          </p:nvSpPr>
          <p:spPr>
            <a:xfrm>
              <a:off x="5638680" y="2986200"/>
              <a:ext cx="0" cy="630000"/>
            </a:xfrm>
            <a:prstGeom prst="line">
              <a:avLst/>
            </a:prstGeom>
            <a:ln w="9360">
              <a:solidFill>
                <a:srgbClr val="000000"/>
              </a:solidFill>
              <a:prstDash val="sysDot"/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7" name=""/>
            <p:cNvSpPr/>
            <p:nvPr/>
          </p:nvSpPr>
          <p:spPr>
            <a:xfrm flipV="1">
              <a:off x="5791320" y="2981520"/>
              <a:ext cx="0" cy="6300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8" name=""/>
            <p:cNvSpPr/>
            <p:nvPr/>
          </p:nvSpPr>
          <p:spPr>
            <a:xfrm>
              <a:off x="5790240" y="3162600"/>
              <a:ext cx="8845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Index ($)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9" name=""/>
            <p:cNvSpPr/>
            <p:nvPr/>
          </p:nvSpPr>
          <p:spPr>
            <a:xfrm>
              <a:off x="5023440" y="3162600"/>
              <a:ext cx="5871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0" name=""/>
            <p:cNvSpPr/>
            <p:nvPr/>
          </p:nvSpPr>
          <p:spPr>
            <a:xfrm>
              <a:off x="7289640" y="1920960"/>
              <a:ext cx="1397160" cy="1036440"/>
            </a:xfrm>
            <a:prstGeom prst="rect">
              <a:avLst/>
            </a:prstGeom>
            <a:noFill/>
            <a:ln w="38160">
              <a:solidFill>
                <a:srgbClr val="3366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6840" rIns="96840" tIns="48240" bIns="48240" anchor="ctr">
              <a:noAutofit/>
            </a:bodyPr>
            <a:p>
              <a:pPr algn="ctr"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1" name=""/>
            <p:cNvSpPr/>
            <p:nvPr/>
          </p:nvSpPr>
          <p:spPr>
            <a:xfrm flipH="1">
              <a:off x="6446880" y="2286000"/>
              <a:ext cx="822240" cy="0"/>
            </a:xfrm>
            <a:prstGeom prst="line">
              <a:avLst/>
            </a:prstGeom>
            <a:ln w="9360">
              <a:solidFill>
                <a:srgbClr val="000000"/>
              </a:solidFill>
              <a:prstDash val="dash"/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2" name=""/>
            <p:cNvSpPr/>
            <p:nvPr/>
          </p:nvSpPr>
          <p:spPr>
            <a:xfrm>
              <a:off x="6407280" y="2585520"/>
              <a:ext cx="893880" cy="419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5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Premium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5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($)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3" name=""/>
            <p:cNvSpPr/>
            <p:nvPr/>
          </p:nvSpPr>
          <p:spPr>
            <a:xfrm>
              <a:off x="6413400" y="1815480"/>
              <a:ext cx="825480" cy="419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lnSpc>
                  <a:spcPct val="5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Put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5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Option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34" name=""/>
          <p:cNvSpPr/>
          <p:nvPr/>
        </p:nvSpPr>
        <p:spPr>
          <a:xfrm>
            <a:off x="152280" y="942840"/>
            <a:ext cx="4191120" cy="517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Terms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3360" indent="-218880">
              <a:lnSpc>
                <a:spcPct val="12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Co.</a:t>
            </a: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selects a strike price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3360" indent="-218880">
              <a:lnSpc>
                <a:spcPct val="12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Co. receives a financial put and pays Enron a premium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3360" indent="-218880">
              <a:lnSpc>
                <a:spcPct val="12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Co.</a:t>
            </a: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continues to sell physical steel at 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3360" indent="-218880">
              <a:lnSpc>
                <a:spcPct val="12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Should Index fall, Steel Co.</a:t>
            </a: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has the option to effectively sell steel to the market at the strike price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3360" indent="-218880">
              <a:lnSpc>
                <a:spcPct val="12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76440" indent="-228600">
              <a:lnSpc>
                <a:spcPct val="12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Limits Customer’s price exposure to the strike price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76440" indent="-228600">
              <a:lnSpc>
                <a:spcPct val="12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Participate in all upward price movement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76440" indent="-228600">
              <a:lnSpc>
                <a:spcPct val="12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Cost of the protection is known and fixed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5" name=""/>
          <p:cNvSpPr/>
          <p:nvPr/>
        </p:nvSpPr>
        <p:spPr>
          <a:xfrm>
            <a:off x="4572000" y="1095480"/>
            <a:ext cx="0" cy="4876560"/>
          </a:xfrm>
          <a:prstGeom prst="line">
            <a:avLst/>
          </a:prstGeom>
          <a:ln w="63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6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Buy a Put Option (“Price Floor”)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7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D9F334-4857-427D-91DA-E058080F8A15}" type="slidenum">
              <a:t>38</a:t>
            </a:fld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"/>
          <p:cNvSpPr/>
          <p:nvPr/>
        </p:nvSpPr>
        <p:spPr>
          <a:xfrm>
            <a:off x="152280" y="1265400"/>
            <a:ext cx="4343400" cy="434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228600" indent="-22860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strike price is the minimum price at which Steel Co. will effectively sell its steel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Co. continues to sell physical steel at Index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When exercised, Enron pays Steel Co. the difference between the strike price and Index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protection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has a cost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or option premium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9" name=""/>
          <p:cNvSpPr/>
          <p:nvPr/>
        </p:nvSpPr>
        <p:spPr>
          <a:xfrm>
            <a:off x="4572000" y="1123920"/>
            <a:ext cx="0" cy="4876920"/>
          </a:xfrm>
          <a:prstGeom prst="line">
            <a:avLst/>
          </a:prstGeom>
          <a:ln w="63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40" name="Put-Floor" descr=""/>
          <p:cNvPicPr/>
          <p:nvPr/>
        </p:nvPicPr>
        <p:blipFill>
          <a:blip r:embed="rId2"/>
          <a:stretch/>
        </p:blipFill>
        <p:spPr>
          <a:xfrm>
            <a:off x="4762440" y="2000160"/>
            <a:ext cx="3930840" cy="3248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1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Put Option (“Price Floor”)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2" name=""/>
          <p:cNvSpPr/>
          <p:nvPr/>
        </p:nvSpPr>
        <p:spPr>
          <a:xfrm>
            <a:off x="301680" y="542880"/>
            <a:ext cx="8461440" cy="5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(Example)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3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C54E523-4142-4AA1-B5F1-DD76D7D2A4AF}" type="slidenum">
              <a:t>39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Enron Business Model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15" name=""/>
          <p:cNvGrpSpPr/>
          <p:nvPr/>
        </p:nvGrpSpPr>
        <p:grpSpPr>
          <a:xfrm>
            <a:off x="260280" y="6048360"/>
            <a:ext cx="1757160" cy="243000"/>
            <a:chOff x="260280" y="6048360"/>
            <a:chExt cx="1757160" cy="243000"/>
          </a:xfrm>
        </p:grpSpPr>
        <p:sp>
          <p:nvSpPr>
            <p:cNvPr id="116" name=""/>
            <p:cNvSpPr/>
            <p:nvPr/>
          </p:nvSpPr>
          <p:spPr>
            <a:xfrm>
              <a:off x="311040" y="6048360"/>
              <a:ext cx="1657440" cy="243000"/>
            </a:xfrm>
            <a:custGeom>
              <a:avLst/>
              <a:gdLst>
                <a:gd name="textAreaLeft" fmla="*/ 0 w 1657440"/>
                <a:gd name="textAreaRight" fmla="*/ 1657800 w 1657440"/>
                <a:gd name="textAreaTop" fmla="*/ 0 h 243000"/>
                <a:gd name="textAreaBottom" fmla="*/ 243360 h 24300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645" y="0"/>
                  </a:lnTo>
                  <a:lnTo>
                    <a:pt x="21600" y="10800"/>
                  </a:lnTo>
                  <a:lnTo>
                    <a:pt x="20645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333cc"/>
            </a:solidFill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" name=""/>
            <p:cNvSpPr/>
            <p:nvPr/>
          </p:nvSpPr>
          <p:spPr>
            <a:xfrm>
              <a:off x="260280" y="6048720"/>
              <a:ext cx="175716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Enron Intermediation Roles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18" name=""/>
          <p:cNvSpPr/>
          <p:nvPr/>
        </p:nvSpPr>
        <p:spPr>
          <a:xfrm>
            <a:off x="1327680" y="5725800"/>
            <a:ext cx="13183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3810600" y="574956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"/>
          <p:cNvSpPr/>
          <p:nvPr/>
        </p:nvSpPr>
        <p:spPr>
          <a:xfrm>
            <a:off x="6367320" y="4302000"/>
            <a:ext cx="1011240" cy="1306800"/>
          </a:xfrm>
          <a:prstGeom prst="rect">
            <a:avLst/>
          </a:prstGeom>
          <a:solidFill>
            <a:srgbClr val="96969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6283440" y="4324320"/>
            <a:ext cx="1011240" cy="1308240"/>
          </a:xfrm>
          <a:prstGeom prst="rect">
            <a:avLst/>
          </a:prstGeom>
          <a:solidFill>
            <a:srgbClr val="4d4d4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6183360" y="4352760"/>
            <a:ext cx="1011240" cy="13068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"/>
          <p:cNvSpPr/>
          <p:nvPr/>
        </p:nvSpPr>
        <p:spPr>
          <a:xfrm>
            <a:off x="5742000" y="4398840"/>
            <a:ext cx="1343160" cy="13147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>
            <a:off x="5470560" y="4981680"/>
            <a:ext cx="18399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Content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5784840" y="5749560"/>
            <a:ext cx="125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4164120" y="4302000"/>
            <a:ext cx="1011240" cy="1306800"/>
          </a:xfrm>
          <a:prstGeom prst="rect">
            <a:avLst/>
          </a:prstGeom>
          <a:solidFill>
            <a:srgbClr val="96969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4079880" y="4324320"/>
            <a:ext cx="1011240" cy="1308240"/>
          </a:xfrm>
          <a:prstGeom prst="rect">
            <a:avLst/>
          </a:prstGeom>
          <a:solidFill>
            <a:srgbClr val="4d4d4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3979800" y="4352760"/>
            <a:ext cx="1011240" cy="13068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3538440" y="4398840"/>
            <a:ext cx="1339920" cy="13147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3262320" y="5042520"/>
            <a:ext cx="1838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1960560" y="4302000"/>
            <a:ext cx="1012680" cy="1306800"/>
          </a:xfrm>
          <a:prstGeom prst="rect">
            <a:avLst/>
          </a:prstGeom>
          <a:solidFill>
            <a:srgbClr val="96969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1876320" y="4324320"/>
            <a:ext cx="1013040" cy="1308240"/>
          </a:xfrm>
          <a:prstGeom prst="rect">
            <a:avLst/>
          </a:prstGeom>
          <a:solidFill>
            <a:srgbClr val="4d4d4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1776240" y="4352760"/>
            <a:ext cx="1013040" cy="13068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1335240" y="4398840"/>
            <a:ext cx="1341360" cy="13147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1093680" y="5043960"/>
            <a:ext cx="1839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620640" y="4316400"/>
            <a:ext cx="7356600" cy="395280"/>
          </a:xfrm>
          <a:custGeom>
            <a:avLst/>
            <a:gdLst>
              <a:gd name="textAreaLeft" fmla="*/ 0 w 7356600"/>
              <a:gd name="textAreaRight" fmla="*/ 7356960 w 7356600"/>
              <a:gd name="textAreaTop" fmla="*/ 0 h 395280"/>
              <a:gd name="textAreaBottom" fmla="*/ 395640 h 3952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0645" y="0"/>
                </a:lnTo>
                <a:lnTo>
                  <a:pt x="21600" y="10800"/>
                </a:lnTo>
                <a:lnTo>
                  <a:pt x="2064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ff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3170160" y="4350960"/>
            <a:ext cx="21063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Supply Aggregation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6367320" y="2882880"/>
            <a:ext cx="1011240" cy="1306440"/>
          </a:xfrm>
          <a:prstGeom prst="rect">
            <a:avLst/>
          </a:prstGeom>
          <a:solidFill>
            <a:srgbClr val="96969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6283440" y="2905200"/>
            <a:ext cx="1011240" cy="1307880"/>
          </a:xfrm>
          <a:prstGeom prst="rect">
            <a:avLst/>
          </a:prstGeom>
          <a:solidFill>
            <a:srgbClr val="4d4d4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6183360" y="2933640"/>
            <a:ext cx="1011240" cy="130644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5745240" y="2989440"/>
            <a:ext cx="1339920" cy="13143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5484960" y="3410280"/>
            <a:ext cx="1839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 Haul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4164120" y="2882880"/>
            <a:ext cx="1011240" cy="1306440"/>
          </a:xfrm>
          <a:prstGeom prst="rect">
            <a:avLst/>
          </a:prstGeom>
          <a:solidFill>
            <a:srgbClr val="96969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4079880" y="2905200"/>
            <a:ext cx="1011240" cy="1307880"/>
          </a:xfrm>
          <a:prstGeom prst="rect">
            <a:avLst/>
          </a:prstGeom>
          <a:solidFill>
            <a:srgbClr val="4d4d4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3979800" y="2933640"/>
            <a:ext cx="1011240" cy="130644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3541680" y="2989440"/>
            <a:ext cx="1339920" cy="13143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3274920" y="3493080"/>
            <a:ext cx="1839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Transmission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1960560" y="2882880"/>
            <a:ext cx="1012680" cy="1306440"/>
          </a:xfrm>
          <a:prstGeom prst="rect">
            <a:avLst/>
          </a:prstGeom>
          <a:solidFill>
            <a:srgbClr val="96969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1876320" y="2905200"/>
            <a:ext cx="1013040" cy="1307880"/>
          </a:xfrm>
          <a:prstGeom prst="rect">
            <a:avLst/>
          </a:prstGeom>
          <a:solidFill>
            <a:srgbClr val="4d4d4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1776240" y="2933640"/>
            <a:ext cx="1013040" cy="130644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1338120" y="2989440"/>
            <a:ext cx="1339920" cy="13143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1079640" y="3356640"/>
            <a:ext cx="1839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Long-Line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620640" y="2671920"/>
            <a:ext cx="7378920" cy="349200"/>
          </a:xfrm>
          <a:custGeom>
            <a:avLst/>
            <a:gdLst>
              <a:gd name="textAreaLeft" fmla="*/ 0 w 7378920"/>
              <a:gd name="textAreaRight" fmla="*/ 7379280 w 7378920"/>
              <a:gd name="textAreaTop" fmla="*/ 0 h 349200"/>
              <a:gd name="textAreaBottom" fmla="*/ 349560 h 3492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0183" y="0"/>
                </a:lnTo>
                <a:lnTo>
                  <a:pt x="21600" y="10800"/>
                </a:lnTo>
                <a:lnTo>
                  <a:pt x="20183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ff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3177000" y="2679120"/>
            <a:ext cx="2073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 Services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1960560" y="1230480"/>
            <a:ext cx="1012680" cy="1304640"/>
          </a:xfrm>
          <a:prstGeom prst="rect">
            <a:avLst/>
          </a:prstGeom>
          <a:solidFill>
            <a:srgbClr val="96969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1876320" y="1252440"/>
            <a:ext cx="1013040" cy="1306440"/>
          </a:xfrm>
          <a:prstGeom prst="rect">
            <a:avLst/>
          </a:prstGeom>
          <a:solidFill>
            <a:srgbClr val="4d4d4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1776240" y="1281240"/>
            <a:ext cx="1013040" cy="130464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1333440" y="1316160"/>
            <a:ext cx="1341360" cy="13158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1084320" y="1835640"/>
            <a:ext cx="1838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4164120" y="1211400"/>
            <a:ext cx="1011240" cy="1304640"/>
          </a:xfrm>
          <a:prstGeom prst="rect">
            <a:avLst/>
          </a:prstGeom>
          <a:solidFill>
            <a:srgbClr val="96969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4079880" y="1233360"/>
            <a:ext cx="1011240" cy="1306800"/>
          </a:xfrm>
          <a:prstGeom prst="rect">
            <a:avLst/>
          </a:prstGeom>
          <a:solidFill>
            <a:srgbClr val="4d4d4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3979800" y="1262160"/>
            <a:ext cx="1011240" cy="1305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3541680" y="1316160"/>
            <a:ext cx="1339920" cy="13158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3271680" y="1835640"/>
            <a:ext cx="1839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6367320" y="1211400"/>
            <a:ext cx="1011240" cy="1304640"/>
          </a:xfrm>
          <a:prstGeom prst="rect">
            <a:avLst/>
          </a:prstGeom>
          <a:solidFill>
            <a:srgbClr val="96969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6283440" y="1233360"/>
            <a:ext cx="1011240" cy="1306800"/>
          </a:xfrm>
          <a:prstGeom prst="rect">
            <a:avLst/>
          </a:prstGeom>
          <a:solidFill>
            <a:srgbClr val="4d4d4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6183360" y="1262160"/>
            <a:ext cx="1011240" cy="1305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>
            <a:off x="5745240" y="1316160"/>
            <a:ext cx="1339920" cy="13158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5481720" y="1848240"/>
            <a:ext cx="1838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Local Access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>
            <a:off x="650880" y="1004760"/>
            <a:ext cx="7343640" cy="360360"/>
          </a:xfrm>
          <a:custGeom>
            <a:avLst/>
            <a:gdLst>
              <a:gd name="textAreaLeft" fmla="*/ 0 w 7343640"/>
              <a:gd name="textAreaRight" fmla="*/ 7344000 w 7343640"/>
              <a:gd name="textAreaTop" fmla="*/ 0 h 360360"/>
              <a:gd name="textAreaBottom" fmla="*/ 360720 h 360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0253" y="0"/>
                </a:lnTo>
                <a:lnTo>
                  <a:pt x="21600" y="10800"/>
                </a:lnTo>
                <a:lnTo>
                  <a:pt x="20253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ff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3303720" y="1001160"/>
            <a:ext cx="1839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Retail Services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AA0C860-9431-4276-846F-0CDE54607EA4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"/>
          <p:cNvSpPr/>
          <p:nvPr/>
        </p:nvSpPr>
        <p:spPr>
          <a:xfrm>
            <a:off x="219240" y="709560"/>
            <a:ext cx="4495680" cy="538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Terms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6600" indent="-222120">
              <a:lnSpc>
                <a:spcPct val="10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Co. buys a put from 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6600" indent="-222120">
              <a:lnSpc>
                <a:spcPct val="10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6600" indent="-222120">
              <a:lnSpc>
                <a:spcPct val="10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Co. sells a call to 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6600" indent="-222120">
              <a:lnSpc>
                <a:spcPct val="10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6600" indent="-222120">
              <a:lnSpc>
                <a:spcPct val="10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Premiums paid in transaction directly offset one another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6600" indent="-222120">
              <a:lnSpc>
                <a:spcPct val="10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6600" indent="-222120">
              <a:lnSpc>
                <a:spcPct val="10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effect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36480" indent="-185760">
              <a:lnSpc>
                <a:spcPct val="10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Locks price of steel within a desired price range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6600" indent="-222120">
              <a:lnSpc>
                <a:spcPct val="10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6600" indent="-222120">
              <a:lnSpc>
                <a:spcPct val="10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36480" indent="-185760">
              <a:lnSpc>
                <a:spcPct val="10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Effectively, no premium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36480" indent="-185760">
              <a:lnSpc>
                <a:spcPct val="10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Reduces earnings volatility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36480" indent="-185760">
              <a:lnSpc>
                <a:spcPct val="10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Stabilizes cash flows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36480" indent="-185760">
              <a:lnSpc>
                <a:spcPct val="10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Potentially improves credit rating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36480" indent="-185760">
              <a:lnSpc>
                <a:spcPct val="10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45" name=""/>
          <p:cNvGrpSpPr/>
          <p:nvPr/>
        </p:nvGrpSpPr>
        <p:grpSpPr>
          <a:xfrm>
            <a:off x="4617000" y="1606680"/>
            <a:ext cx="4247640" cy="3641760"/>
            <a:chOff x="4617000" y="1606680"/>
            <a:chExt cx="4247640" cy="3641760"/>
          </a:xfrm>
        </p:grpSpPr>
        <p:sp>
          <p:nvSpPr>
            <p:cNvPr id="646" name=""/>
            <p:cNvSpPr/>
            <p:nvPr/>
          </p:nvSpPr>
          <p:spPr>
            <a:xfrm>
              <a:off x="6610320" y="3571920"/>
              <a:ext cx="838080" cy="0"/>
            </a:xfrm>
            <a:prstGeom prst="line">
              <a:avLst/>
            </a:prstGeom>
            <a:ln w="9360">
              <a:solidFill>
                <a:srgbClr val="000000"/>
              </a:solidFill>
              <a:prstDash val="sysDot"/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7" name=""/>
            <p:cNvSpPr/>
            <p:nvPr/>
          </p:nvSpPr>
          <p:spPr>
            <a:xfrm>
              <a:off x="5180040" y="1606680"/>
              <a:ext cx="1395360" cy="822240"/>
            </a:xfrm>
            <a:prstGeom prst="rect">
              <a:avLst/>
            </a:prstGeom>
            <a:noFill/>
            <a:ln w="38160">
              <a:solidFill>
                <a:srgbClr val="3366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6840" rIns="96840" tIns="48240" bIns="48240" anchor="ctr">
              <a:noAutofit/>
            </a:bodyPr>
            <a:p>
              <a:pPr algn="ctr"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8" name=""/>
            <p:cNvSpPr/>
            <p:nvPr/>
          </p:nvSpPr>
          <p:spPr>
            <a:xfrm>
              <a:off x="5183280" y="4425840"/>
              <a:ext cx="1392120" cy="822600"/>
            </a:xfrm>
            <a:prstGeom prst="rect">
              <a:avLst/>
            </a:prstGeom>
            <a:noFill/>
            <a:ln w="38160">
              <a:solidFill>
                <a:srgbClr val="3366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6840" rIns="96840" tIns="48240" bIns="48240" anchor="ctr">
              <a:noAutofit/>
            </a:bodyPr>
            <a:p>
              <a:pPr algn="ctr"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9" name=""/>
            <p:cNvSpPr/>
            <p:nvPr/>
          </p:nvSpPr>
          <p:spPr>
            <a:xfrm>
              <a:off x="5178240" y="3054240"/>
              <a:ext cx="1397160" cy="822600"/>
            </a:xfrm>
            <a:prstGeom prst="rect">
              <a:avLst/>
            </a:prstGeom>
            <a:noFill/>
            <a:ln w="38160">
              <a:solidFill>
                <a:srgbClr val="3366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6840" rIns="96840" tIns="48240" bIns="48240" anchor="ctr">
              <a:noAutofit/>
            </a:bodyPr>
            <a:p>
              <a:pPr algn="ctr"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 Co.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0" name=""/>
            <p:cNvSpPr/>
            <p:nvPr/>
          </p:nvSpPr>
          <p:spPr>
            <a:xfrm>
              <a:off x="5265720" y="3511440"/>
              <a:ext cx="1257120" cy="122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marL="60480" indent="-60480">
                <a:buClr>
                  <a:srgbClr val="000000"/>
                </a:buClr>
                <a:buFont typeface="Arial"/>
                <a:buChar char="•"/>
                <a:tabLst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1" name=""/>
            <p:cNvSpPr/>
            <p:nvPr/>
          </p:nvSpPr>
          <p:spPr>
            <a:xfrm>
              <a:off x="5938920" y="3900600"/>
              <a:ext cx="0" cy="503280"/>
            </a:xfrm>
            <a:prstGeom prst="line">
              <a:avLst/>
            </a:prstGeom>
            <a:ln w="9360">
              <a:solidFill>
                <a:srgbClr val="000000"/>
              </a:solidFill>
              <a:prstDash val="dash"/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2" name=""/>
            <p:cNvSpPr/>
            <p:nvPr/>
          </p:nvSpPr>
          <p:spPr>
            <a:xfrm flipV="1">
              <a:off x="5786280" y="3890880"/>
              <a:ext cx="0" cy="5032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3" name=""/>
            <p:cNvSpPr/>
            <p:nvPr/>
          </p:nvSpPr>
          <p:spPr>
            <a:xfrm flipV="1">
              <a:off x="5786280" y="2442960"/>
              <a:ext cx="0" cy="5857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4" name=""/>
            <p:cNvSpPr/>
            <p:nvPr/>
          </p:nvSpPr>
          <p:spPr>
            <a:xfrm>
              <a:off x="5938920" y="2443320"/>
              <a:ext cx="0" cy="585720"/>
            </a:xfrm>
            <a:prstGeom prst="line">
              <a:avLst/>
            </a:prstGeom>
            <a:ln w="9360">
              <a:solidFill>
                <a:srgbClr val="000000"/>
              </a:solidFill>
              <a:prstDash val="dash"/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5" name=""/>
            <p:cNvSpPr/>
            <p:nvPr/>
          </p:nvSpPr>
          <p:spPr>
            <a:xfrm>
              <a:off x="5970240" y="3977280"/>
              <a:ext cx="10627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Call Option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6" name=""/>
            <p:cNvSpPr/>
            <p:nvPr/>
          </p:nvSpPr>
          <p:spPr>
            <a:xfrm>
              <a:off x="6014520" y="2580120"/>
              <a:ext cx="10231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Put Option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7" name=""/>
            <p:cNvSpPr/>
            <p:nvPr/>
          </p:nvSpPr>
          <p:spPr>
            <a:xfrm>
              <a:off x="7467480" y="3054240"/>
              <a:ext cx="1397160" cy="822600"/>
            </a:xfrm>
            <a:prstGeom prst="rect">
              <a:avLst/>
            </a:prstGeom>
            <a:noFill/>
            <a:ln w="38160">
              <a:solidFill>
                <a:srgbClr val="3366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6840" rIns="96840" tIns="48240" bIns="48240" anchor="ctr">
              <a:noAutofit/>
            </a:bodyPr>
            <a:p>
              <a:pPr algn="ctr"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 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Producer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8" name=""/>
            <p:cNvSpPr/>
            <p:nvPr/>
          </p:nvSpPr>
          <p:spPr>
            <a:xfrm flipH="1">
              <a:off x="6595560" y="3419640"/>
              <a:ext cx="8413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9" name=""/>
            <p:cNvSpPr/>
            <p:nvPr/>
          </p:nvSpPr>
          <p:spPr>
            <a:xfrm>
              <a:off x="6629400" y="3627720"/>
              <a:ext cx="753840" cy="264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lnSpc>
                  <a:spcPct val="8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0" name=""/>
            <p:cNvSpPr/>
            <p:nvPr/>
          </p:nvSpPr>
          <p:spPr>
            <a:xfrm>
              <a:off x="6591240" y="3118320"/>
              <a:ext cx="896760" cy="264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lnSpc>
                  <a:spcPct val="8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Index ($)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1" name=""/>
            <p:cNvSpPr/>
            <p:nvPr/>
          </p:nvSpPr>
          <p:spPr>
            <a:xfrm>
              <a:off x="4617000" y="2580120"/>
              <a:ext cx="11613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Premium ($)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2" name=""/>
            <p:cNvSpPr/>
            <p:nvPr/>
          </p:nvSpPr>
          <p:spPr>
            <a:xfrm>
              <a:off x="4618440" y="3951720"/>
              <a:ext cx="11613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Premium ($)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63" name=""/>
          <p:cNvSpPr/>
          <p:nvPr/>
        </p:nvSpPr>
        <p:spPr>
          <a:xfrm>
            <a:off x="4638600" y="1095480"/>
            <a:ext cx="0" cy="4876560"/>
          </a:xfrm>
          <a:prstGeom prst="line">
            <a:avLst/>
          </a:prstGeom>
          <a:ln w="63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4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Costless Collar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5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F0DDB44-3A30-461E-955B-6657DA1B9BF1}" type="slidenum">
              <a:t>40</a:t>
            </a:fld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/>
          </p:nvPr>
        </p:nvSpPr>
        <p:spPr>
          <a:xfrm>
            <a:off x="152280" y="1295280"/>
            <a:ext cx="4114800" cy="3200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35080" indent="-235080">
              <a:lnSpc>
                <a:spcPct val="130000"/>
              </a:lnSpc>
              <a:spcBef>
                <a:spcPts val="1301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Limits price risk exposure in both directions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lnSpc>
                <a:spcPct val="130000"/>
              </a:lnSpc>
              <a:spcBef>
                <a:spcPts val="1301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Minimum price Steel Co. sells steel for is the strike price of the put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lnSpc>
                <a:spcPct val="130000"/>
              </a:lnSpc>
              <a:spcBef>
                <a:spcPts val="1301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Maximum price Steel Co. sells steel for is the strike price of the call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5080" indent="-235080">
              <a:lnSpc>
                <a:spcPct val="130000"/>
              </a:lnSpc>
              <a:spcBef>
                <a:spcPts val="1301"/>
              </a:spcBef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Co. “pays” for the put option by giving up the benefits above a certain price level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7" name=""/>
          <p:cNvSpPr/>
          <p:nvPr/>
        </p:nvSpPr>
        <p:spPr>
          <a:xfrm>
            <a:off x="4572000" y="1057320"/>
            <a:ext cx="0" cy="4876920"/>
          </a:xfrm>
          <a:prstGeom prst="line">
            <a:avLst/>
          </a:prstGeom>
          <a:ln w="63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68" name="Costless%20Collar" descr=""/>
          <p:cNvPicPr/>
          <p:nvPr/>
        </p:nvPicPr>
        <p:blipFill>
          <a:blip r:embed="rId2"/>
          <a:stretch/>
        </p:blipFill>
        <p:spPr>
          <a:xfrm>
            <a:off x="4699080" y="1754280"/>
            <a:ext cx="4378320" cy="3379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9" name="PlaceHolder 2"/>
          <p:cNvSpPr>
            <a:spLocks noGrp="1"/>
          </p:cNvSpPr>
          <p:nvPr>
            <p:ph type="title"/>
          </p:nvPr>
        </p:nvSpPr>
        <p:spPr>
          <a:xfrm>
            <a:off x="685800" y="495360"/>
            <a:ext cx="7772400" cy="62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(Example)</a:t>
            </a:r>
            <a:endParaRPr b="1" lang="en-US" sz="21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670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Costless Collar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1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61DE577-3FD3-4205-B607-16511163E297}" type="slidenum">
              <a:t>41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"/>
          <p:cNvSpPr/>
          <p:nvPr/>
        </p:nvSpPr>
        <p:spPr>
          <a:xfrm>
            <a:off x="152280" y="872280"/>
            <a:ext cx="4419720" cy="499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Terms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8040" indent="-223560">
              <a:lnSpc>
                <a:spcPct val="13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acquires steel inputs from Producer through lump-sum payment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8040" indent="-223560">
              <a:lnSpc>
                <a:spcPct val="13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 Co.</a:t>
            </a: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pays Enron for steel inputs as consumed (“just-in-time”), on a pre-determined drawdown schedule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8040" indent="-223560">
              <a:lnSpc>
                <a:spcPct val="13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28560" indent="-176040">
              <a:lnSpc>
                <a:spcPct val="13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Increases liquidity with reduced working capital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28560" indent="-176040">
              <a:lnSpc>
                <a:spcPct val="13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Higher advance rate than banks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28560" indent="-176040">
              <a:lnSpc>
                <a:spcPct val="130000"/>
              </a:lnSpc>
              <a:buClr>
                <a:srgbClr val="000000"/>
              </a:buClr>
              <a:buSzPct val="150000"/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Off-balance sheet treatment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8040" indent="-223560">
              <a:lnSpc>
                <a:spcPct val="13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bonds may be necessary to help off-set credit risk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38040" indent="-223560">
              <a:lnSpc>
                <a:spcPct val="140000"/>
              </a:lnSpc>
              <a:buClr>
                <a:srgbClr val="00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73" name=""/>
          <p:cNvGrpSpPr/>
          <p:nvPr/>
        </p:nvGrpSpPr>
        <p:grpSpPr>
          <a:xfrm>
            <a:off x="4890960" y="1501920"/>
            <a:ext cx="4024440" cy="4006800"/>
            <a:chOff x="4890960" y="1501920"/>
            <a:chExt cx="4024440" cy="4006800"/>
          </a:xfrm>
        </p:grpSpPr>
        <p:sp>
          <p:nvSpPr>
            <p:cNvPr id="674" name=""/>
            <p:cNvSpPr/>
            <p:nvPr/>
          </p:nvSpPr>
          <p:spPr>
            <a:xfrm>
              <a:off x="5029200" y="4686480"/>
              <a:ext cx="1395360" cy="822240"/>
            </a:xfrm>
            <a:prstGeom prst="rect">
              <a:avLst/>
            </a:prstGeom>
            <a:noFill/>
            <a:ln w="38160">
              <a:solidFill>
                <a:srgbClr val="3366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6840" rIns="96840" tIns="48240" bIns="48240" anchor="ctr">
              <a:noAutofit/>
            </a:bodyPr>
            <a:p>
              <a:pPr algn="ctr"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Producer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5" name=""/>
            <p:cNvSpPr/>
            <p:nvPr/>
          </p:nvSpPr>
          <p:spPr>
            <a:xfrm>
              <a:off x="5084640" y="3070440"/>
              <a:ext cx="1392480" cy="822240"/>
            </a:xfrm>
            <a:prstGeom prst="rect">
              <a:avLst/>
            </a:prstGeom>
            <a:noFill/>
            <a:ln w="38160">
              <a:solidFill>
                <a:srgbClr val="3366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6840" rIns="96840" tIns="48240" bIns="48240" anchor="ctr">
              <a:noAutofit/>
            </a:bodyPr>
            <a:p>
              <a:pPr algn="ctr"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6" name=""/>
            <p:cNvSpPr/>
            <p:nvPr/>
          </p:nvSpPr>
          <p:spPr>
            <a:xfrm>
              <a:off x="5029200" y="1501920"/>
              <a:ext cx="1397160" cy="822240"/>
            </a:xfrm>
            <a:prstGeom prst="rect">
              <a:avLst/>
            </a:prstGeom>
            <a:noFill/>
            <a:ln w="38160">
              <a:solidFill>
                <a:srgbClr val="3366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6840" rIns="96840" tIns="48240" bIns="48240" anchor="ctr">
              <a:noAutofit/>
            </a:bodyPr>
            <a:p>
              <a:pPr algn="ctr"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 Co.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7" name=""/>
            <p:cNvSpPr/>
            <p:nvPr/>
          </p:nvSpPr>
          <p:spPr>
            <a:xfrm>
              <a:off x="5113440" y="2934000"/>
              <a:ext cx="125712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marL="60480" indent="-60480">
                <a:buClr>
                  <a:srgbClr val="000000"/>
                </a:buClr>
                <a:buFont typeface="Arial"/>
                <a:buChar char="•"/>
                <a:tabLst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8" name=""/>
            <p:cNvSpPr/>
            <p:nvPr/>
          </p:nvSpPr>
          <p:spPr>
            <a:xfrm flipV="1">
              <a:off x="5638680" y="3908520"/>
              <a:ext cx="0" cy="749520"/>
            </a:xfrm>
            <a:prstGeom prst="line">
              <a:avLst/>
            </a:prstGeom>
            <a:ln w="9360">
              <a:solidFill>
                <a:srgbClr val="000000"/>
              </a:solidFill>
              <a:prstDash val="sysDot"/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9" name=""/>
            <p:cNvSpPr/>
            <p:nvPr/>
          </p:nvSpPr>
          <p:spPr>
            <a:xfrm>
              <a:off x="5791320" y="3913200"/>
              <a:ext cx="0" cy="7495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0" name=""/>
            <p:cNvSpPr/>
            <p:nvPr/>
          </p:nvSpPr>
          <p:spPr>
            <a:xfrm>
              <a:off x="5915520" y="4136040"/>
              <a:ext cx="11916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Lump Sum $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1" name=""/>
            <p:cNvSpPr/>
            <p:nvPr/>
          </p:nvSpPr>
          <p:spPr>
            <a:xfrm>
              <a:off x="5927760" y="2381040"/>
              <a:ext cx="1241280" cy="461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Payment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2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as consumed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2" name=""/>
            <p:cNvSpPr/>
            <p:nvPr/>
          </p:nvSpPr>
          <p:spPr>
            <a:xfrm>
              <a:off x="7446960" y="3070440"/>
              <a:ext cx="1468440" cy="822240"/>
            </a:xfrm>
            <a:prstGeom prst="rect">
              <a:avLst/>
            </a:prstGeom>
            <a:noFill/>
            <a:ln w="38160">
              <a:solidFill>
                <a:srgbClr val="3366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6840" rIns="96840" tIns="48240" bIns="48240" anchor="ctr">
              <a:noAutofit/>
            </a:bodyPr>
            <a:p>
              <a:pPr algn="ctr"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Market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Opportunities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3" name=""/>
            <p:cNvSpPr/>
            <p:nvPr/>
          </p:nvSpPr>
          <p:spPr>
            <a:xfrm>
              <a:off x="5791320" y="2341800"/>
              <a:ext cx="0" cy="712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4" name=""/>
            <p:cNvSpPr/>
            <p:nvPr/>
          </p:nvSpPr>
          <p:spPr>
            <a:xfrm flipV="1">
              <a:off x="5638680" y="2337120"/>
              <a:ext cx="0" cy="712800"/>
            </a:xfrm>
            <a:prstGeom prst="line">
              <a:avLst/>
            </a:prstGeom>
            <a:ln w="9360">
              <a:solidFill>
                <a:srgbClr val="000000"/>
              </a:solidFill>
              <a:prstDash val="sysDot"/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5" name=""/>
            <p:cNvSpPr/>
            <p:nvPr/>
          </p:nvSpPr>
          <p:spPr>
            <a:xfrm>
              <a:off x="6496200" y="3375360"/>
              <a:ext cx="931680" cy="0"/>
            </a:xfrm>
            <a:prstGeom prst="line">
              <a:avLst/>
            </a:prstGeom>
            <a:ln cap="rnd" w="9360">
              <a:solidFill>
                <a:srgbClr val="000000"/>
              </a:solidFill>
              <a:custDash>
                <a:ds d="100000" sp="1000"/>
              </a:custDash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6" name=""/>
            <p:cNvSpPr/>
            <p:nvPr/>
          </p:nvSpPr>
          <p:spPr>
            <a:xfrm flipH="1">
              <a:off x="6496200" y="3619800"/>
              <a:ext cx="93168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7" name=""/>
            <p:cNvSpPr/>
            <p:nvPr/>
          </p:nvSpPr>
          <p:spPr>
            <a:xfrm>
              <a:off x="6796080" y="3602520"/>
              <a:ext cx="2797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8" name=""/>
            <p:cNvSpPr/>
            <p:nvPr/>
          </p:nvSpPr>
          <p:spPr>
            <a:xfrm>
              <a:off x="6641280" y="3069360"/>
              <a:ext cx="5871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9" name=""/>
            <p:cNvSpPr/>
            <p:nvPr/>
          </p:nvSpPr>
          <p:spPr>
            <a:xfrm>
              <a:off x="4890960" y="2495880"/>
              <a:ext cx="666360" cy="375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4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4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Inputs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0" name=""/>
            <p:cNvSpPr/>
            <p:nvPr/>
          </p:nvSpPr>
          <p:spPr>
            <a:xfrm>
              <a:off x="4890960" y="4074480"/>
              <a:ext cx="666360" cy="419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5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Steel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5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Inputs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91" name=""/>
          <p:cNvSpPr/>
          <p:nvPr/>
        </p:nvSpPr>
        <p:spPr>
          <a:xfrm>
            <a:off x="4572000" y="1066680"/>
            <a:ext cx="0" cy="4876920"/>
          </a:xfrm>
          <a:prstGeom prst="line">
            <a:avLst/>
          </a:prstGeom>
          <a:ln w="63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2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Consignment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3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44A43C8-B56F-4FB7-8F3D-65A58A17FE6E}" type="slidenum">
              <a:t>42</a:t>
            </a:fld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279360" y="4714560"/>
            <a:ext cx="861048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 Catalyst for Change</a:t>
            </a:r>
            <a:br>
              <a:rPr sz="4400"/>
            </a:br>
            <a:r>
              <a:rPr b="1" lang="en-US" sz="4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Q &amp; A</a:t>
            </a:r>
            <a:endParaRPr b="1" lang="en-US" sz="44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grpSp>
        <p:nvGrpSpPr>
          <p:cNvPr id="695" name=""/>
          <p:cNvGrpSpPr/>
          <p:nvPr/>
        </p:nvGrpSpPr>
        <p:grpSpPr>
          <a:xfrm>
            <a:off x="2995560" y="1301760"/>
            <a:ext cx="3175920" cy="3175920"/>
            <a:chOff x="2995560" y="1301760"/>
            <a:chExt cx="3175920" cy="3175920"/>
          </a:xfrm>
        </p:grpSpPr>
        <p:grpSp>
          <p:nvGrpSpPr>
            <p:cNvPr id="696" name=""/>
            <p:cNvGrpSpPr/>
            <p:nvPr/>
          </p:nvGrpSpPr>
          <p:grpSpPr>
            <a:xfrm>
              <a:off x="2995560" y="2475720"/>
              <a:ext cx="3175920" cy="2001960"/>
              <a:chOff x="2995560" y="2475720"/>
              <a:chExt cx="3175920" cy="2001960"/>
            </a:xfrm>
          </p:grpSpPr>
          <p:sp>
            <p:nvSpPr>
              <p:cNvPr id="697" name=""/>
              <p:cNvSpPr/>
              <p:nvPr/>
            </p:nvSpPr>
            <p:spPr>
              <a:xfrm>
                <a:off x="2995560" y="2484720"/>
                <a:ext cx="636480" cy="63468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8" name=""/>
              <p:cNvSpPr/>
              <p:nvPr/>
            </p:nvSpPr>
            <p:spPr>
              <a:xfrm>
                <a:off x="3304800" y="2793960"/>
                <a:ext cx="676080" cy="67644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9" name=""/>
              <p:cNvSpPr/>
              <p:nvPr/>
            </p:nvSpPr>
            <p:spPr>
              <a:xfrm>
                <a:off x="4319640" y="3807000"/>
                <a:ext cx="674640" cy="67068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0" name=""/>
              <p:cNvSpPr/>
              <p:nvPr/>
            </p:nvSpPr>
            <p:spPr>
              <a:xfrm>
                <a:off x="4057560" y="3535200"/>
                <a:ext cx="30240" cy="10332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1" name=""/>
              <p:cNvSpPr/>
              <p:nvPr/>
            </p:nvSpPr>
            <p:spPr>
              <a:xfrm>
                <a:off x="4057560" y="3146400"/>
                <a:ext cx="205920" cy="40356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2" name=""/>
              <p:cNvSpPr/>
              <p:nvPr/>
            </p:nvSpPr>
            <p:spPr>
              <a:xfrm>
                <a:off x="3659040" y="3157560"/>
                <a:ext cx="399600" cy="6559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3" name=""/>
              <p:cNvSpPr/>
              <p:nvPr/>
            </p:nvSpPr>
            <p:spPr>
              <a:xfrm>
                <a:off x="4317840" y="3535200"/>
                <a:ext cx="271080" cy="50796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4" name=""/>
              <p:cNvSpPr/>
              <p:nvPr/>
            </p:nvSpPr>
            <p:spPr>
              <a:xfrm>
                <a:off x="4050000" y="3564360"/>
                <a:ext cx="269280" cy="50976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5" name=""/>
              <p:cNvSpPr/>
              <p:nvPr/>
            </p:nvSpPr>
            <p:spPr>
              <a:xfrm>
                <a:off x="4907520" y="2475720"/>
                <a:ext cx="1263960" cy="159840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706" name=""/>
            <p:cNvSpPr/>
            <p:nvPr/>
          </p:nvSpPr>
          <p:spPr>
            <a:xfrm>
              <a:off x="3404880" y="1301760"/>
              <a:ext cx="1597680" cy="159624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7" name=""/>
            <p:cNvSpPr/>
            <p:nvPr/>
          </p:nvSpPr>
          <p:spPr>
            <a:xfrm>
              <a:off x="4334400" y="1886760"/>
              <a:ext cx="1257480" cy="160020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08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27A0C0B-91E1-49E0-A05B-CCE15854B905}" type="slidenum">
              <a:t>43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"/>
          <p:cNvSpPr/>
          <p:nvPr/>
        </p:nvSpPr>
        <p:spPr>
          <a:xfrm>
            <a:off x="5338800" y="4286160"/>
            <a:ext cx="2063880" cy="33192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74" name=""/>
          <p:cNvGrpSpPr/>
          <p:nvPr/>
        </p:nvGrpSpPr>
        <p:grpSpPr>
          <a:xfrm>
            <a:off x="380880" y="1085760"/>
            <a:ext cx="8534520" cy="1465200"/>
            <a:chOff x="380880" y="1085760"/>
            <a:chExt cx="8534520" cy="1465200"/>
          </a:xfrm>
        </p:grpSpPr>
        <p:sp>
          <p:nvSpPr>
            <p:cNvPr id="175" name=""/>
            <p:cNvSpPr/>
            <p:nvPr/>
          </p:nvSpPr>
          <p:spPr>
            <a:xfrm>
              <a:off x="380880" y="1100160"/>
              <a:ext cx="1676520" cy="1450800"/>
            </a:xfrm>
            <a:custGeom>
              <a:avLst/>
              <a:gdLst>
                <a:gd name="textAreaLeft" fmla="*/ 0 w 1676520"/>
                <a:gd name="textAreaRight" fmla="*/ 1676880 w 1676520"/>
                <a:gd name="textAreaTop" fmla="*/ 0 h 1450800"/>
                <a:gd name="textAreaBottom" fmla="*/ 1451160 h 145080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0" y="21600"/>
                  </a:lnTo>
                  <a:lnTo>
                    <a:pt x="5400" y="10800"/>
                  </a:lnTo>
                  <a:close/>
                </a:path>
              </a:pathLst>
            </a:custGeom>
            <a:solidFill>
              <a:srgbClr val="3366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1752480" y="1100160"/>
              <a:ext cx="1676520" cy="1450800"/>
            </a:xfrm>
            <a:custGeom>
              <a:avLst/>
              <a:gdLst>
                <a:gd name="textAreaLeft" fmla="*/ 0 w 1676520"/>
                <a:gd name="textAreaRight" fmla="*/ 1676880 w 1676520"/>
                <a:gd name="textAreaTop" fmla="*/ 0 h 1450800"/>
                <a:gd name="textAreaBottom" fmla="*/ 1451160 h 145080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0" y="21600"/>
                  </a:lnTo>
                  <a:lnTo>
                    <a:pt x="5400" y="10800"/>
                  </a:lnTo>
                  <a:close/>
                </a:path>
              </a:pathLst>
            </a:custGeom>
            <a:solidFill>
              <a:srgbClr val="3366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3124080" y="1100160"/>
              <a:ext cx="1676520" cy="1450800"/>
            </a:xfrm>
            <a:custGeom>
              <a:avLst/>
              <a:gdLst>
                <a:gd name="textAreaLeft" fmla="*/ 0 w 1676520"/>
                <a:gd name="textAreaRight" fmla="*/ 1676880 w 1676520"/>
                <a:gd name="textAreaTop" fmla="*/ 0 h 1450800"/>
                <a:gd name="textAreaBottom" fmla="*/ 1451160 h 145080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0" y="21600"/>
                  </a:lnTo>
                  <a:lnTo>
                    <a:pt x="5400" y="10800"/>
                  </a:lnTo>
                  <a:close/>
                </a:path>
              </a:pathLst>
            </a:custGeom>
            <a:solidFill>
              <a:srgbClr val="3366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4495680" y="1100160"/>
              <a:ext cx="1676520" cy="1450800"/>
            </a:xfrm>
            <a:custGeom>
              <a:avLst/>
              <a:gdLst>
                <a:gd name="textAreaLeft" fmla="*/ 0 w 1676520"/>
                <a:gd name="textAreaRight" fmla="*/ 1676880 w 1676520"/>
                <a:gd name="textAreaTop" fmla="*/ 0 h 1450800"/>
                <a:gd name="textAreaBottom" fmla="*/ 1451160 h 145080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0" y="21600"/>
                  </a:lnTo>
                  <a:lnTo>
                    <a:pt x="5400" y="10800"/>
                  </a:lnTo>
                  <a:close/>
                </a:path>
              </a:pathLst>
            </a:custGeom>
            <a:solidFill>
              <a:srgbClr val="3366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7238880" y="1085760"/>
              <a:ext cx="1676520" cy="1450800"/>
            </a:xfrm>
            <a:custGeom>
              <a:avLst/>
              <a:gdLst>
                <a:gd name="textAreaLeft" fmla="*/ 0 w 1676520"/>
                <a:gd name="textAreaRight" fmla="*/ 1676880 w 1676520"/>
                <a:gd name="textAreaTop" fmla="*/ 0 h 1450800"/>
                <a:gd name="textAreaBottom" fmla="*/ 1451160 h 145080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0" y="21600"/>
                  </a:lnTo>
                  <a:lnTo>
                    <a:pt x="5400" y="10800"/>
                  </a:lnTo>
                  <a:close/>
                </a:path>
              </a:pathLst>
            </a:custGeom>
            <a:solidFill>
              <a:srgbClr val="3366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669600" y="1315800"/>
              <a:ext cx="1205280" cy="82548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Define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Product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Standards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and Contracts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057640" y="1476360"/>
              <a:ext cx="809640" cy="67608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Market Making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Establishes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Liquidity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2058120" y="1498680"/>
              <a:ext cx="1239480" cy="64260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Obtain Access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to Physical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Product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" name=""/>
            <p:cNvSpPr/>
            <p:nvPr/>
          </p:nvSpPr>
          <p:spPr>
            <a:xfrm>
              <a:off x="3530160" y="1498680"/>
              <a:ext cx="1035720" cy="64260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Develop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Physical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Distribution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7734240" y="1498680"/>
              <a:ext cx="951120" cy="64260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Innovative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Structured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Products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5867280" y="1085760"/>
              <a:ext cx="1676520" cy="1450800"/>
            </a:xfrm>
            <a:custGeom>
              <a:avLst/>
              <a:gdLst>
                <a:gd name="textAreaLeft" fmla="*/ 0 w 1676520"/>
                <a:gd name="textAreaRight" fmla="*/ 1676880 w 1676520"/>
                <a:gd name="textAreaTop" fmla="*/ 0 h 1450800"/>
                <a:gd name="textAreaBottom" fmla="*/ 1451160 h 145080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0" y="21600"/>
                  </a:lnTo>
                  <a:lnTo>
                    <a:pt x="5400" y="10800"/>
                  </a:lnTo>
                  <a:close/>
                </a:path>
              </a:pathLst>
            </a:custGeom>
            <a:solidFill>
              <a:srgbClr val="3366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6325560" y="1619280"/>
              <a:ext cx="1112400" cy="45972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Risk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Management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87" name=""/>
          <p:cNvSpPr/>
          <p:nvPr/>
        </p:nvSpPr>
        <p:spPr>
          <a:xfrm>
            <a:off x="1430280" y="3146400"/>
            <a:ext cx="2476440" cy="29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 America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United Kingdom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 America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United Kingdom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Nordic Region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Continental Europe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 Metals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>
            <a:off x="523800" y="2762280"/>
            <a:ext cx="3915000" cy="30160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533520" y="2685960"/>
            <a:ext cx="3914640" cy="435240"/>
          </a:xfrm>
          <a:prstGeom prst="rect">
            <a:avLst/>
          </a:prstGeom>
          <a:solidFill>
            <a:srgbClr val="3366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6840" rIns="96840" tIns="48240" bIns="48240" anchor="ctr">
            <a:noAutofit/>
          </a:bodyPr>
          <a:p>
            <a:pPr algn="ctr">
              <a:tabLst>
                <a:tab algn="l" pos="0"/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Transformed Markets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5621400" y="3336840"/>
            <a:ext cx="2476440" cy="24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 Credits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Lumber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4714920" y="2685960"/>
            <a:ext cx="3914640" cy="312444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4724280" y="2685960"/>
            <a:ext cx="3915000" cy="435240"/>
          </a:xfrm>
          <a:prstGeom prst="rect">
            <a:avLst/>
          </a:prstGeom>
          <a:solidFill>
            <a:srgbClr val="3366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6840" rIns="96840" tIns="48240" bIns="48240" anchor="ctr">
            <a:noAutofit/>
          </a:bodyPr>
          <a:p>
            <a:pPr algn="ctr">
              <a:tabLst>
                <a:tab algn="l" pos="0"/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Markets in Transformation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Enron Business Model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3A13853-D6BE-4FDC-8ED7-1916FA92232E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79360" y="2698560"/>
            <a:ext cx="861048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4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Natural Gas Market</a:t>
            </a:r>
            <a:br>
              <a:rPr sz="4400"/>
            </a:br>
            <a:r>
              <a:rPr b="1" lang="en-US" sz="4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 Evolution</a:t>
            </a:r>
            <a:endParaRPr b="1" lang="en-US" sz="4400" strike="noStrike" u="none">
              <a:solidFill>
                <a:srgbClr val="0000ff"/>
              </a:solidFill>
              <a:effectLst/>
              <a:uFillTx/>
              <a:latin typeface="Arial"/>
            </a:endParaRPr>
          </a:p>
        </p:txBody>
      </p:sp>
      <p:sp>
        <p:nvSpPr>
          <p:cNvPr id="196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9010CFF-B070-4C95-B792-6F3B71D6342A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"/>
          <p:cNvSpPr/>
          <p:nvPr/>
        </p:nvSpPr>
        <p:spPr>
          <a:xfrm>
            <a:off x="3925800" y="1725480"/>
            <a:ext cx="1285920" cy="559080"/>
          </a:xfrm>
          <a:prstGeom prst="ellipse">
            <a:avLst/>
          </a:prstGeom>
          <a:solidFill>
            <a:srgbClr val="00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"/>
          <p:cNvSpPr/>
          <p:nvPr/>
        </p:nvSpPr>
        <p:spPr>
          <a:xfrm>
            <a:off x="3925800" y="2627280"/>
            <a:ext cx="1287720" cy="55872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Pipeline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"/>
          <p:cNvSpPr/>
          <p:nvPr/>
        </p:nvSpPr>
        <p:spPr>
          <a:xfrm>
            <a:off x="3925800" y="3576600"/>
            <a:ext cx="1285920" cy="55872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LDC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" name=""/>
          <p:cNvSpPr/>
          <p:nvPr/>
        </p:nvSpPr>
        <p:spPr>
          <a:xfrm>
            <a:off x="3925800" y="4568760"/>
            <a:ext cx="1287720" cy="558720"/>
          </a:xfrm>
          <a:prstGeom prst="ellipse">
            <a:avLst/>
          </a:prstGeom>
          <a:solidFill>
            <a:srgbClr val="00cc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Consumer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"/>
          <p:cNvSpPr/>
          <p:nvPr/>
        </p:nvSpPr>
        <p:spPr>
          <a:xfrm>
            <a:off x="3659040" y="892080"/>
            <a:ext cx="1821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Old Economy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02" name=""/>
          <p:cNvCxnSpPr>
            <a:stCxn id="197" idx="4"/>
            <a:endCxn id="198" idx="0"/>
          </p:cNvCxnSpPr>
          <p:nvPr/>
        </p:nvCxnSpPr>
        <p:spPr>
          <a:xfrm>
            <a:off x="4568400" y="2284560"/>
            <a:ext cx="2520" cy="343440"/>
          </a:xfrm>
          <a:prstGeom prst="straightConnector1">
            <a:avLst/>
          </a:prstGeom>
          <a:ln w="19080">
            <a:solidFill>
              <a:srgbClr val="000000"/>
            </a:solidFill>
            <a:miter/>
            <a:tailEnd len="lg" type="stealth" w="sm"/>
          </a:ln>
        </p:spPr>
      </p:cxnSp>
      <p:cxnSp>
        <p:nvCxnSpPr>
          <p:cNvPr id="203" name=""/>
          <p:cNvCxnSpPr>
            <a:stCxn id="198" idx="4"/>
            <a:endCxn id="199" idx="0"/>
          </p:cNvCxnSpPr>
          <p:nvPr/>
        </p:nvCxnSpPr>
        <p:spPr>
          <a:xfrm flipH="1">
            <a:off x="4568040" y="3185640"/>
            <a:ext cx="2520" cy="391320"/>
          </a:xfrm>
          <a:prstGeom prst="straightConnector1">
            <a:avLst/>
          </a:prstGeom>
          <a:ln w="19080">
            <a:solidFill>
              <a:srgbClr val="000000"/>
            </a:solidFill>
            <a:miter/>
            <a:tailEnd len="lg" type="stealth" w="sm"/>
          </a:ln>
        </p:spPr>
      </p:cxnSp>
      <p:cxnSp>
        <p:nvCxnSpPr>
          <p:cNvPr id="204" name=""/>
          <p:cNvCxnSpPr>
            <a:stCxn id="199" idx="4"/>
            <a:endCxn id="200" idx="0"/>
          </p:cNvCxnSpPr>
          <p:nvPr/>
        </p:nvCxnSpPr>
        <p:spPr>
          <a:xfrm>
            <a:off x="4568400" y="4135320"/>
            <a:ext cx="2520" cy="434160"/>
          </a:xfrm>
          <a:prstGeom prst="straightConnector1">
            <a:avLst/>
          </a:prstGeom>
          <a:ln w="19080">
            <a:solidFill>
              <a:srgbClr val="000000"/>
            </a:solidFill>
            <a:miter/>
            <a:tailEnd len="lg" type="stealth" w="sm"/>
          </a:ln>
        </p:spPr>
      </p:cxnSp>
      <p:sp>
        <p:nvSpPr>
          <p:cNvPr id="205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Natural Gas Transformation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8414695-701B-4329-90B5-DA5274075E17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"/>
          <p:cNvSpPr/>
          <p:nvPr/>
        </p:nvSpPr>
        <p:spPr>
          <a:xfrm>
            <a:off x="336960" y="1265400"/>
            <a:ext cx="1340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Problems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U.S. Natural Gas Market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"/>
          <p:cNvSpPr/>
          <p:nvPr/>
        </p:nvSpPr>
        <p:spPr>
          <a:xfrm>
            <a:off x="237960" y="592200"/>
            <a:ext cx="86868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Industry Characteristics (1980’s)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"/>
          <p:cNvSpPr/>
          <p:nvPr/>
        </p:nvSpPr>
        <p:spPr>
          <a:xfrm>
            <a:off x="336600" y="1622520"/>
            <a:ext cx="4199040" cy="4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14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Extremely Volatile Product Prices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A1B77B-3766-4708-AEE8-7B301BD822BC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"/>
          <p:cNvSpPr/>
          <p:nvPr/>
        </p:nvSpPr>
        <p:spPr>
          <a:xfrm>
            <a:off x="200160" y="38160"/>
            <a:ext cx="693576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Natural Gas Prices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" name=""/>
          <p:cNvSpPr/>
          <p:nvPr/>
        </p:nvSpPr>
        <p:spPr>
          <a:xfrm>
            <a:off x="237960" y="592200"/>
            <a:ext cx="86868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Annualized Daily Volatility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14" name=""/>
          <p:cNvGraphicFramePr/>
          <p:nvPr/>
        </p:nvGraphicFramePr>
        <p:xfrm>
          <a:off x="0" y="990720"/>
          <a:ext cx="8850240" cy="493524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21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990720"/>
                    <a:ext cx="8850240" cy="4935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16" name=""/>
          <p:cNvSpPr/>
          <p:nvPr/>
        </p:nvSpPr>
        <p:spPr>
          <a:xfrm>
            <a:off x="6303960" y="1265400"/>
            <a:ext cx="2427120" cy="417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"/>
          <p:cNvSpPr/>
          <p:nvPr/>
        </p:nvSpPr>
        <p:spPr>
          <a:xfrm>
            <a:off x="6429240" y="1473120"/>
            <a:ext cx="392400" cy="0"/>
          </a:xfrm>
          <a:prstGeom prst="line">
            <a:avLst/>
          </a:prstGeom>
          <a:ln w="3816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"/>
          <p:cNvSpPr/>
          <p:nvPr/>
        </p:nvSpPr>
        <p:spPr>
          <a:xfrm>
            <a:off x="6896160" y="1339560"/>
            <a:ext cx="1195560" cy="22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NYMEX Natural Gas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"/>
          <p:cNvSpPr/>
          <p:nvPr/>
        </p:nvSpPr>
        <p:spPr>
          <a:xfrm>
            <a:off x="6400800" y="1143000"/>
            <a:ext cx="469800" cy="74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"/>
          <p:cNvSpPr/>
          <p:nvPr/>
        </p:nvSpPr>
        <p:spPr>
          <a:xfrm>
            <a:off x="188640" y="6078240"/>
            <a:ext cx="22154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Bloomberg, Enron Calculations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"/>
          <p:cNvSpPr/>
          <p:nvPr/>
        </p:nvSpPr>
        <p:spPr>
          <a:xfrm>
            <a:off x="71280" y="65865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© JM-1031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36C0BE-61D3-471C-B30E-A07E9880DEB9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2000-08-21T21:23:12Z</dcterms:created>
  <dc:creator>cpernot</dc:creator>
  <dc:description/>
  <dc:language>en-US</dc:language>
  <cp:lastModifiedBy>jrios</cp:lastModifiedBy>
  <cp:lastPrinted>2000-10-27T16:25:21Z</cp:lastPrinted>
  <dcterms:modified xsi:type="dcterms:W3CDTF">2000-10-27T16:48:20Z</dcterms:modified>
  <cp:revision>76</cp:revision>
  <dc:subject/>
  <dc:title>Historical Power Market Shares and Volumes</dc:title>
</cp:coreProperties>
</file>