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jpeg" ContentType="image/jpeg"/>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D61218D-77BA-46AF-B439-ED03E0822490}"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9F40625-219E-4FA4-B15F-E226FC91214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7C6028F-6979-4716-8F2E-8349A96979C3}"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100000" sy="100000" algn="ctr"/>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2FBB2C9-5D8E-45F2-967D-58BEA8A1E33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5" name=""/>
          <p:cNvGrpSpPr/>
          <p:nvPr/>
        </p:nvGrpSpPr>
        <p:grpSpPr>
          <a:xfrm>
            <a:off x="8451720" y="6173640"/>
            <a:ext cx="685440" cy="684000"/>
            <a:chOff x="8451720" y="6173640"/>
            <a:chExt cx="685440" cy="684000"/>
          </a:xfrm>
        </p:grpSpPr>
        <p:sp>
          <p:nvSpPr>
            <p:cNvPr id="6" name=""/>
            <p:cNvSpPr/>
            <p:nvPr/>
          </p:nvSpPr>
          <p:spPr>
            <a:xfrm>
              <a:off x="8736840" y="6423120"/>
              <a:ext cx="400320" cy="434520"/>
            </a:xfrm>
            <a:custGeom>
              <a:avLst/>
              <a:gdLst/>
              <a:ahLst/>
              <a:rect l="l" t="t" r="r" b="b"/>
              <a:pathLst>
                <a:path w="281" h="305">
                  <a:moveTo>
                    <a:pt x="90" y="129"/>
                  </a:moveTo>
                  <a:lnTo>
                    <a:pt x="215" y="0"/>
                  </a:lnTo>
                  <a:lnTo>
                    <a:pt x="280" y="63"/>
                  </a:lnTo>
                  <a:lnTo>
                    <a:pt x="41" y="304"/>
                  </a:lnTo>
                  <a:lnTo>
                    <a:pt x="26" y="289"/>
                  </a:lnTo>
                  <a:lnTo>
                    <a:pt x="44" y="243"/>
                  </a:lnTo>
                  <a:lnTo>
                    <a:pt x="14" y="277"/>
                  </a:lnTo>
                  <a:lnTo>
                    <a:pt x="0" y="263"/>
                  </a:lnTo>
                  <a:lnTo>
                    <a:pt x="62" y="199"/>
                  </a:lnTo>
                  <a:lnTo>
                    <a:pt x="78" y="215"/>
                  </a:lnTo>
                  <a:lnTo>
                    <a:pt x="58" y="255"/>
                  </a:lnTo>
                  <a:lnTo>
                    <a:pt x="252" y="63"/>
                  </a:lnTo>
                  <a:lnTo>
                    <a:pt x="218" y="29"/>
                  </a:lnTo>
                  <a:lnTo>
                    <a:pt x="104" y="143"/>
                  </a:lnTo>
                  <a:lnTo>
                    <a:pt x="90" y="129"/>
                  </a:lnTo>
                </a:path>
              </a:pathLst>
            </a:cu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8520120" y="6496920"/>
              <a:ext cx="149400" cy="145440"/>
            </a:xfrm>
            <a:custGeom>
              <a:avLst/>
              <a:gdLst/>
              <a:ahLst/>
              <a:rect l="l" t="t" r="r" b="b"/>
              <a:pathLst>
                <a:path w="105" h="102">
                  <a:moveTo>
                    <a:pt x="104" y="39"/>
                  </a:moveTo>
                  <a:lnTo>
                    <a:pt x="42" y="101"/>
                  </a:lnTo>
                  <a:lnTo>
                    <a:pt x="29" y="88"/>
                  </a:lnTo>
                  <a:lnTo>
                    <a:pt x="47" y="44"/>
                  </a:lnTo>
                  <a:lnTo>
                    <a:pt x="14" y="77"/>
                  </a:lnTo>
                  <a:lnTo>
                    <a:pt x="0" y="63"/>
                  </a:lnTo>
                  <a:lnTo>
                    <a:pt x="65" y="0"/>
                  </a:lnTo>
                  <a:lnTo>
                    <a:pt x="79" y="14"/>
                  </a:lnTo>
                  <a:lnTo>
                    <a:pt x="60" y="59"/>
                  </a:lnTo>
                  <a:lnTo>
                    <a:pt x="90" y="25"/>
                  </a:lnTo>
                  <a:lnTo>
                    <a:pt x="104" y="39"/>
                  </a:lnTo>
                </a:path>
              </a:pathLst>
            </a:cu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8597160" y="6569640"/>
              <a:ext cx="132480" cy="149400"/>
            </a:xfrm>
            <a:custGeom>
              <a:avLst/>
              <a:gdLst/>
              <a:ahLst/>
              <a:rect l="l" t="t" r="r" b="b"/>
              <a:pathLst>
                <a:path w="93" h="105">
                  <a:moveTo>
                    <a:pt x="0" y="62"/>
                  </a:moveTo>
                  <a:lnTo>
                    <a:pt x="62" y="0"/>
                  </a:lnTo>
                  <a:lnTo>
                    <a:pt x="84" y="22"/>
                  </a:lnTo>
                  <a:lnTo>
                    <a:pt x="89" y="29"/>
                  </a:lnTo>
                  <a:lnTo>
                    <a:pt x="91" y="35"/>
                  </a:lnTo>
                  <a:lnTo>
                    <a:pt x="92" y="38"/>
                  </a:lnTo>
                  <a:lnTo>
                    <a:pt x="92" y="40"/>
                  </a:lnTo>
                  <a:lnTo>
                    <a:pt x="90" y="46"/>
                  </a:lnTo>
                  <a:lnTo>
                    <a:pt x="89" y="51"/>
                  </a:lnTo>
                  <a:lnTo>
                    <a:pt x="87" y="53"/>
                  </a:lnTo>
                  <a:lnTo>
                    <a:pt x="84" y="56"/>
                  </a:lnTo>
                  <a:lnTo>
                    <a:pt x="80" y="60"/>
                  </a:lnTo>
                  <a:lnTo>
                    <a:pt x="76" y="62"/>
                  </a:lnTo>
                  <a:lnTo>
                    <a:pt x="73" y="63"/>
                  </a:lnTo>
                  <a:lnTo>
                    <a:pt x="71" y="63"/>
                  </a:lnTo>
                  <a:lnTo>
                    <a:pt x="67" y="63"/>
                  </a:lnTo>
                  <a:lnTo>
                    <a:pt x="64" y="62"/>
                  </a:lnTo>
                  <a:lnTo>
                    <a:pt x="65" y="65"/>
                  </a:lnTo>
                  <a:lnTo>
                    <a:pt x="64" y="70"/>
                  </a:lnTo>
                  <a:lnTo>
                    <a:pt x="63" y="73"/>
                  </a:lnTo>
                  <a:lnTo>
                    <a:pt x="59" y="77"/>
                  </a:lnTo>
                  <a:lnTo>
                    <a:pt x="47" y="91"/>
                  </a:lnTo>
                  <a:lnTo>
                    <a:pt x="43" y="97"/>
                  </a:lnTo>
                  <a:lnTo>
                    <a:pt x="43" y="101"/>
                  </a:lnTo>
                  <a:lnTo>
                    <a:pt x="42" y="104"/>
                  </a:lnTo>
                  <a:lnTo>
                    <a:pt x="39" y="101"/>
                  </a:lnTo>
                  <a:lnTo>
                    <a:pt x="26" y="90"/>
                  </a:lnTo>
                  <a:lnTo>
                    <a:pt x="25" y="87"/>
                  </a:lnTo>
                  <a:lnTo>
                    <a:pt x="26" y="86"/>
                  </a:lnTo>
                  <a:lnTo>
                    <a:pt x="27" y="85"/>
                  </a:lnTo>
                  <a:lnTo>
                    <a:pt x="33" y="77"/>
                  </a:lnTo>
                  <a:lnTo>
                    <a:pt x="43" y="69"/>
                  </a:lnTo>
                  <a:lnTo>
                    <a:pt x="44" y="66"/>
                  </a:lnTo>
                  <a:lnTo>
                    <a:pt x="45" y="63"/>
                  </a:lnTo>
                  <a:lnTo>
                    <a:pt x="46" y="60"/>
                  </a:lnTo>
                  <a:lnTo>
                    <a:pt x="46" y="56"/>
                  </a:lnTo>
                  <a:lnTo>
                    <a:pt x="44" y="54"/>
                  </a:lnTo>
                  <a:lnTo>
                    <a:pt x="43" y="53"/>
                  </a:lnTo>
                  <a:lnTo>
                    <a:pt x="40" y="50"/>
                  </a:lnTo>
                  <a:lnTo>
                    <a:pt x="49" y="39"/>
                  </a:lnTo>
                  <a:lnTo>
                    <a:pt x="55" y="43"/>
                  </a:lnTo>
                  <a:lnTo>
                    <a:pt x="58" y="46"/>
                  </a:lnTo>
                  <a:lnTo>
                    <a:pt x="64" y="46"/>
                  </a:lnTo>
                  <a:lnTo>
                    <a:pt x="67" y="43"/>
                  </a:lnTo>
                  <a:lnTo>
                    <a:pt x="70" y="42"/>
                  </a:lnTo>
                  <a:lnTo>
                    <a:pt x="71" y="39"/>
                  </a:lnTo>
                  <a:lnTo>
                    <a:pt x="72" y="38"/>
                  </a:lnTo>
                  <a:lnTo>
                    <a:pt x="72" y="36"/>
                  </a:lnTo>
                  <a:lnTo>
                    <a:pt x="72" y="32"/>
                  </a:lnTo>
                  <a:lnTo>
                    <a:pt x="71" y="29"/>
                  </a:lnTo>
                  <a:lnTo>
                    <a:pt x="65" y="25"/>
                  </a:lnTo>
                  <a:lnTo>
                    <a:pt x="13" y="75"/>
                  </a:lnTo>
                  <a:lnTo>
                    <a:pt x="0" y="62"/>
                  </a:lnTo>
                </a:path>
              </a:pathLst>
            </a:cu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8742600" y="6303600"/>
              <a:ext cx="270360" cy="340560"/>
            </a:xfrm>
            <a:custGeom>
              <a:avLst/>
              <a:gdLst/>
              <a:ahLst/>
              <a:rect l="l" t="t" r="r" b="b"/>
              <a:pathLst>
                <a:path w="190" h="239">
                  <a:moveTo>
                    <a:pt x="0" y="129"/>
                  </a:moveTo>
                  <a:lnTo>
                    <a:pt x="127" y="0"/>
                  </a:lnTo>
                  <a:lnTo>
                    <a:pt x="189" y="62"/>
                  </a:lnTo>
                  <a:lnTo>
                    <a:pt x="63" y="188"/>
                  </a:lnTo>
                  <a:lnTo>
                    <a:pt x="99" y="224"/>
                  </a:lnTo>
                  <a:lnTo>
                    <a:pt x="87" y="238"/>
                  </a:lnTo>
                  <a:lnTo>
                    <a:pt x="37" y="186"/>
                  </a:lnTo>
                  <a:lnTo>
                    <a:pt x="161" y="62"/>
                  </a:lnTo>
                  <a:lnTo>
                    <a:pt x="126" y="29"/>
                  </a:lnTo>
                  <a:lnTo>
                    <a:pt x="13" y="142"/>
                  </a:lnTo>
                  <a:lnTo>
                    <a:pt x="0" y="129"/>
                  </a:lnTo>
                </a:path>
              </a:pathLst>
            </a:custGeom>
            <a:solidFill>
              <a:srgbClr val="3399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8538480" y="6173640"/>
              <a:ext cx="350640" cy="344880"/>
            </a:xfrm>
            <a:custGeom>
              <a:avLst/>
              <a:gdLst/>
              <a:ahLst/>
              <a:rect l="l" t="t" r="r" b="b"/>
              <a:pathLst>
                <a:path w="246" h="242">
                  <a:moveTo>
                    <a:pt x="0" y="181"/>
                  </a:moveTo>
                  <a:lnTo>
                    <a:pt x="181" y="0"/>
                  </a:lnTo>
                  <a:lnTo>
                    <a:pt x="245" y="66"/>
                  </a:lnTo>
                  <a:lnTo>
                    <a:pt x="119" y="192"/>
                  </a:lnTo>
                  <a:lnTo>
                    <a:pt x="155" y="228"/>
                  </a:lnTo>
                  <a:lnTo>
                    <a:pt x="144" y="241"/>
                  </a:lnTo>
                  <a:lnTo>
                    <a:pt x="90" y="189"/>
                  </a:lnTo>
                  <a:lnTo>
                    <a:pt x="216" y="65"/>
                  </a:lnTo>
                  <a:lnTo>
                    <a:pt x="180" y="29"/>
                  </a:lnTo>
                  <a:lnTo>
                    <a:pt x="14" y="195"/>
                  </a:lnTo>
                  <a:lnTo>
                    <a:pt x="0" y="181"/>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8451720" y="6430320"/>
              <a:ext cx="142560" cy="136440"/>
            </a:xfrm>
            <a:custGeom>
              <a:avLst/>
              <a:gdLst/>
              <a:ahLst/>
              <a:rect l="l" t="t" r="r" b="b"/>
              <a:pathLst>
                <a:path w="100" h="96">
                  <a:moveTo>
                    <a:pt x="99" y="33"/>
                  </a:moveTo>
                  <a:lnTo>
                    <a:pt x="62" y="0"/>
                  </a:lnTo>
                  <a:lnTo>
                    <a:pt x="0" y="60"/>
                  </a:lnTo>
                  <a:lnTo>
                    <a:pt x="37" y="95"/>
                  </a:lnTo>
                  <a:lnTo>
                    <a:pt x="50" y="84"/>
                  </a:lnTo>
                  <a:lnTo>
                    <a:pt x="28" y="62"/>
                  </a:lnTo>
                  <a:lnTo>
                    <a:pt x="42" y="48"/>
                  </a:lnTo>
                  <a:lnTo>
                    <a:pt x="60" y="68"/>
                  </a:lnTo>
                  <a:lnTo>
                    <a:pt x="74" y="56"/>
                  </a:lnTo>
                  <a:lnTo>
                    <a:pt x="54" y="36"/>
                  </a:lnTo>
                  <a:lnTo>
                    <a:pt x="66" y="24"/>
                  </a:lnTo>
                  <a:lnTo>
                    <a:pt x="86" y="46"/>
                  </a:lnTo>
                  <a:lnTo>
                    <a:pt x="99" y="33"/>
                  </a:lnTo>
                </a:path>
              </a:pathLst>
            </a:cu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8678160" y="6653880"/>
              <a:ext cx="119520" cy="120960"/>
            </a:xfrm>
            <a:custGeom>
              <a:avLst/>
              <a:gdLst/>
              <a:ahLst/>
              <a:rect l="l" t="t" r="r" b="b"/>
              <a:pathLst>
                <a:path w="84" h="85">
                  <a:moveTo>
                    <a:pt x="40" y="52"/>
                  </a:moveTo>
                  <a:lnTo>
                    <a:pt x="62" y="30"/>
                  </a:lnTo>
                  <a:lnTo>
                    <a:pt x="64" y="28"/>
                  </a:lnTo>
                  <a:lnTo>
                    <a:pt x="65" y="25"/>
                  </a:lnTo>
                  <a:lnTo>
                    <a:pt x="64" y="24"/>
                  </a:lnTo>
                  <a:lnTo>
                    <a:pt x="65" y="21"/>
                  </a:lnTo>
                  <a:lnTo>
                    <a:pt x="63" y="21"/>
                  </a:lnTo>
                  <a:lnTo>
                    <a:pt x="60" y="20"/>
                  </a:lnTo>
                  <a:lnTo>
                    <a:pt x="59" y="19"/>
                  </a:lnTo>
                  <a:lnTo>
                    <a:pt x="58" y="18"/>
                  </a:lnTo>
                  <a:lnTo>
                    <a:pt x="54" y="18"/>
                  </a:lnTo>
                  <a:lnTo>
                    <a:pt x="53" y="19"/>
                  </a:lnTo>
                  <a:lnTo>
                    <a:pt x="51" y="21"/>
                  </a:lnTo>
                  <a:lnTo>
                    <a:pt x="22" y="52"/>
                  </a:lnTo>
                  <a:lnTo>
                    <a:pt x="19" y="53"/>
                  </a:lnTo>
                  <a:lnTo>
                    <a:pt x="19" y="55"/>
                  </a:lnTo>
                  <a:lnTo>
                    <a:pt x="18" y="56"/>
                  </a:lnTo>
                  <a:lnTo>
                    <a:pt x="18" y="60"/>
                  </a:lnTo>
                  <a:lnTo>
                    <a:pt x="20" y="62"/>
                  </a:lnTo>
                  <a:lnTo>
                    <a:pt x="22" y="64"/>
                  </a:lnTo>
                  <a:lnTo>
                    <a:pt x="25" y="65"/>
                  </a:lnTo>
                  <a:lnTo>
                    <a:pt x="27" y="65"/>
                  </a:lnTo>
                  <a:lnTo>
                    <a:pt x="29" y="63"/>
                  </a:lnTo>
                  <a:lnTo>
                    <a:pt x="30" y="62"/>
                  </a:lnTo>
                  <a:lnTo>
                    <a:pt x="31" y="61"/>
                  </a:lnTo>
                  <a:lnTo>
                    <a:pt x="40" y="52"/>
                  </a:lnTo>
                  <a:lnTo>
                    <a:pt x="54" y="66"/>
                  </a:lnTo>
                  <a:lnTo>
                    <a:pt x="49" y="71"/>
                  </a:lnTo>
                  <a:lnTo>
                    <a:pt x="43" y="77"/>
                  </a:lnTo>
                  <a:lnTo>
                    <a:pt x="36" y="80"/>
                  </a:lnTo>
                  <a:lnTo>
                    <a:pt x="32" y="84"/>
                  </a:lnTo>
                  <a:lnTo>
                    <a:pt x="27" y="83"/>
                  </a:lnTo>
                  <a:lnTo>
                    <a:pt x="20" y="82"/>
                  </a:lnTo>
                  <a:lnTo>
                    <a:pt x="17" y="79"/>
                  </a:lnTo>
                  <a:lnTo>
                    <a:pt x="14" y="76"/>
                  </a:lnTo>
                  <a:lnTo>
                    <a:pt x="9" y="73"/>
                  </a:lnTo>
                  <a:lnTo>
                    <a:pt x="5" y="69"/>
                  </a:lnTo>
                  <a:lnTo>
                    <a:pt x="2" y="66"/>
                  </a:lnTo>
                  <a:lnTo>
                    <a:pt x="1" y="61"/>
                  </a:lnTo>
                  <a:lnTo>
                    <a:pt x="0" y="56"/>
                  </a:lnTo>
                  <a:lnTo>
                    <a:pt x="0" y="52"/>
                  </a:lnTo>
                  <a:lnTo>
                    <a:pt x="1" y="49"/>
                  </a:lnTo>
                  <a:lnTo>
                    <a:pt x="3" y="45"/>
                  </a:lnTo>
                  <a:lnTo>
                    <a:pt x="6" y="38"/>
                  </a:lnTo>
                  <a:lnTo>
                    <a:pt x="40" y="4"/>
                  </a:lnTo>
                  <a:lnTo>
                    <a:pt x="45" y="1"/>
                  </a:lnTo>
                  <a:lnTo>
                    <a:pt x="49" y="1"/>
                  </a:lnTo>
                  <a:lnTo>
                    <a:pt x="54" y="0"/>
                  </a:lnTo>
                  <a:lnTo>
                    <a:pt x="58" y="0"/>
                  </a:lnTo>
                  <a:lnTo>
                    <a:pt x="61" y="1"/>
                  </a:lnTo>
                  <a:lnTo>
                    <a:pt x="65" y="1"/>
                  </a:lnTo>
                  <a:lnTo>
                    <a:pt x="70" y="4"/>
                  </a:lnTo>
                  <a:lnTo>
                    <a:pt x="73" y="9"/>
                  </a:lnTo>
                  <a:lnTo>
                    <a:pt x="74" y="10"/>
                  </a:lnTo>
                  <a:lnTo>
                    <a:pt x="77" y="13"/>
                  </a:lnTo>
                  <a:lnTo>
                    <a:pt x="80" y="16"/>
                  </a:lnTo>
                  <a:lnTo>
                    <a:pt x="82" y="18"/>
                  </a:lnTo>
                  <a:lnTo>
                    <a:pt x="83" y="23"/>
                  </a:lnTo>
                  <a:lnTo>
                    <a:pt x="83" y="27"/>
                  </a:lnTo>
                  <a:lnTo>
                    <a:pt x="83" y="31"/>
                  </a:lnTo>
                  <a:lnTo>
                    <a:pt x="81" y="35"/>
                  </a:lnTo>
                  <a:lnTo>
                    <a:pt x="80" y="38"/>
                  </a:lnTo>
                  <a:lnTo>
                    <a:pt x="77" y="43"/>
                  </a:lnTo>
                  <a:lnTo>
                    <a:pt x="54" y="66"/>
                  </a:lnTo>
                  <a:lnTo>
                    <a:pt x="40" y="52"/>
                  </a:lnTo>
                </a:path>
              </a:pathLst>
            </a:cu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1523880"/>
            <a:ext cx="7772400" cy="1905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sng">
                <a:solidFill>
                  <a:srgbClr val="000000"/>
                </a:solidFill>
                <a:effectLst/>
                <a:uFillTx/>
                <a:latin typeface="Arial"/>
              </a:rPr>
              <a:t>DRAFT</a:t>
            </a:r>
            <a:br>
              <a:rPr sz="4400"/>
            </a:br>
            <a:r>
              <a:rPr b="1" lang="en-US" sz="4400" strike="noStrike" u="none">
                <a:solidFill>
                  <a:srgbClr val="000000"/>
                </a:solidFill>
                <a:effectLst/>
                <a:uFillTx/>
                <a:latin typeface="Arial"/>
              </a:rPr>
              <a:t>Government Affairs</a:t>
            </a:r>
            <a:endParaRPr b="0" lang="en-US" sz="4400" strike="noStrike" u="none">
              <a:solidFill>
                <a:srgbClr val="000000"/>
              </a:solidFill>
              <a:effectLst/>
              <a:uFillTx/>
              <a:latin typeface="Times New Roman"/>
            </a:endParaRPr>
          </a:p>
        </p:txBody>
      </p:sp>
      <p:sp>
        <p:nvSpPr>
          <p:cNvPr id="19" name="PlaceHolder 2"/>
          <p:cNvSpPr>
            <a:spLocks noGrp="1"/>
          </p:cNvSpPr>
          <p:nvPr>
            <p:ph type="subTitle"/>
          </p:nvPr>
        </p:nvSpPr>
        <p:spPr>
          <a:xfrm>
            <a:off x="1219320" y="3885840"/>
            <a:ext cx="6400800" cy="762120"/>
          </a:xfrm>
          <a:prstGeom prst="rect">
            <a:avLst/>
          </a:prstGeom>
          <a:noFill/>
          <a:ln w="0">
            <a:noFill/>
          </a:ln>
        </p:spPr>
        <p:txBody>
          <a:bodyPr lIns="90000" rIns="90000" tIns="46800" bIns="46800" anchor="t">
            <a:no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Performance Review Proposal</a:t>
            </a:r>
            <a:endParaRPr b="0" lang="en-US" sz="3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Year-End Review</a:t>
            </a:r>
            <a:endParaRPr b="0" lang="en-US" sz="3600" strike="noStrike" u="none">
              <a:solidFill>
                <a:srgbClr val="000000"/>
              </a:solidFill>
              <a:effectLst/>
              <a:uFillTx/>
              <a:latin typeface="Times New Roman"/>
            </a:endParaRPr>
          </a:p>
        </p:txBody>
      </p:sp>
      <p:sp>
        <p:nvSpPr>
          <p:cNvPr id="42" name="PlaceHolder 2"/>
          <p:cNvSpPr>
            <a:spLocks noGrp="1"/>
          </p:cNvSpPr>
          <p:nvPr>
            <p:ph/>
          </p:nvPr>
        </p:nvSpPr>
        <p:spPr>
          <a:xfrm>
            <a:off x="685800" y="1447560"/>
            <a:ext cx="7772400" cy="4647960"/>
          </a:xfrm>
          <a:prstGeom prst="rect">
            <a:avLst/>
          </a:prstGeom>
          <a:noFill/>
          <a:ln w="0">
            <a:noFill/>
          </a:ln>
        </p:spPr>
        <p:txBody>
          <a:bodyPr lIns="90000" rIns="90000" tIns="46800" bIns="46800" anchor="t">
            <a:normAutofit fontScale="92500" lnSpcReduction="9999"/>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Results used to determine promotions, bonuses, HR-intervention.</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Employ all rankings--”superior” to “issues”</a:t>
            </a:r>
            <a:endParaRPr b="0" lang="en-US" sz="18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Evaluate “transferability” of employee.  In other words, can/should employee serve other GA needs beyond current assignments.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Require supervisors to establish objectives that address interpersonal (team) goals,  commercial goals, and professional goals.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Presumption should be employee is “strong.”  </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“Strong” rating should be indication that employee is completing job requirements.  Presumption should be that employee is strong--unless issues exist requiring a lower ranking or additional criteria are met supporting an “Excellent” or “Superior” rating.</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Criteria for “Excellent” and “Superior” Rankings</a:t>
            </a:r>
            <a:endParaRPr b="0" lang="en-US" sz="3600" strike="noStrike" u="none">
              <a:solidFill>
                <a:srgbClr val="000000"/>
              </a:solidFill>
              <a:effectLst/>
              <a:uFillTx/>
              <a:latin typeface="Times New Roman"/>
            </a:endParaRPr>
          </a:p>
        </p:txBody>
      </p:sp>
      <p:sp>
        <p:nvSpPr>
          <p:cNvPr id="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“Value-added.”  Did employee bring commercial value to company in achieving a regulatory or legislative result, or did the employee identify a GA Origination Transaction that has been effectively pursued by either ENA or EES.</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It is not sufficient to simply identify an opportunity.  (Note that this critera requires judgement in application.  Inequities can result if an opportunity is recognized but commercial unit did not “close” opportunity).</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 for regulatory result should accrue only in one year—e.g., if credit is given for legislative result in year 1, then credit should not be given for legislative result in future years.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However, credit can be given for successful implementation of legislation—e.g., if regulations lead to commercial success.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Criteria for “Excellent” and “Superior” Rankings</a:t>
            </a:r>
            <a:endParaRPr b="0" lang="en-US" sz="3600" strike="noStrike" u="none">
              <a:solidFill>
                <a:srgbClr val="000000"/>
              </a:solidFill>
              <a:effectLst/>
              <a:uFillTx/>
              <a:latin typeface="Times New Roman"/>
            </a:endParaRPr>
          </a:p>
        </p:txBody>
      </p:sp>
      <p:sp>
        <p:nvSpPr>
          <p:cNvPr id="4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“Creativity”  Did employee identify and pursue a regulatory or legislative solution that was unique or otherwise reflected a creative approach?</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“Flexibility”  Did the employee identify a trend in our business, embrace the trend and modify their advocacy accordingly?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“Transferability”  Does employee evidence capability to undertake GA activities, etc., that go beyond current work assignments.  </a:t>
            </a:r>
            <a:endParaRPr b="0" lang="en-US" sz="2000" strike="noStrike" u="none">
              <a:solidFill>
                <a:srgbClr val="000000"/>
              </a:solidFill>
              <a:effectLst/>
              <a:uFillTx/>
              <a:latin typeface="Times New Roman"/>
            </a:endParaRPr>
          </a:p>
          <a:p>
            <a:pPr marL="343080" indent="0">
              <a:lnSpc>
                <a:spcPct val="100000"/>
              </a:lnSpc>
              <a:spcBef>
                <a:spcPts val="12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Status of PRC</a:t>
            </a:r>
            <a:endParaRPr b="0" lang="en-US" sz="3600" strike="noStrike" u="none">
              <a:solidFill>
                <a:srgbClr val="000000"/>
              </a:solidFill>
              <a:effectLst/>
              <a:uFillTx/>
              <a:latin typeface="Times New Roman"/>
            </a:endParaRPr>
          </a:p>
        </p:txBody>
      </p:sp>
      <p:sp>
        <p:nvSpPr>
          <p:cNvPr id="21"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Long, extended mid-year process</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Grade inflation</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Tendency in past PRCs to provide excellent and superior ratings.</a:t>
            </a:r>
            <a:endParaRPr b="0" lang="en-US" sz="18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This led to creation of rankings within rankings. </a:t>
            </a:r>
            <a:endParaRPr b="0" lang="en-US" sz="16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Perception that we need to provide strong incentive to existing employees to provide more/better service.</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Perception that we can achieve more/better service by “churning” current human resources inventory.</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Reintroduction of “preferred rankings”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28240"/>
            <a:ext cx="7772400" cy="7621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Response:  Revisit existing PRC Process</a:t>
            </a:r>
            <a:r>
              <a:rPr b="1" lang="en-US" sz="3600" strike="noStrike" u="none">
                <a:solidFill>
                  <a:srgbClr val="000000"/>
                </a:solidFill>
                <a:effectLst/>
                <a:uFillTx/>
                <a:latin typeface="Arial"/>
              </a:rPr>
              <a:t>. </a:t>
            </a:r>
            <a:endParaRPr b="0" lang="en-US" sz="3600" strike="noStrike" u="none">
              <a:solidFill>
                <a:srgbClr val="000000"/>
              </a:solidFill>
              <a:effectLst/>
              <a:uFillTx/>
              <a:latin typeface="Times New Roman"/>
            </a:endParaRPr>
          </a:p>
        </p:txBody>
      </p:sp>
      <p:sp>
        <p:nvSpPr>
          <p:cNvPr id="23" name=""/>
          <p:cNvSpPr/>
          <p:nvPr/>
        </p:nvSpPr>
        <p:spPr>
          <a:xfrm>
            <a:off x="304920" y="2787480"/>
            <a:ext cx="6172200" cy="1219320"/>
          </a:xfrm>
          <a:prstGeom prst="rightArrowCallout">
            <a:avLst>
              <a:gd name="adj1" fmla="val 25002"/>
              <a:gd name="adj2" fmla="val 25000"/>
              <a:gd name="adj3" fmla="val 84367"/>
              <a:gd name="adj4" fmla="val 66667"/>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 name=""/>
          <p:cNvSpPr/>
          <p:nvPr/>
        </p:nvSpPr>
        <p:spPr>
          <a:xfrm>
            <a:off x="304920" y="4235400"/>
            <a:ext cx="6172200" cy="2013120"/>
          </a:xfrm>
          <a:prstGeom prst="rightArrowCallout">
            <a:avLst>
              <a:gd name="adj1" fmla="val 25002"/>
              <a:gd name="adj2" fmla="val 25000"/>
              <a:gd name="adj3" fmla="val 51100"/>
              <a:gd name="adj4" fmla="val 66667"/>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7010280" y="2819520"/>
            <a:ext cx="1676520" cy="342900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Excellence</a:t>
            </a:r>
            <a:endParaRPr b="0" lang="en-US" sz="1400" strike="noStrike" u="none">
              <a:solidFill>
                <a:srgbClr val="000000"/>
              </a:solidFill>
              <a:effectLst/>
              <a:uFillTx/>
              <a:latin typeface="Times New Roman"/>
            </a:endParaRPr>
          </a:p>
        </p:txBody>
      </p:sp>
      <p:sp>
        <p:nvSpPr>
          <p:cNvPr id="26" name=""/>
          <p:cNvSpPr/>
          <p:nvPr/>
        </p:nvSpPr>
        <p:spPr>
          <a:xfrm>
            <a:off x="304920" y="1066680"/>
            <a:ext cx="8305560" cy="1264680"/>
          </a:xfrm>
          <a:prstGeom prst="rect">
            <a:avLst/>
          </a:prstGeom>
          <a:noFill/>
          <a:ln w="0">
            <a:noFill/>
          </a:ln>
        </p:spPr>
        <p:style>
          <a:lnRef idx="0"/>
          <a:fillRef idx="0"/>
          <a:effectRef idx="0"/>
          <a:fontRef idx="minor"/>
        </p:style>
        <p:txBody>
          <a:bodyPr lIns="90000" rIns="90000" tIns="46800" bIns="46800" anchor="t">
            <a:spAutoFit/>
          </a:bodyPr>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Maintain high quality of GA organization work.</a:t>
            </a:r>
            <a:endParaRPr b="0" lang="en-US" sz="1400" strike="noStrike" u="none">
              <a:solidFill>
                <a:srgbClr val="000000"/>
              </a:solidFill>
              <a:effectLst/>
              <a:uFillTx/>
              <a:latin typeface="Times New Roman"/>
            </a:endParaRPr>
          </a:p>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Maintain morale and work ethic of GA employees.</a:t>
            </a:r>
            <a:endParaRPr b="0" lang="en-US" sz="1400" strike="noStrike" u="none">
              <a:solidFill>
                <a:srgbClr val="000000"/>
              </a:solidFill>
              <a:effectLst/>
              <a:uFillTx/>
              <a:latin typeface="Times New Roman"/>
            </a:endParaRPr>
          </a:p>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Be straight and fair with employees.</a:t>
            </a:r>
            <a:endParaRPr b="0" lang="en-US" sz="1400" strike="noStrike" u="none">
              <a:solidFill>
                <a:srgbClr val="000000"/>
              </a:solidFill>
              <a:effectLst/>
              <a:uFillTx/>
              <a:latin typeface="Times New Roman"/>
            </a:endParaRPr>
          </a:p>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7" name=""/>
          <p:cNvSpPr/>
          <p:nvPr/>
        </p:nvSpPr>
        <p:spPr>
          <a:xfrm>
            <a:off x="304920" y="2743200"/>
            <a:ext cx="4190760" cy="1325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Objectives</a:t>
            </a:r>
            <a:endParaRPr b="0" lang="en-US" sz="14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Use PRC process to evaluate employee’s performance relative to clear objectives.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Eliminate grade inflation.</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Give employee opportunity to self-select.</a:t>
            </a:r>
            <a:endParaRPr b="0" lang="en-US" sz="1200" strike="noStrike" u="none">
              <a:solidFill>
                <a:srgbClr val="000000"/>
              </a:solidFill>
              <a:effectLst/>
              <a:uFillTx/>
              <a:latin typeface="Times New Roman"/>
            </a:endParaRPr>
          </a:p>
        </p:txBody>
      </p:sp>
      <p:sp>
        <p:nvSpPr>
          <p:cNvPr id="28" name=""/>
          <p:cNvSpPr/>
          <p:nvPr/>
        </p:nvSpPr>
        <p:spPr>
          <a:xfrm>
            <a:off x="380880" y="4159080"/>
            <a:ext cx="4038840" cy="2170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Process</a:t>
            </a:r>
            <a:endParaRPr b="0" lang="en-US" sz="1400" strike="noStrike" u="none">
              <a:solidFill>
                <a:srgbClr val="000000"/>
              </a:solidFill>
              <a:effectLst/>
              <a:uFillTx/>
              <a:latin typeface="Times New Roman"/>
            </a:endParaRPr>
          </a:p>
          <a:p>
            <a:pPr>
              <a:lnSpc>
                <a:spcPct val="7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Mid-year should be an expedited process.</a:t>
            </a:r>
            <a:endParaRPr b="0" lang="en-US" sz="1200" strike="noStrike" u="none">
              <a:solidFill>
                <a:srgbClr val="000000"/>
              </a:solidFill>
              <a:effectLst/>
              <a:uFillTx/>
              <a:latin typeface="Times New Roman"/>
            </a:endParaRPr>
          </a:p>
          <a:p>
            <a:pPr>
              <a:lnSpc>
                <a:spcPct val="7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Year-end should provide forum for bonus, promotion and termination decisions.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Supervisors should communicate clear interpersonal, professional and commercial objectives.  </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Reinstate value to “strong” rating.  Limit “superior” and “excellent” to those meeting criteria that go “above and beyond.”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304560"/>
            <a:ext cx="7772400" cy="14475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Path to the Recommendation</a:t>
            </a:r>
            <a:endParaRPr b="0" lang="en-US" sz="3600" strike="noStrike" u="none">
              <a:solidFill>
                <a:srgbClr val="000000"/>
              </a:solidFill>
              <a:effectLst/>
              <a:uFillTx/>
              <a:latin typeface="Times New Roman"/>
            </a:endParaRPr>
          </a:p>
        </p:txBody>
      </p:sp>
      <p:sp>
        <p:nvSpPr>
          <p:cNvPr id="30"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should continue “best place to work” environment.</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should embrace four major responsibilities as managers (re:  our employees)</a:t>
            </a:r>
            <a:endParaRPr b="0" lang="en-US" sz="20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 clear objectives.   Objectives can be interpersonal--e.g., improve teamwork, professional--e.g., complete coursework on derivatives, and commercial--e.g., gain approval for a transaction.</a:t>
            </a:r>
            <a:endParaRPr b="0" lang="en-US" sz="16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 clear feedback--I.e, have objectives/goals been met?</a:t>
            </a:r>
            <a:endParaRPr b="0" lang="en-US" sz="16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 an opportunity to correct problems identified.</a:t>
            </a:r>
            <a:endParaRPr b="0" lang="en-US" sz="16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 clear signals to employees that allow employees to “self-select.”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380520"/>
            <a:ext cx="7772400" cy="12956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Path to Recommendation</a:t>
            </a:r>
            <a:endParaRPr b="0" lang="en-US" sz="3600" strike="noStrike" u="none">
              <a:solidFill>
                <a:srgbClr val="000000"/>
              </a:solidFill>
              <a:effectLst/>
              <a:uFillTx/>
              <a:latin typeface="Times New Roman"/>
            </a:endParaRPr>
          </a:p>
        </p:txBody>
      </p:sp>
      <p:sp>
        <p:nvSpPr>
          <p:cNvPr id="32"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lnSpcReduction="9999"/>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Preferred ranking affects existing employees.</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Weakens “team” approach--employees will jockey for position.</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Weakens morale--creates a “who’s next” atmosphere.</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Requires understanding of ranking process and placement of individuals within structure.  </a:t>
            </a:r>
            <a:endParaRPr b="0" lang="en-US" sz="18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Forced ranking detracts from our ability to hire new/replacement employees.</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Our experience in hiring indicates that potential new hires are not “risk takers.”</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It’s difficult to find the “right” people.  Unique skills/experience required for Government Affairs work.  </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Last hire for west took 9 months.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228600"/>
            <a:ext cx="7772400" cy="12952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The Recommendation</a:t>
            </a:r>
            <a:endParaRPr b="0" lang="en-US" sz="3600" strike="noStrike" u="none">
              <a:solidFill>
                <a:srgbClr val="000000"/>
              </a:solidFill>
              <a:effectLst/>
              <a:uFillTx/>
              <a:latin typeface="Times New Roman"/>
            </a:endParaRPr>
          </a:p>
        </p:txBody>
      </p:sp>
      <p:sp>
        <p:nvSpPr>
          <p:cNvPr id="34" name="PlaceHolder 2"/>
          <p:cNvSpPr>
            <a:spLocks noGrp="1"/>
          </p:cNvSpPr>
          <p:nvPr>
            <p:ph/>
          </p:nvPr>
        </p:nvSpPr>
        <p:spPr>
          <a:xfrm>
            <a:off x="685800" y="1371240"/>
            <a:ext cx="7772400" cy="4724280"/>
          </a:xfrm>
          <a:prstGeom prst="rect">
            <a:avLst/>
          </a:prstGeom>
          <a:noFill/>
          <a:ln w="0">
            <a:noFill/>
          </a:ln>
        </p:spPr>
        <p:txBody>
          <a:bodyPr lIns="90000" rIns="90000" tIns="46800" bIns="46800" anchor="t">
            <a:normAutofit/>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Avoid “preferred ranking.”</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If we have a mismatch between skills needed and existing personnel, then address this issue directly.  Allow people to self-select while they have a “high” ranking.  </a:t>
            </a:r>
            <a:endParaRPr b="0" lang="en-US" sz="18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People understand when a job description has changed.</a:t>
            </a:r>
            <a:endParaRPr b="0" lang="en-US" sz="16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Training or job change within organization can be offered with understanding that permanent change may be necessary. </a:t>
            </a:r>
            <a:endParaRPr b="0" lang="en-US" sz="16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Recognize that we have “grade inflation”</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Reinstate value of “strong” and/or “satisfactory” ratings.</a:t>
            </a:r>
            <a:endParaRPr b="0" lang="en-US" sz="18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Provide incentives to employees for better performance by limiting “superior” and “excellent” ratings to those that contribute above and beyond expectations.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228600"/>
            <a:ext cx="7772400" cy="12952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The Recommendation</a:t>
            </a:r>
            <a:endParaRPr b="0" lang="en-US" sz="3600" strike="noStrike" u="none">
              <a:solidFill>
                <a:srgbClr val="000000"/>
              </a:solidFill>
              <a:effectLst/>
              <a:uFillTx/>
              <a:latin typeface="Times New Roman"/>
            </a:endParaRPr>
          </a:p>
        </p:txBody>
      </p:sp>
      <p:sp>
        <p:nvSpPr>
          <p:cNvPr id="36" name="PlaceHolder 2"/>
          <p:cNvSpPr>
            <a:spLocks noGrp="1"/>
          </p:cNvSpPr>
          <p:nvPr>
            <p:ph/>
          </p:nvPr>
        </p:nvSpPr>
        <p:spPr>
          <a:xfrm>
            <a:off x="685800" y="1371240"/>
            <a:ext cx="7772400" cy="4724280"/>
          </a:xfrm>
          <a:prstGeom prst="rect">
            <a:avLst/>
          </a:prstGeom>
          <a:noFill/>
          <a:ln w="0">
            <a:noFill/>
          </a:ln>
        </p:spPr>
        <p:txBody>
          <a:bodyPr lIns="90000" rIns="90000" tIns="46800" bIns="46800" anchor="t">
            <a:normAutofit/>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Provide clear objectives for employees.    </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Objectives should provide the basis of the employee’s rating.</a:t>
            </a:r>
            <a:endParaRPr b="0" lang="en-US" sz="18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Expedite mid-year review process by ranking either “no issues,” or “issues.”</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Provide clear plan for improvement for employees in “issues” category.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Mid-Year Review</a:t>
            </a:r>
            <a:endParaRPr b="0" lang="en-US" sz="3600" strike="noStrike" u="none">
              <a:solidFill>
                <a:srgbClr val="000000"/>
              </a:solidFill>
              <a:effectLst/>
              <a:uFillTx/>
              <a:latin typeface="Times New Roman"/>
            </a:endParaRPr>
          </a:p>
        </p:txBody>
      </p:sp>
      <p:sp>
        <p:nvSpPr>
          <p:cNvPr id="38"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Should be opportunity to “touch-base” </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ensure that employee is “on track” with objectives set at year-end.</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adjust objectives as necessary.</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identify any performance issues requiring HR intervention.</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provide opportunity to identify training needs.</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Ask whether employee is in “right place” or should employee be moved to different venue, issues, etc.</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provide plan for improvement if employee is in “issues” category.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Mid-Year Review</a:t>
            </a:r>
            <a:endParaRPr b="0" lang="en-US" sz="3600" strike="noStrike" u="none">
              <a:solidFill>
                <a:srgbClr val="000000"/>
              </a:solidFill>
              <a:effectLst/>
              <a:uFillTx/>
              <a:latin typeface="Times New Roman"/>
            </a:endParaRPr>
          </a:p>
        </p:txBody>
      </p:sp>
      <p:sp>
        <p:nvSpPr>
          <p:cNvPr id="40"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a:bodyPr>
          <a:p>
            <a:pPr marL="343080" indent="-34308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Recommended changes to the existing process:</a:t>
            </a:r>
            <a:endParaRPr b="0" lang="en-US" sz="20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Collapse “superior,” “excellent,” and “strong” to “no issues;” speed review process.  </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Collapse “satisfactory” and “issues” rankings.  </a:t>
            </a:r>
            <a:endParaRPr b="0" lang="en-US" sz="18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Mid-year review should identify employees that need improvement. </a:t>
            </a:r>
            <a:endParaRPr b="0" lang="en-US" sz="1600" strike="noStrike" u="none">
              <a:solidFill>
                <a:srgbClr val="000000"/>
              </a:solidFill>
              <a:effectLst/>
              <a:uFillTx/>
              <a:latin typeface="Times New Roman"/>
            </a:endParaRPr>
          </a:p>
          <a:p>
            <a:pPr lvl="2" marL="1143000" indent="-228600">
              <a:lnSpc>
                <a:spcPct val="100000"/>
              </a:lnSpc>
              <a:spcBef>
                <a:spcPts val="10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specific “plan” should be developed for each employee in the “needs improvement” and “issues” rankings.   Next review should result in either (a) the employee showing signs of improvement; (b) the employee being given a specific time frame—e.g., 1 month, 2 months—to improve; or (c)  termination.</a:t>
            </a:r>
            <a:endParaRPr b="0" lang="en-US" sz="1600" strike="noStrike" u="none">
              <a:solidFill>
                <a:srgbClr val="000000"/>
              </a:solidFill>
              <a:effectLst/>
              <a:uFillTx/>
              <a:latin typeface="Times New Roman"/>
            </a:endParaRPr>
          </a:p>
          <a:p>
            <a:pPr lvl="2" marL="1143000" indent="0">
              <a:lnSpc>
                <a:spcPct val="100000"/>
              </a:lnSpc>
              <a:spcBef>
                <a:spcPts val="10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859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2000-08-31T20:22:38Z</dcterms:created>
  <dc:creator>jjordan</dc:creator>
  <dc:description/>
  <dc:language>en-US</dc:language>
  <cp:lastModifiedBy>pkaufma</cp:lastModifiedBy>
  <cp:lastPrinted>2000-10-26T15:10:18Z</cp:lastPrinted>
  <dcterms:modified xsi:type="dcterms:W3CDTF">2000-10-26T18:57:54Z</dcterms:modified>
  <cp:revision>13</cp:revision>
  <dc:subject/>
  <dc:title>HR Your Corporate Partners</dc:title>
</cp:coreProperties>
</file>