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_rels/presentation.xml.rels" ContentType="application/vnd.openxmlformats-package.relationships+xml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7.wmf" ContentType="image/x-wmf"/>
  <Override PartName="/ppt/media/image34.png" ContentType="image/png"/>
  <Override PartName="/ppt/media/image8.wmf" ContentType="image/x-wmf"/>
  <Override PartName="/ppt/media/image9.wmf" ContentType="image/x-wmf"/>
  <Override PartName="/ppt/media/image35.png" ContentType="image/png"/>
  <Override PartName="/ppt/media/image30.png" ContentType="image/png"/>
  <Override PartName="/ppt/media/image4.wmf" ContentType="image/x-wmf"/>
  <Override PartName="/ppt/media/image28.png" ContentType="image/png"/>
  <Override PartName="/ppt/media/image31.png" ContentType="image/png"/>
  <Override PartName="/ppt/media/image5.wmf" ContentType="image/x-wmf"/>
  <Override PartName="/ppt/media/image29.png" ContentType="image/png"/>
  <Override PartName="/ppt/media/image32.png" ContentType="image/png"/>
  <Override PartName="/ppt/media/image6.wmf" ContentType="image/x-wmf"/>
  <Override PartName="/ppt/media/image33.png" ContentType="image/png"/>
  <Override PartName="/ppt/media/image7.wmf" ContentType="image/x-wmf"/>
  <Override PartName="/ppt/media/image12.png" ContentType="image/png"/>
  <Override PartName="/ppt/media/image36.png" ContentType="image/png"/>
  <Override PartName="/ppt/media/image13.png" ContentType="image/png"/>
  <Override PartName="/ppt/media/image37.png" ContentType="image/png"/>
  <Override PartName="/ppt/media/image11.png" ContentType="image/png"/>
  <Override PartName="/ppt/media/image3.wmf" ContentType="image/x-wmf"/>
  <Override PartName="/ppt/media/image27.png" ContentType="image/png"/>
  <Override PartName="/ppt/media/image1.jpeg" ContentType="image/jpeg"/>
  <Override PartName="/ppt/media/image10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20.png" ContentType="image/png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/>
  <p:notesSz cx="6858000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4360" y="1371240"/>
            <a:ext cx="815472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64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64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30400">
              <a:spcBef>
                <a:spcPts val="64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6760"/>
            <a:ext cx="2895840" cy="30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684000" y="6476760"/>
            <a:ext cx="1904760" cy="30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568F47-4122-413D-9E23-BDEF6CE53336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84360" y="1371240"/>
            <a:ext cx="815472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64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64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30400">
              <a:spcBef>
                <a:spcPts val="64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6760"/>
            <a:ext cx="2895840" cy="30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684000" y="6476760"/>
            <a:ext cx="1904760" cy="30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4337890-BEAF-485C-B36E-A1889607379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4360" y="1371240"/>
            <a:ext cx="815472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64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64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30400">
              <a:spcBef>
                <a:spcPts val="64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6760"/>
            <a:ext cx="2895840" cy="30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684000" y="6476760"/>
            <a:ext cx="1904760" cy="30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D9C520-C3FC-4B8C-84E3-E3302672DEC7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4360" y="1371240"/>
            <a:ext cx="815472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64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64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30400">
              <a:spcBef>
                <a:spcPts val="64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6760"/>
            <a:ext cx="2895840" cy="30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684000" y="6476760"/>
            <a:ext cx="1904760" cy="30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246845E-933C-4D3F-88E7-EFF73BA0D8C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84360" y="1371240"/>
            <a:ext cx="815472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64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64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30400">
              <a:spcBef>
                <a:spcPts val="64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649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ftr" idx="9"/>
          </p:nvPr>
        </p:nvSpPr>
        <p:spPr>
          <a:xfrm>
            <a:off x="3124080" y="6476760"/>
            <a:ext cx="2895840" cy="30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10"/>
          </p:nvPr>
        </p:nvSpPr>
        <p:spPr>
          <a:xfrm>
            <a:off x="684000" y="6476760"/>
            <a:ext cx="1904760" cy="30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6E2ED14-2E9C-4AEF-9A9E-4C6450E618C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24000" indent="-314640" algn="ctr">
              <a:spcBef>
                <a:spcPts val="64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358920" indent="107640" algn="ctr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57160" indent="792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0240" indent="936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42960" indent="972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42960" indent="972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42960" indent="972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5.png"/><Relationship Id="rId9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7.wmf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2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34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35.png"/><Relationship Id="rId10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5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380880" y="2486160"/>
            <a:ext cx="83743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040" y="3885840"/>
            <a:ext cx="79246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Energy’s  Place in the New Economy, </a:t>
            </a:r>
            <a:br>
              <a:rPr sz="2800"/>
            </a:b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Now and in the Future</a:t>
            </a:r>
            <a:br>
              <a:rPr sz="2800"/>
            </a:br>
            <a:br>
              <a:rPr sz="2800"/>
            </a:br>
            <a:br>
              <a:rPr sz="2400"/>
            </a:b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Louise Kitchen </a:t>
            </a:r>
            <a:br>
              <a:rPr sz="2400"/>
            </a:b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October 18, 2000</a:t>
            </a:r>
            <a:br>
              <a:rPr sz="2400"/>
            </a:br>
            <a:br>
              <a:rPr sz="2000"/>
            </a:br>
            <a:endParaRPr b="1" lang="en-US" sz="24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D60357-360C-4CC4-B8E8-300AA3E62277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Expansion not Contraction</a:t>
            </a:r>
            <a:endParaRPr b="1" lang="en-US" sz="24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9" name=""/>
          <p:cNvGraphicFramePr/>
          <p:nvPr/>
        </p:nvGraphicFramePr>
        <p:xfrm>
          <a:off x="304920" y="1371600"/>
          <a:ext cx="8686800" cy="46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371600"/>
                    <a:ext cx="8686800" cy="46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" name=""/>
          <p:cNvSpPr/>
          <p:nvPr/>
        </p:nvSpPr>
        <p:spPr>
          <a:xfrm rot="10800000">
            <a:off x="456840" y="1447560"/>
            <a:ext cx="1066680" cy="3733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OTC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Volume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8202A8-AB4F-43DD-B7BF-B3B13F450DA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 flipV="1">
            <a:off x="2590920" y="4266720"/>
            <a:ext cx="0" cy="515880"/>
          </a:xfrm>
          <a:prstGeom prst="line">
            <a:avLst/>
          </a:prstGeom>
          <a:ln w="28440">
            <a:solidFill>
              <a:srgbClr val="00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83" name=""/>
          <p:cNvCxnSpPr/>
          <p:nvPr/>
        </p:nvCxnSpPr>
        <p:spPr>
          <a:xfrm flipH="1" rot="16200000">
            <a:off x="7334280" y="3939840"/>
            <a:ext cx="2160" cy="1612080"/>
          </a:xfrm>
          <a:prstGeom prst="bentConnector3">
            <a:avLst>
              <a:gd name="adj1" fmla="val -30600000"/>
            </a:avLst>
          </a:prstGeom>
          <a:ln w="28440">
            <a:solidFill>
              <a:srgbClr val="0099ff"/>
            </a:solidFill>
            <a:miter/>
          </a:ln>
        </p:spPr>
      </p:cxnSp>
      <p:cxnSp>
        <p:nvCxnSpPr>
          <p:cNvPr id="84" name=""/>
          <p:cNvCxnSpPr/>
          <p:nvPr/>
        </p:nvCxnSpPr>
        <p:spPr>
          <a:xfrm flipH="1" rot="16200000">
            <a:off x="2594520" y="2914200"/>
            <a:ext cx="2520" cy="3318480"/>
          </a:xfrm>
          <a:prstGeom prst="bentConnector3">
            <a:avLst>
              <a:gd name="adj1" fmla="val -19800000"/>
            </a:avLst>
          </a:prstGeom>
          <a:ln w="28440">
            <a:solidFill>
              <a:srgbClr val="0099ff"/>
            </a:solidFill>
            <a:miter/>
          </a:ln>
        </p:spPr>
      </p:cxnSp>
      <p:cxnSp>
        <p:nvCxnSpPr>
          <p:cNvPr id="85" name=""/>
          <p:cNvCxnSpPr/>
          <p:nvPr/>
        </p:nvCxnSpPr>
        <p:spPr>
          <a:xfrm flipH="1" flipV="1" rot="5400000">
            <a:off x="4964760" y="1883160"/>
            <a:ext cx="3600" cy="4742640"/>
          </a:xfrm>
          <a:prstGeom prst="bentConnector3">
            <a:avLst>
              <a:gd name="adj1" fmla="val 29244444"/>
            </a:avLst>
          </a:prstGeom>
          <a:ln w="28440">
            <a:solidFill>
              <a:srgbClr val="0099ff"/>
            </a:solidFill>
            <a:miter/>
          </a:ln>
        </p:spPr>
      </p:cxnSp>
      <p:sp>
        <p:nvSpPr>
          <p:cNvPr id="86" name=""/>
          <p:cNvSpPr/>
          <p:nvPr/>
        </p:nvSpPr>
        <p:spPr>
          <a:xfrm>
            <a:off x="219240" y="4543560"/>
            <a:ext cx="1431720" cy="8665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216720" y="4611600"/>
            <a:ext cx="14389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537000" y="4543560"/>
            <a:ext cx="1431720" cy="8665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3861000" y="4718160"/>
            <a:ext cx="785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1328760" y="3672000"/>
            <a:ext cx="2538360" cy="3636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1682640" y="3730680"/>
            <a:ext cx="18259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Businesses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7424640" y="4543560"/>
            <a:ext cx="1432080" cy="86652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610400" y="4824360"/>
            <a:ext cx="1062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Net Works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5813280" y="4543560"/>
            <a:ext cx="1432080" cy="86652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970960" y="4718160"/>
            <a:ext cx="1121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1878120" y="4543560"/>
            <a:ext cx="1431720" cy="8665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064240" y="4718160"/>
            <a:ext cx="1062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070680" y="3672000"/>
            <a:ext cx="2536920" cy="3636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6544440" y="3730680"/>
            <a:ext cx="158796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Businesses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 flipV="1">
            <a:off x="4724280" y="2819160"/>
            <a:ext cx="0" cy="515880"/>
          </a:xfrm>
          <a:prstGeom prst="line">
            <a:avLst/>
          </a:prstGeom>
          <a:ln w="28440">
            <a:solidFill>
              <a:srgbClr val="00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1" name="RGB" descr=""/>
          <p:cNvPicPr/>
          <p:nvPr/>
        </p:nvPicPr>
        <p:blipFill>
          <a:blip r:embed="rId1"/>
          <a:stretch/>
        </p:blipFill>
        <p:spPr>
          <a:xfrm>
            <a:off x="4038480" y="1295280"/>
            <a:ext cx="1395360" cy="1401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1050840" y="34596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82560" y="0"/>
            <a:ext cx="846000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Corp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3B00FD-0F55-4759-A85A-C5F1B3EC454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/>
          <p:nvPr/>
        </p:nvSpPr>
        <p:spPr>
          <a:xfrm>
            <a:off x="304920" y="2057400"/>
            <a:ext cx="7678440" cy="2800440"/>
          </a:xfrm>
          <a:prstGeom prst="bevel">
            <a:avLst>
              <a:gd name="adj" fmla="val 8333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60% of Enron’s total earnings come from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businesses which didn’t exist 5 years ago.</a:t>
            </a:r>
            <a:r>
              <a:rPr b="1" i="1" lang="en-US" sz="2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8E08C7-AB24-491C-92E7-AE7890C2780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"/>
          <p:cNvSpPr/>
          <p:nvPr/>
        </p:nvSpPr>
        <p:spPr>
          <a:xfrm>
            <a:off x="380880" y="0"/>
            <a:ext cx="91440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Net Works Philosophies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609480" y="1141200"/>
            <a:ext cx="8001000" cy="527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We have been B2B for years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Expansion and Extension of our Existing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Export strong skills in risk intermediation and risk control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systems.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We are already positioned as having successfully migrated from the “old economy” to the “new economy” company.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We have a proven Business Model and track record of transforming markets.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Incubator of New Ideas and Business Models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Challenge Existing Ideas and Beliefs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3AB659-32F1-4E1E-BB75-C9D74383FF3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rcRect l="1703" t="13443" r="7957" b="4248"/>
          <a:stretch/>
        </p:blipFill>
        <p:spPr>
          <a:xfrm>
            <a:off x="990720" y="380880"/>
            <a:ext cx="2655720" cy="16416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sp>
        <p:nvSpPr>
          <p:cNvPr id="108" name=""/>
          <p:cNvSpPr/>
          <p:nvPr/>
        </p:nvSpPr>
        <p:spPr>
          <a:xfrm>
            <a:off x="3071880" y="2844720"/>
            <a:ext cx="28634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Enron Net Works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2"/>
          <a:srcRect l="0" t="20637" r="1409" b="2844"/>
          <a:stretch/>
        </p:blipFill>
        <p:spPr>
          <a:xfrm>
            <a:off x="5105520" y="380880"/>
            <a:ext cx="2711160" cy="157032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110" name="EnronCredit" descr=""/>
          <p:cNvPicPr/>
          <p:nvPr/>
        </p:nvPicPr>
        <p:blipFill>
          <a:blip r:embed="rId3"/>
          <a:stretch/>
        </p:blipFill>
        <p:spPr>
          <a:xfrm>
            <a:off x="304920" y="2971800"/>
            <a:ext cx="2617560" cy="16826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111" name="" descr=""/>
          <p:cNvPicPr/>
          <p:nvPr/>
        </p:nvPicPr>
        <p:blipFill>
          <a:blip r:embed="rId4"/>
          <a:srcRect l="332" t="17035" r="10768" b="6221"/>
          <a:stretch/>
        </p:blipFill>
        <p:spPr>
          <a:xfrm>
            <a:off x="3276720" y="4114800"/>
            <a:ext cx="2625480" cy="17002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99192" dir="2381944" blurRad="0" rotWithShape="0">
              <a:srgbClr val="808080"/>
            </a:outerShdw>
          </a:effectLst>
        </p:spPr>
      </p:pic>
      <p:grpSp>
        <p:nvGrpSpPr>
          <p:cNvPr id="112" name=""/>
          <p:cNvGrpSpPr/>
          <p:nvPr/>
        </p:nvGrpSpPr>
        <p:grpSpPr>
          <a:xfrm>
            <a:off x="6172200" y="2666880"/>
            <a:ext cx="2690640" cy="1638000"/>
            <a:chOff x="6172200" y="2666880"/>
            <a:chExt cx="2690640" cy="1638000"/>
          </a:xfrm>
        </p:grpSpPr>
        <p:graphicFrame>
          <p:nvGraphicFramePr>
            <p:cNvPr id="113" name=""/>
            <p:cNvGraphicFramePr/>
            <p:nvPr/>
          </p:nvGraphicFramePr>
          <p:xfrm>
            <a:off x="6172200" y="3019320"/>
            <a:ext cx="2690640" cy="128556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114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172200" y="3019320"/>
                      <a:ext cx="2690640" cy="1285560"/>
                    </a:xfrm>
                    <a:prstGeom prst="rect">
                      <a:avLst/>
                    </a:prstGeom>
                    <a:noFill/>
                    <a:ln w="28440">
                      <a:solidFill>
                        <a:srgbClr val="000000"/>
                      </a:solidFill>
                      <a:miter/>
                    </a:ln>
                    <a:effectLst>
                      <a:outerShdw dist="107932" dir="2700000" blurRad="0" rotWithShape="0">
                        <a:srgbClr val="808080"/>
                      </a:outerShdw>
                    </a:effectLst>
                  </p:spPr>
                </p:pic>
              </p:oleObj>
            </a:graphicData>
          </a:graphic>
        </p:graphicFrame>
        <p:graphicFrame>
          <p:nvGraphicFramePr>
            <p:cNvPr id="115" name=""/>
            <p:cNvGraphicFramePr/>
            <p:nvPr/>
          </p:nvGraphicFramePr>
          <p:xfrm>
            <a:off x="6172200" y="2666880"/>
            <a:ext cx="2689560" cy="349560"/>
          </p:xfrm>
          <a:graphic>
            <a:graphicData uri="http://schemas.openxmlformats.org/presentationml/2006/ole">
              <p:oleObj r:id="rId7" spid="">
                <p:embed/>
                <p:pic>
                  <p:nvPicPr>
                    <p:cNvPr id="116" name="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72200" y="2666880"/>
                      <a:ext cx="2689560" cy="349560"/>
                    </a:xfrm>
                    <a:prstGeom prst="rect">
                      <a:avLst/>
                    </a:prstGeom>
                    <a:noFill/>
                    <a:ln w="28440">
                      <a:solidFill>
                        <a:srgbClr val="000000"/>
                      </a:solidFill>
                      <a:miter/>
                    </a:ln>
                    <a:effectLst>
                      <a:outerShdw dist="107932" dir="2700000" blurRad="0" rotWithShape="0">
                        <a:srgbClr val="808080"/>
                      </a:outerShdw>
                    </a:effectLst>
                  </p:spPr>
                </p:pic>
              </p:oleObj>
            </a:graphicData>
          </a:graphic>
        </p:graphicFrame>
      </p:grpSp>
      <p:sp>
        <p:nvSpPr>
          <p:cNvPr id="117" name=""/>
          <p:cNvSpPr/>
          <p:nvPr/>
        </p:nvSpPr>
        <p:spPr>
          <a:xfrm>
            <a:off x="1449000" y="2057400"/>
            <a:ext cx="1896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ClickPaper.com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5640120" y="2057400"/>
            <a:ext cx="20224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EnronDirect.com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6629400" y="4419720"/>
            <a:ext cx="2089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610920" y="4800600"/>
            <a:ext cx="2035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EnronCredit.com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735360" y="5943600"/>
            <a:ext cx="1895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3333cc"/>
                </a:solidFill>
                <a:effectLst/>
                <a:uFillTx/>
                <a:latin typeface="Frutiger 45 Light"/>
              </a:rPr>
              <a:t>DealBench.com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7CB434-B75F-48A8-B137-FA4016D0FD96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"/>
          <p:cNvGraphicFramePr/>
          <p:nvPr/>
        </p:nvGraphicFramePr>
        <p:xfrm>
          <a:off x="2514600" y="2895480"/>
          <a:ext cx="4419720" cy="3297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14600" y="2895480"/>
                    <a:ext cx="4419720" cy="3297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85440" y="1371600"/>
            <a:ext cx="8001000" cy="182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 algn="ctr">
              <a:lnSpc>
                <a:spcPct val="12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GB" sz="20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A free, internet-based, global transaction system which  allows Enron’s customers to view real-time prices from Enron’s traders and transact instantly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lnSpc>
                <a:spcPct val="12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5698A0-62B3-421F-B236-8E6C1DCC396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EnronOnline’s Approach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7" name=""/>
          <p:cNvSpPr/>
          <p:nvPr/>
        </p:nvSpPr>
        <p:spPr>
          <a:xfrm>
            <a:off x="685800" y="1447920"/>
            <a:ext cx="7772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19999"/>
          </a:bodyPr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Principal based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Expand access to 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Increase product throughput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Focus on the business in the platform’s underlying commodity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Time to market is critical, and continued innovation is a must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3399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It’s not about the platform!  It’s the electronic transaction!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D4A9A3-B8F8-4A6B-91AB-227DACAFC157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Changing the Way We Conduct Business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380880" y="1981080"/>
            <a:ext cx="2751120" cy="4724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 algn="ctr">
              <a:spcBef>
                <a:spcPts val="1962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Telephone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3885840" y="1371240"/>
            <a:ext cx="477684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1962"/>
              </a:spcBef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1962"/>
              </a:spcBef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Telephone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                 Internet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spcBef>
                <a:spcPts val="575"/>
              </a:spcBef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 algn="ctr">
              <a:lnSpc>
                <a:spcPct val="120000"/>
              </a:lnSpc>
              <a:spcBef>
                <a:spcPts val="575"/>
              </a:spcBef>
              <a:buNone/>
              <a:tabLst>
                <a:tab algn="l" pos="0"/>
                <a:tab algn="ctr" pos="2340000"/>
                <a:tab algn="r" pos="45561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1285920" y="2558880"/>
            <a:ext cx="852480" cy="83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"/>
          <p:cNvSpPr/>
          <p:nvPr/>
        </p:nvSpPr>
        <p:spPr>
          <a:xfrm>
            <a:off x="1771560" y="3343320"/>
            <a:ext cx="0" cy="2066760"/>
          </a:xfrm>
          <a:prstGeom prst="line">
            <a:avLst/>
          </a:prstGeom>
          <a:ln w="63360">
            <a:solidFill>
              <a:srgbClr val="0000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 flipH="1">
            <a:off x="6681960" y="3174480"/>
            <a:ext cx="1060920" cy="2079360"/>
          </a:xfrm>
          <a:prstGeom prst="line">
            <a:avLst/>
          </a:prstGeom>
          <a:ln w="63360">
            <a:solidFill>
              <a:srgbClr val="0000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3581280" y="1523880"/>
            <a:ext cx="0" cy="4529160"/>
          </a:xfrm>
          <a:prstGeom prst="line">
            <a:avLst/>
          </a:prstGeom>
          <a:ln cap="rnd" w="2844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4800600" y="3276720"/>
            <a:ext cx="990720" cy="1981080"/>
          </a:xfrm>
          <a:prstGeom prst="line">
            <a:avLst/>
          </a:prstGeom>
          <a:ln w="63360">
            <a:solidFill>
              <a:srgbClr val="0000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4191120" y="2514600"/>
            <a:ext cx="853920" cy="83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black_logo" descr=""/>
          <p:cNvPicPr/>
          <p:nvPr/>
        </p:nvPicPr>
        <p:blipFill>
          <a:blip r:embed="rId3"/>
          <a:stretch/>
        </p:blipFill>
        <p:spPr>
          <a:xfrm>
            <a:off x="6858000" y="2666880"/>
            <a:ext cx="1611360" cy="23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" name=""/>
          <p:cNvSpPr/>
          <p:nvPr/>
        </p:nvSpPr>
        <p:spPr>
          <a:xfrm>
            <a:off x="762120" y="1295280"/>
            <a:ext cx="76960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 Nov 29 1999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Post Nov 29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836005-2E21-41C1-B58F-7C3675C5ACFA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84000" y="838080"/>
            <a:ext cx="3506760" cy="536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451"/>
              </a:spcBef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Asian Crude &amp; Products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Australian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Australian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Austrian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Bandwidth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Belgian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Canadian Natural Gas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Credit Derivatives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Dutch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Emissions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European Coal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European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German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International Coal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Japanese Aluminum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Japanese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LPG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47960" y="838080"/>
            <a:ext cx="5181480" cy="488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spcBef>
                <a:spcPts val="451"/>
              </a:spcBef>
              <a:spcAft>
                <a:spcPts val="9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Nordic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Oil &amp; Refined Products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Petrochemicals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Plastics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Pulp &amp; Paper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Sea Freight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Spanish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Swiss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UK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UK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US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US Metals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US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333399"/>
                </a:solidFill>
                <a:effectLst/>
                <a:uFillTx/>
                <a:latin typeface="Verdana"/>
              </a:rPr>
              <a:t> US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E0A214-0037-4AB2-B4F5-8650C6F5114F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What’s New on EnronOnline? 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3" name=""/>
          <p:cNvSpPr/>
          <p:nvPr/>
        </p:nvSpPr>
        <p:spPr>
          <a:xfrm>
            <a:off x="5097600" y="1185840"/>
            <a:ext cx="3670200" cy="14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Taking the Big       Deal Out of the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Big Deal…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4" name=""/>
          <p:cNvGraphicFramePr/>
          <p:nvPr/>
        </p:nvGraphicFramePr>
        <p:xfrm>
          <a:off x="203040" y="1185840"/>
          <a:ext cx="4591080" cy="3627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3040" y="1185840"/>
                    <a:ext cx="4591080" cy="362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6" name=""/>
          <p:cNvGraphicFramePr/>
          <p:nvPr/>
        </p:nvGraphicFramePr>
        <p:xfrm>
          <a:off x="3112920" y="2695680"/>
          <a:ext cx="5365800" cy="2340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4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112920" y="2695680"/>
                    <a:ext cx="5365800" cy="234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" name=""/>
          <p:cNvSpPr/>
          <p:nvPr/>
        </p:nvSpPr>
        <p:spPr>
          <a:xfrm>
            <a:off x="2374920" y="5180040"/>
            <a:ext cx="5626080" cy="107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4440" rIns="64440" tIns="32400" bIns="32400" anchor="t">
            <a:spAutoFit/>
          </a:bodyPr>
          <a:p>
            <a:pPr lvl="1" marL="322200">
              <a:lnSpc>
                <a:spcPct val="110000"/>
              </a:lnSpc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New Market 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22200">
              <a:lnSpc>
                <a:spcPct val="110000"/>
              </a:lnSpc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New Trading Functionality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22200">
              <a:lnSpc>
                <a:spcPct val="110000"/>
              </a:lnSpc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New Trading 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B9BC14-4ED1-4E40-98E8-58BBFEA5BA81}" type="slidenum">
              <a:t>19</a:t>
            </a:fld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"/>
          <p:cNvSpPr/>
          <p:nvPr/>
        </p:nvSpPr>
        <p:spPr>
          <a:xfrm>
            <a:off x="685800" y="2133720"/>
            <a:ext cx="7678800" cy="2800080"/>
          </a:xfrm>
          <a:prstGeom prst="bevel">
            <a:avLst>
              <a:gd name="adj" fmla="val 8333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“ In five years time, all companies will be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  internet companies, or they won’t be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  companies at all.”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Andrew Grove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Chairman, Intel Corp.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90C221-B97D-4BE3-A66A-4624691A4111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New Market Content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rcRect l="0" t="6485" r="7845" b="0"/>
          <a:stretch/>
        </p:blipFill>
        <p:spPr>
          <a:xfrm>
            <a:off x="376200" y="1293840"/>
            <a:ext cx="4614840" cy="4368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28840" y="1576080"/>
            <a:ext cx="3962520" cy="124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550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Market-Specific Content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customized for what you want to see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2"/>
          <a:srcRect l="0" t="23330" r="60158" b="8963"/>
          <a:stretch/>
        </p:blipFill>
        <p:spPr>
          <a:xfrm>
            <a:off x="3541680" y="3073320"/>
            <a:ext cx="4454640" cy="2851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E2ED88-CA75-4A46-89E9-28BE57BC3AD8}" type="slidenum">
              <a:t>20</a:t>
            </a:fld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64440" rIns="64440" tIns="32400" bIns="324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Enhanced Transaction Features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267840" y="1293480"/>
            <a:ext cx="8425080" cy="593640"/>
          </a:xfrm>
          <a:prstGeom prst="rect">
            <a:avLst/>
          </a:prstGeom>
          <a:noFill/>
          <a:ln w="0">
            <a:noFill/>
          </a:ln>
        </p:spPr>
        <p:txBody>
          <a:bodyPr lIns="64440" rIns="64440" tIns="32400" bIns="32400" anchor="t">
            <a:normAutofit fontScale="85000" lnSpcReduction="9999"/>
          </a:bodyPr>
          <a:p>
            <a:pPr lvl="1" marL="963720" indent="-405000">
              <a:lnSpc>
                <a:spcPct val="130000"/>
              </a:lnSpc>
              <a:spcBef>
                <a:spcPts val="550"/>
              </a:spcBef>
              <a:buClr>
                <a:srgbClr val="ff0000"/>
              </a:buClr>
              <a:buFont typeface="Verdana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2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Price Limit Orders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allow greater flexibility in placing orders.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590920" y="2362320"/>
          <a:ext cx="4959360" cy="3627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90920" y="2362320"/>
                    <a:ext cx="4959360" cy="362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AECC8C-D1E9-4BEE-A10C-A1D879E9F40E}" type="slidenum">
              <a:t>21</a:t>
            </a:fld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151920" y="3962520"/>
            <a:ext cx="4132440" cy="3504960"/>
          </a:xfrm>
          <a:prstGeom prst="rect">
            <a:avLst/>
          </a:prstGeom>
          <a:noFill/>
          <a:ln w="0">
            <a:noFill/>
          </a:ln>
        </p:spPr>
        <p:txBody>
          <a:bodyPr lIns="64440" rIns="64440" tIns="32400" bIns="32400" anchor="t">
            <a:normAutofit/>
          </a:bodyPr>
          <a:p>
            <a:pPr marL="444600" indent="-444600">
              <a:lnSpc>
                <a:spcPct val="150000"/>
              </a:lnSpc>
              <a:spcBef>
                <a:spcPts val="451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Enhanced Personalization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tools enable you to specify exactly what products and content you want to see and where you want to see them.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Enhanced Transaction Features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4495680" y="4038480"/>
            <a:ext cx="4294440" cy="21020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60" name=""/>
          <p:cNvGraphicFramePr/>
          <p:nvPr/>
        </p:nvGraphicFramePr>
        <p:xfrm>
          <a:off x="914400" y="1676520"/>
          <a:ext cx="2286000" cy="15062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914400" y="1676520"/>
                    <a:ext cx="2286000" cy="150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2" name=""/>
          <p:cNvSpPr/>
          <p:nvPr/>
        </p:nvSpPr>
        <p:spPr>
          <a:xfrm>
            <a:off x="3962520" y="1219320"/>
            <a:ext cx="4724280" cy="222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4440" rIns="64440" tIns="32400" bIns="32400" anchor="t">
            <a:spAutoFit/>
          </a:bodyPr>
          <a:p>
            <a:pPr>
              <a:lnSpc>
                <a:spcPct val="150000"/>
              </a:lnSpc>
              <a:spcBef>
                <a:spcPts val="451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20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  XML -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 Information is now downloadable in XML.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451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Floating Windows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give you greater control  over optimal use of your screen space.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B2BB0F-9989-4C7A-911A-E183923AF3D5}" type="slidenum">
              <a:t>22</a:t>
            </a:fld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/>
          </p:nvPr>
        </p:nvSpPr>
        <p:spPr>
          <a:xfrm>
            <a:off x="684360" y="1369800"/>
            <a:ext cx="4991040" cy="498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14280" indent="-314280">
              <a:lnSpc>
                <a:spcPct val="130000"/>
              </a:lnSpc>
              <a:spcBef>
                <a:spcPts val="550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Real-Time Information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br>
              <a:rPr sz="2200"/>
            </a:b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 help you respond faster to changing market conditions worldwide: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19280" indent="-325440">
              <a:lnSpc>
                <a:spcPct val="13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General News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19280" indent="-325440">
              <a:lnSpc>
                <a:spcPct val="13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 News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19280" indent="-325440">
              <a:lnSpc>
                <a:spcPct val="13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News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19280" indent="-325440">
              <a:lnSpc>
                <a:spcPct val="13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Stock Quotes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19280" indent="-325440">
              <a:lnSpc>
                <a:spcPct val="13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Sports News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19280" indent="-325440">
              <a:lnSpc>
                <a:spcPct val="13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News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New Trading Content 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rcRect l="10420" t="16697" r="8345" b="16697"/>
          <a:stretch/>
        </p:blipFill>
        <p:spPr>
          <a:xfrm>
            <a:off x="4508640" y="4851360"/>
            <a:ext cx="1501560" cy="30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3917880" y="3073320"/>
            <a:ext cx="1447920" cy="189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3701880" y="5337000"/>
            <a:ext cx="139572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" descr=""/>
          <p:cNvPicPr/>
          <p:nvPr/>
        </p:nvPicPr>
        <p:blipFill>
          <a:blip r:embed="rId4"/>
          <a:srcRect l="0" t="0" r="0" b="5001"/>
          <a:stretch/>
        </p:blipFill>
        <p:spPr>
          <a:xfrm>
            <a:off x="3863880" y="3343320"/>
            <a:ext cx="1555920" cy="109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" descr=""/>
          <p:cNvPicPr/>
          <p:nvPr/>
        </p:nvPicPr>
        <p:blipFill>
          <a:blip r:embed="rId5"/>
          <a:srcRect l="37891" t="25412" r="50782" b="15214"/>
          <a:stretch/>
        </p:blipFill>
        <p:spPr>
          <a:xfrm>
            <a:off x="6332400" y="1293840"/>
            <a:ext cx="2538720" cy="4313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D8CABE-7103-4BD2-9698-2B6D770866CD}" type="slidenum">
              <a:t>23</a:t>
            </a:fld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Additional Content Available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84000" y="1369800"/>
            <a:ext cx="7543800" cy="491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lnSpc>
                <a:spcPct val="140000"/>
              </a:lnSpc>
              <a:spcBef>
                <a:spcPts val="550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Industry-Specific Information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to help you make better decisions: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Natural Gas Intelligence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Petroleum Argus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Coal Daily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Air Daily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 Desk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Commentary 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&amp; Analysis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Others…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6019920" y="2362320"/>
            <a:ext cx="2576520" cy="4251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73" name=""/>
          <p:cNvGraphicFramePr/>
          <p:nvPr/>
        </p:nvGraphicFramePr>
        <p:xfrm>
          <a:off x="4800600" y="5257800"/>
          <a:ext cx="1779480" cy="5079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7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800600" y="5257800"/>
                    <a:ext cx="1779480" cy="50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5" name=""/>
          <p:cNvGraphicFramePr/>
          <p:nvPr/>
        </p:nvGraphicFramePr>
        <p:xfrm>
          <a:off x="6757920" y="4205160"/>
          <a:ext cx="1617840" cy="6843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76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6757920" y="4205160"/>
                    <a:ext cx="1617840" cy="684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7" name=""/>
          <p:cNvGraphicFramePr/>
          <p:nvPr/>
        </p:nvGraphicFramePr>
        <p:xfrm>
          <a:off x="6597720" y="3073320"/>
          <a:ext cx="1979640" cy="561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78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6597720" y="3073320"/>
                    <a:ext cx="1979640" cy="561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9" name=""/>
          <p:cNvGraphicFramePr/>
          <p:nvPr/>
        </p:nvGraphicFramePr>
        <p:xfrm>
          <a:off x="4952880" y="3581280"/>
          <a:ext cx="895320" cy="86220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80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4952880" y="3581280"/>
                    <a:ext cx="895320" cy="862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FB66CF-F262-4320-8C32-800E2925383F}" type="slidenum">
              <a:t>24</a:t>
            </a:fld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Websites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85800" y="1294920"/>
            <a:ext cx="8153280" cy="388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lnSpc>
                <a:spcPct val="120000"/>
              </a:lnSpc>
              <a:spcBef>
                <a:spcPts val="18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lnSpc>
                <a:spcPct val="120000"/>
              </a:lnSpc>
              <a:spcBef>
                <a:spcPts val="18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Gives Enron access to customers who prefer to transact via multilateral platforms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lnSpc>
                <a:spcPct val="120000"/>
              </a:lnSpc>
              <a:spcBef>
                <a:spcPts val="18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Leverages the proven technology, liquidity and Enron resources that together provide superior services to all Enron 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lnSpc>
                <a:spcPct val="120000"/>
              </a:lnSpc>
              <a:spcBef>
                <a:spcPts val="1874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It’s the transaction - not the platform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rcRect l="783" t="15627" r="69534" b="75006"/>
          <a:stretch/>
        </p:blipFill>
        <p:spPr>
          <a:xfrm>
            <a:off x="1066680" y="5334120"/>
            <a:ext cx="2895840" cy="60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4" name="" descr=""/>
          <p:cNvPicPr/>
          <p:nvPr/>
        </p:nvPicPr>
        <p:blipFill>
          <a:blip r:embed="rId2"/>
          <a:srcRect l="0" t="16666" r="69534" b="73963"/>
          <a:stretch/>
        </p:blipFill>
        <p:spPr>
          <a:xfrm>
            <a:off x="5257800" y="5257800"/>
            <a:ext cx="2971800" cy="68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C4EE80-8D48-4E0E-9CAB-2825C2FD010E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Lessons Learned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33520" y="1371240"/>
            <a:ext cx="815472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Technology is not difficult with the right people on the team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Time to market is critical with product roll-out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Must continue to innovate to maintain first mover advantage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Business model could have broad applications in other industries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Principal-based and Exchange-based are both viable models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It’s not about the platform, it’s about the electronic transaction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2C447B-AF95-4DFB-A535-879A3E93C956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"/>
          <p:cNvSpPr/>
          <p:nvPr/>
        </p:nvSpPr>
        <p:spPr>
          <a:xfrm>
            <a:off x="685800" y="2133720"/>
            <a:ext cx="7678800" cy="2800080"/>
          </a:xfrm>
          <a:prstGeom prst="bevel">
            <a:avLst>
              <a:gd name="adj" fmla="val 8333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“ Technology makes possible what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good management knew but was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formerly unable to achieve.”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W Wriston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The Listener, 1986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EFFDF1-A640-443C-B62E-296695961A5E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/>
          </p:nvPr>
        </p:nvSpPr>
        <p:spPr>
          <a:xfrm>
            <a:off x="609120" y="1218960"/>
            <a:ext cx="815508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Many industries exist that sell commodity - like products through legacy distribution channels comprised of complex sales forces and long term relationships with little price transparency (“Dine ‘Em and Sign ‘Em”).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- Enormous inefficiencies exist in the pricing of commodity products.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The internet provides a unique opportunity to have immediate and inexpensive access to customers through a web-based transaction platform.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- All incumbent companies are vulnerable due to reduced/no barriers to entry.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lnSpc>
                <a:spcPct val="100000"/>
              </a:lnSpc>
              <a:spcBef>
                <a:spcPts val="49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The equity markets have created an enormous value differential between old economy businesses and new economy businesses.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- Possible rate of return opportunities are multiples of historical rates of return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Current Market Conditions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73584F-982A-4297-9C02-BA0BB8B99BC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"/>
          <p:cNvSpPr/>
          <p:nvPr/>
        </p:nvSpPr>
        <p:spPr>
          <a:xfrm>
            <a:off x="399960" y="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eCommerce Global Growth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0" y="6019920"/>
            <a:ext cx="2577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Source:  Forrester Research, Inc.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2465280" y="3733920"/>
            <a:ext cx="18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6" name=""/>
          <p:cNvGraphicFramePr/>
          <p:nvPr/>
        </p:nvGraphicFramePr>
        <p:xfrm>
          <a:off x="0" y="1295280"/>
          <a:ext cx="9144000" cy="4637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295280"/>
                    <a:ext cx="9144000" cy="4637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FF3FE1-4A3A-4046-8051-B6C2435159A2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152280" y="914400"/>
          <a:ext cx="11354040" cy="5448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914400"/>
                    <a:ext cx="11354040" cy="5448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1447920" y="472428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1447920" y="472428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7620120" y="5791320"/>
            <a:ext cx="62532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‘98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720" y="6095880"/>
            <a:ext cx="2071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Source:  </a:t>
            </a:r>
            <a:r>
              <a:rPr b="0" i="1" lang="en-US" sz="1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New York Times</a:t>
            </a:r>
            <a:r>
              <a:rPr b="0" lang="en-US" sz="1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 2/15/99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2663640" y="1295280"/>
            <a:ext cx="52786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Technology has Slashed the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       Price of doing Global Business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4417200" y="2637000"/>
            <a:ext cx="3899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The Cost of a 3-Minute Phone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Call From New York to London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6708240" y="5791320"/>
            <a:ext cx="51552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‘90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4876920" y="5791320"/>
            <a:ext cx="62532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‘70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3048120" y="5791320"/>
            <a:ext cx="62532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‘50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220040" y="5791320"/>
            <a:ext cx="534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‘30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General Industry Trends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3A2B8E-46D1-4E4A-8C9E-BBE6158FFA90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"/>
          <p:cNvGraphicFramePr/>
          <p:nvPr/>
        </p:nvGraphicFramePr>
        <p:xfrm>
          <a:off x="228600" y="895320"/>
          <a:ext cx="10223640" cy="522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" y="895320"/>
                    <a:ext cx="10223640" cy="522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" name=""/>
          <p:cNvSpPr/>
          <p:nvPr/>
        </p:nvSpPr>
        <p:spPr>
          <a:xfrm>
            <a:off x="1523880" y="470520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523880" y="470520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0" y="6095880"/>
            <a:ext cx="8229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Source:  Downes, Larry and Chunka Hui,</a:t>
            </a:r>
            <a:r>
              <a:rPr b="0" i="1" lang="en-US" sz="1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 Unleashing the Killer App., </a:t>
            </a:r>
            <a:r>
              <a:rPr b="0" lang="en-US" sz="1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Boston:  Harvard Business School Press, 1998, pp.44-45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1677960" y="5538960"/>
            <a:ext cx="968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Branch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2973600" y="5538960"/>
            <a:ext cx="1323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Telephone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4878720" y="5538960"/>
            <a:ext cx="675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ATM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6325920" y="5538960"/>
            <a:ext cx="1019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Internet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3810240" y="1235160"/>
            <a:ext cx="37886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…and Radically Lowered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Transaction Costs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4849200" y="2617920"/>
            <a:ext cx="38016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Average Cost per Transaction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333399"/>
                </a:solidFill>
                <a:effectLst/>
                <a:uFillTx/>
                <a:latin typeface="Arial"/>
              </a:rPr>
              <a:t>  Retail Banking by Channel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 Costs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56F8D8-FA4B-4896-85BA-8AE59609813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Energy Market Trends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18960"/>
            <a:ext cx="8305920" cy="48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24000" indent="-314640">
              <a:lnSpc>
                <a:spcPct val="100000"/>
              </a:lnSpc>
              <a:spcBef>
                <a:spcPts val="550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The Internet is becoming a disintermediary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lnSpc>
                <a:spcPct val="120000"/>
              </a:lnSpc>
              <a:spcBef>
                <a:spcPts val="550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Increasing commoditization of goods and services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550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Declining barriers to entry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550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Increasing transparency and competition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550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Provide the catalyst for significant efficiency gains achievable through trading online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550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Growing acceptance of transacting online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810985-FDE0-4349-9CE1-683632FD45C6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at the speed of light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84360" y="1371240"/>
            <a:ext cx="815472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64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6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Internet traffic doubles every 70 days 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649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 Acceleration Process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550"/>
              </a:spcBef>
              <a:buClr>
                <a:srgbClr val="3333cc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Market Growth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550"/>
              </a:spcBef>
              <a:buClr>
                <a:srgbClr val="3333cc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The pie gets bigger quicker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7" name=""/>
          <p:cNvGraphicFramePr/>
          <p:nvPr/>
        </p:nvGraphicFramePr>
        <p:xfrm>
          <a:off x="5334120" y="2895480"/>
          <a:ext cx="3978000" cy="4110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4120" y="2895480"/>
                    <a:ext cx="3978000" cy="411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" name=""/>
          <p:cNvGraphicFramePr/>
          <p:nvPr/>
        </p:nvGraphicFramePr>
        <p:xfrm>
          <a:off x="1523880" y="3657600"/>
          <a:ext cx="2686320" cy="27748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523880" y="3657600"/>
                    <a:ext cx="2686320" cy="277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" name=""/>
          <p:cNvSpPr/>
          <p:nvPr/>
        </p:nvSpPr>
        <p:spPr>
          <a:xfrm>
            <a:off x="6706440" y="4267080"/>
            <a:ext cx="690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7061040" y="434340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2363040" y="4572000"/>
            <a:ext cx="690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1523880" y="1397160"/>
            <a:ext cx="60962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3581280" y="4572000"/>
            <a:ext cx="1676520" cy="838080"/>
          </a:xfrm>
          <a:custGeom>
            <a:avLst/>
            <a:gdLst>
              <a:gd name="textAreaLeft" fmla="*/ 261720 w 1676520"/>
              <a:gd name="textAreaRight" fmla="*/ 1467000 w 1676520"/>
              <a:gd name="textAreaTop" fmla="*/ 209520 h 838080"/>
              <a:gd name="textAreaBottom" fmla="*/ 628560 h 838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EB2405-C3E8-4550-9B09-95541F2C3B2B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4000" y="0"/>
            <a:ext cx="84596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Development Process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84360" y="1371240"/>
            <a:ext cx="8153280" cy="441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lnSpc>
                <a:spcPct val="110000"/>
              </a:lnSpc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Speed of response is critical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lnSpc>
                <a:spcPct val="110000"/>
              </a:lnSpc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Traditional lead times for technology development in offline world are inadequate in the rapidly changing e-commerce world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lnSpc>
                <a:spcPct val="110000"/>
              </a:lnSpc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Prioritization becomes a rationing process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lnSpc>
                <a:spcPct val="110000"/>
              </a:lnSpc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All priorities are driven by time to market and potential transaction generation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lnSpc>
                <a:spcPct val="110000"/>
              </a:lnSpc>
              <a:spcBef>
                <a:spcPts val="1375"/>
              </a:spcBef>
              <a:buClr>
                <a:srgbClr val="00ccff"/>
              </a:buClr>
              <a:buFont typeface="Monotype Sorts" charset="2"/>
              <a:buChar char="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Verdana"/>
              </a:rPr>
              <a:t>Matching online application with capabilities of bricks and mortar organization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337611-18C8-4C66-A85A-01F001E6DD85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2000-09-08T21:46:11Z</dcterms:created>
  <dc:creator>erica i. bess</dc:creator>
  <dc:description/>
  <dc:language>en-US</dc:language>
  <cp:lastModifiedBy>Administrator</cp:lastModifiedBy>
  <cp:lastPrinted>2000-09-25T17:41:19Z</cp:lastPrinted>
  <dcterms:modified xsi:type="dcterms:W3CDTF">2000-10-17T17:58:04Z</dcterms:modified>
  <cp:revision>88</cp:revision>
  <dc:subject/>
  <dc:title>EnronOnline:  Putting the Energy into E-Commerce  Louise Kitchen, President &amp; COO Enron Net Works</dc:title>
</cp:coreProperties>
</file>