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media/image1.wmf" ContentType="image/x-wmf"/>
  <Override PartName="/ppt/slides/slide1.xml" ContentType="application/vnd.openxmlformats-officedocument.presentationml.slide+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notesSlides/_rels/notesSlide11.xml.rels" ContentType="application/vnd.openxmlformats-package.relationships+xml"/>
  <Override PartName="/ppt/notesSlides/_rels/notesSlide4.xml.rels" ContentType="application/vnd.openxmlformats-package.relationships+xml"/>
  <Override PartName="/ppt/notesSlides/_rels/notesSlide9.xml.rels" ContentType="application/vnd.openxmlformats-package.relationships+xml"/>
  <Override PartName="/ppt/notesSlides/_rels/notesSlide10.xml.rels" ContentType="application/vnd.openxmlformats-package.relationships+xml"/>
  <Override PartName="/ppt/notesSlides/_rels/notesSlide3.xml.rels" ContentType="application/vnd.openxmlformats-package.relationships+xml"/>
  <Override PartName="/ppt/notesSlides/_rels/notesSlide8.xml.rels" ContentType="application/vnd.openxmlformats-package.relationships+xml"/>
  <Override PartName="/ppt/notesSlides/_rels/notesSlide7.xml.rels" ContentType="application/vnd.openxmlformats-package.relationships+xml"/>
  <Override PartName="/ppt/notesSlides/_rels/notesSlide6.xml.rels" ContentType="application/vnd.openxmlformats-package.relationships+xml"/>
  <Override PartName="/ppt/notesSlides/_rels/notesSlide5.xml.rels" ContentType="application/vnd.openxmlformats-package.relationships+xml"/>
  <Override PartName="/ppt/notesSlides/_rels/notesSlide2.xml.rels" ContentType="application/vnd.openxmlformats-package.relationships+xml"/>
  <Override PartName="/ppt/notesSlides/notesSlide9.xml" ContentType="application/vnd.openxmlformats-officedocument.presentationml.notesSlide+xml"/>
  <Override PartName="/ppt/notesSlides/notesSlide11.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Lst>
  <p:sldSz cx="8959850" cy="6721475"/>
  <p:notesSz cx="9283700" cy="69834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 name=""/>
          <p:cNvSpPr/>
          <p:nvPr/>
        </p:nvSpPr>
        <p:spPr>
          <a:xfrm>
            <a:off x="0" y="0"/>
            <a:ext cx="9284400" cy="698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48" name="PlaceHolder 1"/>
          <p:cNvSpPr>
            <a:spLocks noGrp="1"/>
          </p:cNvSpPr>
          <p:nvPr>
            <p:ph type="sldImg"/>
          </p:nvPr>
        </p:nvSpPr>
        <p:spPr>
          <a:xfrm>
            <a:off x="634680" y="900000"/>
            <a:ext cx="7953480" cy="5965920"/>
          </a:xfrm>
          <a:prstGeom prst="rect">
            <a:avLst/>
          </a:prstGeom>
          <a:solidFill>
            <a:srgbClr val="ffffff"/>
          </a:solidFill>
          <a:ln w="9360">
            <a:solidFill>
              <a:srgbClr val="ffffff"/>
            </a:solidFill>
            <a:miter/>
          </a:ln>
        </p:spPr>
        <p:txBody>
          <a:bodyPr lIns="90000" rIns="90000" tIns="46800" bIns="46800" anchor="ctr">
            <a:noAutofit/>
          </a:bodyPr>
          <a:p>
            <a:r>
              <a:rPr b="0" lang="en-US" sz="2400" strike="noStrike" u="none">
                <a:solidFill>
                  <a:srgbClr val="000000"/>
                </a:solidFill>
                <a:effectLst/>
                <a:uFillTx/>
                <a:latin typeface="Arial"/>
              </a:rPr>
              <a:t>Click to move the slide</a:t>
            </a:r>
            <a:endParaRPr b="0" lang="en-US" sz="2400" strike="noStrike" u="none">
              <a:solidFill>
                <a:srgbClr val="000000"/>
              </a:solidFill>
              <a:effectLst/>
              <a:uFillTx/>
              <a:latin typeface="Arial"/>
            </a:endParaRPr>
          </a:p>
        </p:txBody>
      </p:sp>
      <p:sp>
        <p:nvSpPr>
          <p:cNvPr id="49" name="PlaceHolder 2"/>
          <p:cNvSpPr>
            <a:spLocks noGrp="1"/>
          </p:cNvSpPr>
          <p:nvPr>
            <p:ph type="body"/>
          </p:nvPr>
        </p:nvSpPr>
        <p:spPr>
          <a:xfrm>
            <a:off x="757080" y="221760"/>
            <a:ext cx="5475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Click to edit the notes format</a:t>
            </a:r>
            <a:endParaRPr b="0" lang="en-US" sz="1300" strike="noStrike" u="none">
              <a:solidFill>
                <a:srgbClr val="000000"/>
              </a:solidFill>
              <a:effectLst/>
              <a:uFillTx/>
              <a:latin typeface="Times New Roman"/>
            </a:endParaRPr>
          </a:p>
        </p:txBody>
      </p:sp>
      <p:sp>
        <p:nvSpPr>
          <p:cNvPr id="50" name="PlaceHolder 3"/>
          <p:cNvSpPr>
            <a:spLocks noGrp="1"/>
          </p:cNvSpPr>
          <p:nvPr>
            <p:ph type="ftr" idx="6"/>
          </p:nvPr>
        </p:nvSpPr>
        <p:spPr>
          <a:xfrm>
            <a:off x="7812000" y="36360"/>
            <a:ext cx="1209600" cy="122400"/>
          </a:xfrm>
          <a:prstGeom prst="rect">
            <a:avLst/>
          </a:prstGeom>
          <a:noFill/>
          <a:ln w="0">
            <a:noFill/>
          </a:ln>
        </p:spPr>
        <p:txBody>
          <a:bodyPr lIns="0" rIns="0" tIns="0" bIns="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txho/enx119/10112cab.ppt</a:t>
            </a:r>
            <a:endParaRPr b="0" lang="en-US" sz="800" strike="noStrike" u="none">
              <a:solidFill>
                <a:srgbClr val="000000"/>
              </a:solidFill>
              <a:effectLst/>
              <a:uFillTx/>
              <a:latin typeface="Times New Roman"/>
            </a:endParaRPr>
          </a:p>
        </p:txBody>
      </p:sp>
      <p:sp>
        <p:nvSpPr>
          <p:cNvPr id="51" name="PlaceHolder 4"/>
          <p:cNvSpPr>
            <a:spLocks noGrp="1"/>
          </p:cNvSpPr>
          <p:nvPr>
            <p:ph type="sldNum" idx="7"/>
          </p:nvPr>
        </p:nvSpPr>
        <p:spPr>
          <a:xfrm>
            <a:off x="8835840" y="6680880"/>
            <a:ext cx="185400" cy="183240"/>
          </a:xfrm>
          <a:prstGeom prst="rect">
            <a:avLst/>
          </a:prstGeom>
          <a:noFill/>
          <a:ln w="0">
            <a:noFill/>
          </a:ln>
        </p:spPr>
        <p:txBody>
          <a:bodyPr lIns="0" rIns="0" tIns="0" bIns="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2D6C99F-92E9-4EC3-890A-822025477833}"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52" name="McK Separator"/>
          <p:cNvSpPr/>
          <p:nvPr/>
        </p:nvSpPr>
        <p:spPr>
          <a:xfrm>
            <a:off x="757080" y="1066680"/>
            <a:ext cx="76345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 name=""/>
          <p:cNvSpPr txBox="1"/>
          <p:nvPr/>
        </p:nvSpPr>
        <p:spPr>
          <a:xfrm>
            <a:off x="8835840" y="6680880"/>
            <a:ext cx="185400" cy="183240"/>
          </a:xfrm>
          <a:prstGeom prst="rect">
            <a:avLst/>
          </a:prstGeom>
          <a:noFill/>
          <a:ln w="0">
            <a:noFill/>
          </a:ln>
        </p:spPr>
        <p:txBody>
          <a:bodyPr lIns="0" rIns="0" tIns="0" bIns="0" anchor="b">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75A53F7-DA61-4502-ABD8-C90A39A281F2}"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189" name=""/>
          <p:cNvSpPr txBox="1"/>
          <p:nvPr/>
        </p:nvSpPr>
        <p:spPr>
          <a:xfrm>
            <a:off x="7812000" y="36360"/>
            <a:ext cx="1209600" cy="122400"/>
          </a:xfrm>
          <a:prstGeom prst="rect">
            <a:avLst/>
          </a:prstGeom>
          <a:noFill/>
          <a:ln w="0">
            <a:noFill/>
          </a:ln>
        </p:spPr>
        <p:txBody>
          <a:bodyPr lIns="0" rIns="0" tIns="0" bIns="0" anchor="b">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txho/enx119/10112cab.ppt</a:t>
            </a:r>
            <a:endParaRPr b="0" lang="en-US" sz="800" strike="noStrike" u="none">
              <a:solidFill>
                <a:srgbClr val="000000"/>
              </a:solidFill>
              <a:effectLst/>
              <a:uFillTx/>
              <a:latin typeface="Times New Roman"/>
            </a:endParaRPr>
          </a:p>
        </p:txBody>
      </p:sp>
      <p:sp>
        <p:nvSpPr>
          <p:cNvPr id="190" name="PlaceHolder 1"/>
          <p:cNvSpPr>
            <a:spLocks noGrp="1"/>
          </p:cNvSpPr>
          <p:nvPr>
            <p:ph type="sldImg"/>
          </p:nvPr>
        </p:nvSpPr>
        <p:spPr>
          <a:xfrm>
            <a:off x="635040" y="900000"/>
            <a:ext cx="7953480" cy="5965920"/>
          </a:xfrm>
          <a:prstGeom prst="rect">
            <a:avLst/>
          </a:prstGeom>
          <a:ln w="0">
            <a:noFill/>
          </a:ln>
        </p:spPr>
      </p:sp>
      <p:sp>
        <p:nvSpPr>
          <p:cNvPr id="191" name="PlaceHolder 2"/>
          <p:cNvSpPr>
            <a:spLocks noGrp="1"/>
          </p:cNvSpPr>
          <p:nvPr>
            <p:ph type="body"/>
          </p:nvPr>
        </p:nvSpPr>
        <p:spPr>
          <a:xfrm>
            <a:off x="757080" y="221760"/>
            <a:ext cx="5475600" cy="179640"/>
          </a:xfrm>
          <a:prstGeom prst="rect">
            <a:avLst/>
          </a:prstGeom>
          <a:noFill/>
          <a:ln w="0">
            <a:noFill/>
          </a:ln>
        </p:spPr>
        <p:txBody>
          <a:bodyPr lIns="0" rIns="0" tIns="0" bIns="0" anchor="t">
            <a:sp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Annotation</a:t>
            </a:r>
            <a:endParaRPr b="0" lang="en-US" sz="1300" strike="noStrike" u="none">
              <a:solidFill>
                <a:srgbClr val="000000"/>
              </a:solidFill>
              <a:effectLst/>
              <a:uFillTx/>
              <a:latin typeface="Times New Roman"/>
            </a:endParaRPr>
          </a:p>
        </p:txBody>
      </p:sp>
      <p:sp>
        <p:nvSpPr>
          <p:cNvPr id="192" name="McK Separator"/>
          <p:cNvSpPr/>
          <p:nvPr/>
        </p:nvSpPr>
        <p:spPr>
          <a:xfrm>
            <a:off x="757080" y="1066680"/>
            <a:ext cx="76345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3" name="PlaceHolder 1"/>
          <p:cNvSpPr>
            <a:spLocks noGrp="1"/>
          </p:cNvSpPr>
          <p:nvPr>
            <p:ph type="sldImg"/>
          </p:nvPr>
        </p:nvSpPr>
        <p:spPr>
          <a:xfrm>
            <a:off x="635040" y="900000"/>
            <a:ext cx="7953480" cy="5965920"/>
          </a:xfrm>
          <a:prstGeom prst="rect">
            <a:avLst/>
          </a:prstGeom>
          <a:ln w="0">
            <a:noFill/>
          </a:ln>
        </p:spPr>
      </p:sp>
      <p:sp>
        <p:nvSpPr>
          <p:cNvPr id="194" name="PlaceHolder 2"/>
          <p:cNvSpPr>
            <a:spLocks noGrp="1"/>
          </p:cNvSpPr>
          <p:nvPr>
            <p:ph type="body"/>
          </p:nvPr>
        </p:nvSpPr>
        <p:spPr>
          <a:xfrm>
            <a:off x="757080" y="221760"/>
            <a:ext cx="5475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95" name="McK Separator"/>
          <p:cNvSpPr/>
          <p:nvPr/>
        </p:nvSpPr>
        <p:spPr>
          <a:xfrm>
            <a:off x="757080" y="1066680"/>
            <a:ext cx="76345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 name=""/>
          <p:cNvSpPr txBox="1"/>
          <p:nvPr/>
        </p:nvSpPr>
        <p:spPr>
          <a:xfrm>
            <a:off x="8835840" y="6680880"/>
            <a:ext cx="185400" cy="183240"/>
          </a:xfrm>
          <a:prstGeom prst="rect">
            <a:avLst/>
          </a:prstGeom>
          <a:noFill/>
          <a:ln w="0">
            <a:noFill/>
          </a:ln>
        </p:spPr>
        <p:txBody>
          <a:bodyPr lIns="0" rIns="0" tIns="0" bIns="0" anchor="b">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5ADA5E9-9B1A-43E7-9995-9358A2991683}"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150" name=""/>
          <p:cNvSpPr txBox="1"/>
          <p:nvPr/>
        </p:nvSpPr>
        <p:spPr>
          <a:xfrm>
            <a:off x="7812000" y="36360"/>
            <a:ext cx="1209600" cy="122400"/>
          </a:xfrm>
          <a:prstGeom prst="rect">
            <a:avLst/>
          </a:prstGeom>
          <a:noFill/>
          <a:ln w="0">
            <a:noFill/>
          </a:ln>
        </p:spPr>
        <p:txBody>
          <a:bodyPr lIns="0" rIns="0" tIns="0" bIns="0" anchor="b">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txho/enx119/10112cab.ppt</a:t>
            </a:r>
            <a:endParaRPr b="0" lang="en-US" sz="800" strike="noStrike" u="none">
              <a:solidFill>
                <a:srgbClr val="000000"/>
              </a:solidFill>
              <a:effectLst/>
              <a:uFillTx/>
              <a:latin typeface="Times New Roman"/>
            </a:endParaRPr>
          </a:p>
        </p:txBody>
      </p:sp>
      <p:sp>
        <p:nvSpPr>
          <p:cNvPr id="151" name="PlaceHolder 1"/>
          <p:cNvSpPr>
            <a:spLocks noGrp="1"/>
          </p:cNvSpPr>
          <p:nvPr>
            <p:ph type="sldImg"/>
          </p:nvPr>
        </p:nvSpPr>
        <p:spPr>
          <a:xfrm>
            <a:off x="635040" y="900000"/>
            <a:ext cx="7953480" cy="5965920"/>
          </a:xfrm>
          <a:prstGeom prst="rect">
            <a:avLst/>
          </a:prstGeom>
          <a:ln w="0">
            <a:noFill/>
          </a:ln>
        </p:spPr>
      </p:sp>
      <p:sp>
        <p:nvSpPr>
          <p:cNvPr id="152" name="PlaceHolder 2"/>
          <p:cNvSpPr>
            <a:spLocks noGrp="1"/>
          </p:cNvSpPr>
          <p:nvPr>
            <p:ph type="body"/>
          </p:nvPr>
        </p:nvSpPr>
        <p:spPr>
          <a:xfrm>
            <a:off x="757080" y="221760"/>
            <a:ext cx="5475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53" name="McK Separator"/>
          <p:cNvSpPr/>
          <p:nvPr/>
        </p:nvSpPr>
        <p:spPr>
          <a:xfrm>
            <a:off x="762120" y="1066680"/>
            <a:ext cx="75754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4" name=""/>
          <p:cNvSpPr txBox="1"/>
          <p:nvPr/>
        </p:nvSpPr>
        <p:spPr>
          <a:xfrm>
            <a:off x="8835840" y="6680880"/>
            <a:ext cx="185400" cy="183240"/>
          </a:xfrm>
          <a:prstGeom prst="rect">
            <a:avLst/>
          </a:prstGeom>
          <a:noFill/>
          <a:ln w="0">
            <a:noFill/>
          </a:ln>
        </p:spPr>
        <p:txBody>
          <a:bodyPr lIns="0" rIns="0" tIns="0" bIns="0" anchor="b">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D30900D-5DC1-4AEF-B33D-57C399747C88}"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155" name=""/>
          <p:cNvSpPr txBox="1"/>
          <p:nvPr/>
        </p:nvSpPr>
        <p:spPr>
          <a:xfrm>
            <a:off x="7812000" y="36360"/>
            <a:ext cx="1209600" cy="122400"/>
          </a:xfrm>
          <a:prstGeom prst="rect">
            <a:avLst/>
          </a:prstGeom>
          <a:noFill/>
          <a:ln w="0">
            <a:noFill/>
          </a:ln>
        </p:spPr>
        <p:txBody>
          <a:bodyPr lIns="0" rIns="0" tIns="0" bIns="0" anchor="b">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txho/enx119/10112cab.ppt</a:t>
            </a:r>
            <a:endParaRPr b="0" lang="en-US" sz="800" strike="noStrike" u="none">
              <a:solidFill>
                <a:srgbClr val="000000"/>
              </a:solidFill>
              <a:effectLst/>
              <a:uFillTx/>
              <a:latin typeface="Times New Roman"/>
            </a:endParaRPr>
          </a:p>
        </p:txBody>
      </p:sp>
      <p:sp>
        <p:nvSpPr>
          <p:cNvPr id="156" name="PlaceHolder 1"/>
          <p:cNvSpPr>
            <a:spLocks noGrp="1"/>
          </p:cNvSpPr>
          <p:nvPr>
            <p:ph type="sldImg"/>
          </p:nvPr>
        </p:nvSpPr>
        <p:spPr>
          <a:xfrm>
            <a:off x="3016080" y="349200"/>
            <a:ext cx="4205520" cy="3154320"/>
          </a:xfrm>
          <a:prstGeom prst="rect">
            <a:avLst/>
          </a:prstGeom>
          <a:ln w="0">
            <a:noFill/>
          </a:ln>
        </p:spPr>
      </p:sp>
      <p:sp>
        <p:nvSpPr>
          <p:cNvPr id="157" name="PlaceHolder 2"/>
          <p:cNvSpPr>
            <a:spLocks noGrp="1"/>
          </p:cNvSpPr>
          <p:nvPr>
            <p:ph type="body"/>
          </p:nvPr>
        </p:nvSpPr>
        <p:spPr>
          <a:xfrm>
            <a:off x="1392120" y="3615840"/>
            <a:ext cx="7453440" cy="22716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8" name=""/>
          <p:cNvSpPr txBox="1"/>
          <p:nvPr/>
        </p:nvSpPr>
        <p:spPr>
          <a:xfrm>
            <a:off x="8835840" y="6680880"/>
            <a:ext cx="185400" cy="183240"/>
          </a:xfrm>
          <a:prstGeom prst="rect">
            <a:avLst/>
          </a:prstGeom>
          <a:noFill/>
          <a:ln w="0">
            <a:noFill/>
          </a:ln>
        </p:spPr>
        <p:txBody>
          <a:bodyPr lIns="0" rIns="0" tIns="0" bIns="0" anchor="b">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533611B-2809-43DF-BC0D-CA56AAEB3184}"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159" name=""/>
          <p:cNvSpPr txBox="1"/>
          <p:nvPr/>
        </p:nvSpPr>
        <p:spPr>
          <a:xfrm>
            <a:off x="7812000" y="36360"/>
            <a:ext cx="1209600" cy="122400"/>
          </a:xfrm>
          <a:prstGeom prst="rect">
            <a:avLst/>
          </a:prstGeom>
          <a:noFill/>
          <a:ln w="0">
            <a:noFill/>
          </a:ln>
        </p:spPr>
        <p:txBody>
          <a:bodyPr lIns="0" rIns="0" tIns="0" bIns="0" anchor="b">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txho/enx119/10112cab.ppt</a:t>
            </a:r>
            <a:endParaRPr b="0" lang="en-US" sz="800" strike="noStrike" u="none">
              <a:solidFill>
                <a:srgbClr val="000000"/>
              </a:solidFill>
              <a:effectLst/>
              <a:uFillTx/>
              <a:latin typeface="Times New Roman"/>
            </a:endParaRPr>
          </a:p>
        </p:txBody>
      </p:sp>
      <p:sp>
        <p:nvSpPr>
          <p:cNvPr id="160" name="PlaceHolder 1"/>
          <p:cNvSpPr>
            <a:spLocks noGrp="1"/>
          </p:cNvSpPr>
          <p:nvPr>
            <p:ph type="sldImg"/>
          </p:nvPr>
        </p:nvSpPr>
        <p:spPr>
          <a:xfrm>
            <a:off x="635040" y="900000"/>
            <a:ext cx="7953480" cy="5965920"/>
          </a:xfrm>
          <a:prstGeom prst="rect">
            <a:avLst/>
          </a:prstGeom>
          <a:ln w="0">
            <a:noFill/>
          </a:ln>
        </p:spPr>
      </p:sp>
      <p:sp>
        <p:nvSpPr>
          <p:cNvPr id="161" name="PlaceHolder 2"/>
          <p:cNvSpPr>
            <a:spLocks noGrp="1"/>
          </p:cNvSpPr>
          <p:nvPr>
            <p:ph type="body"/>
          </p:nvPr>
        </p:nvSpPr>
        <p:spPr>
          <a:xfrm>
            <a:off x="757080" y="221760"/>
            <a:ext cx="5475600" cy="179640"/>
          </a:xfrm>
          <a:prstGeom prst="rect">
            <a:avLst/>
          </a:prstGeom>
          <a:noFill/>
          <a:ln w="0">
            <a:noFill/>
          </a:ln>
        </p:spPr>
        <p:txBody>
          <a:bodyPr lIns="0" rIns="0" tIns="0" bIns="0" anchor="t">
            <a:sp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Annotation</a:t>
            </a:r>
            <a:endParaRPr b="0" lang="en-US" sz="1300" strike="noStrike" u="none">
              <a:solidFill>
                <a:srgbClr val="000000"/>
              </a:solidFill>
              <a:effectLst/>
              <a:uFillTx/>
              <a:latin typeface="Times New Roman"/>
            </a:endParaRPr>
          </a:p>
        </p:txBody>
      </p:sp>
      <p:sp>
        <p:nvSpPr>
          <p:cNvPr id="162" name="McK Separator"/>
          <p:cNvSpPr/>
          <p:nvPr/>
        </p:nvSpPr>
        <p:spPr>
          <a:xfrm>
            <a:off x="757080" y="1066680"/>
            <a:ext cx="76345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 name=""/>
          <p:cNvSpPr txBox="1"/>
          <p:nvPr/>
        </p:nvSpPr>
        <p:spPr>
          <a:xfrm>
            <a:off x="8835840" y="6680880"/>
            <a:ext cx="185400" cy="183240"/>
          </a:xfrm>
          <a:prstGeom prst="rect">
            <a:avLst/>
          </a:prstGeom>
          <a:noFill/>
          <a:ln w="0">
            <a:noFill/>
          </a:ln>
        </p:spPr>
        <p:txBody>
          <a:bodyPr lIns="0" rIns="0" tIns="0" bIns="0" anchor="b">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03F8B38-B8E2-43B8-8408-3BA704598ED3}"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164" name=""/>
          <p:cNvSpPr txBox="1"/>
          <p:nvPr/>
        </p:nvSpPr>
        <p:spPr>
          <a:xfrm>
            <a:off x="7812000" y="36360"/>
            <a:ext cx="1209600" cy="122400"/>
          </a:xfrm>
          <a:prstGeom prst="rect">
            <a:avLst/>
          </a:prstGeom>
          <a:noFill/>
          <a:ln w="0">
            <a:noFill/>
          </a:ln>
        </p:spPr>
        <p:txBody>
          <a:bodyPr lIns="0" rIns="0" tIns="0" bIns="0" anchor="b">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txho/enx119/10112cab.ppt</a:t>
            </a:r>
            <a:endParaRPr b="0" lang="en-US" sz="800" strike="noStrike" u="none">
              <a:solidFill>
                <a:srgbClr val="000000"/>
              </a:solidFill>
              <a:effectLst/>
              <a:uFillTx/>
              <a:latin typeface="Times New Roman"/>
            </a:endParaRPr>
          </a:p>
        </p:txBody>
      </p:sp>
      <p:sp>
        <p:nvSpPr>
          <p:cNvPr id="165" name="PlaceHolder 1"/>
          <p:cNvSpPr>
            <a:spLocks noGrp="1"/>
          </p:cNvSpPr>
          <p:nvPr>
            <p:ph type="sldImg"/>
          </p:nvPr>
        </p:nvSpPr>
        <p:spPr>
          <a:xfrm>
            <a:off x="635040" y="900000"/>
            <a:ext cx="7953480" cy="5965920"/>
          </a:xfrm>
          <a:prstGeom prst="rect">
            <a:avLst/>
          </a:prstGeom>
          <a:ln w="0">
            <a:noFill/>
          </a:ln>
        </p:spPr>
      </p:sp>
      <p:sp>
        <p:nvSpPr>
          <p:cNvPr id="166" name="PlaceHolder 2"/>
          <p:cNvSpPr>
            <a:spLocks noGrp="1"/>
          </p:cNvSpPr>
          <p:nvPr>
            <p:ph type="body"/>
          </p:nvPr>
        </p:nvSpPr>
        <p:spPr>
          <a:xfrm>
            <a:off x="757080" y="221760"/>
            <a:ext cx="5475600" cy="179640"/>
          </a:xfrm>
          <a:prstGeom prst="rect">
            <a:avLst/>
          </a:prstGeom>
          <a:noFill/>
          <a:ln w="0">
            <a:noFill/>
          </a:ln>
        </p:spPr>
        <p:txBody>
          <a:bodyPr lIns="0" rIns="0" tIns="0" bIns="0" anchor="t">
            <a:sp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Annotation</a:t>
            </a:r>
            <a:endParaRPr b="0" lang="en-US" sz="1300" strike="noStrike" u="none">
              <a:solidFill>
                <a:srgbClr val="000000"/>
              </a:solidFill>
              <a:effectLst/>
              <a:uFillTx/>
              <a:latin typeface="Times New Roman"/>
            </a:endParaRPr>
          </a:p>
        </p:txBody>
      </p:sp>
      <p:sp>
        <p:nvSpPr>
          <p:cNvPr id="167" name="McK Separator"/>
          <p:cNvSpPr/>
          <p:nvPr/>
        </p:nvSpPr>
        <p:spPr>
          <a:xfrm>
            <a:off x="757080" y="1066680"/>
            <a:ext cx="76345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8" name=""/>
          <p:cNvSpPr txBox="1"/>
          <p:nvPr/>
        </p:nvSpPr>
        <p:spPr>
          <a:xfrm>
            <a:off x="8835840" y="6680880"/>
            <a:ext cx="185400" cy="183240"/>
          </a:xfrm>
          <a:prstGeom prst="rect">
            <a:avLst/>
          </a:prstGeom>
          <a:noFill/>
          <a:ln w="0">
            <a:noFill/>
          </a:ln>
        </p:spPr>
        <p:txBody>
          <a:bodyPr lIns="0" rIns="0" tIns="0" bIns="0" anchor="b">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372915C-06CE-45C5-87DF-681B1200990A}"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169" name=""/>
          <p:cNvSpPr txBox="1"/>
          <p:nvPr/>
        </p:nvSpPr>
        <p:spPr>
          <a:xfrm>
            <a:off x="7812000" y="36360"/>
            <a:ext cx="1209600" cy="122400"/>
          </a:xfrm>
          <a:prstGeom prst="rect">
            <a:avLst/>
          </a:prstGeom>
          <a:noFill/>
          <a:ln w="0">
            <a:noFill/>
          </a:ln>
        </p:spPr>
        <p:txBody>
          <a:bodyPr lIns="0" rIns="0" tIns="0" bIns="0" anchor="b">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txho/enx119/10112cab.ppt</a:t>
            </a:r>
            <a:endParaRPr b="0" lang="en-US" sz="800" strike="noStrike" u="none">
              <a:solidFill>
                <a:srgbClr val="000000"/>
              </a:solidFill>
              <a:effectLst/>
              <a:uFillTx/>
              <a:latin typeface="Times New Roman"/>
            </a:endParaRPr>
          </a:p>
        </p:txBody>
      </p:sp>
      <p:sp>
        <p:nvSpPr>
          <p:cNvPr id="170" name="PlaceHolder 1"/>
          <p:cNvSpPr>
            <a:spLocks noGrp="1"/>
          </p:cNvSpPr>
          <p:nvPr>
            <p:ph type="sldImg"/>
          </p:nvPr>
        </p:nvSpPr>
        <p:spPr>
          <a:xfrm>
            <a:off x="635040" y="900000"/>
            <a:ext cx="7953480" cy="5965920"/>
          </a:xfrm>
          <a:prstGeom prst="rect">
            <a:avLst/>
          </a:prstGeom>
          <a:ln w="0">
            <a:noFill/>
          </a:ln>
        </p:spPr>
      </p:sp>
      <p:sp>
        <p:nvSpPr>
          <p:cNvPr id="171" name="PlaceHolder 2"/>
          <p:cNvSpPr>
            <a:spLocks noGrp="1"/>
          </p:cNvSpPr>
          <p:nvPr>
            <p:ph type="body"/>
          </p:nvPr>
        </p:nvSpPr>
        <p:spPr>
          <a:xfrm>
            <a:off x="757080" y="221760"/>
            <a:ext cx="5475600" cy="179640"/>
          </a:xfrm>
          <a:prstGeom prst="rect">
            <a:avLst/>
          </a:prstGeom>
          <a:noFill/>
          <a:ln w="0">
            <a:noFill/>
          </a:ln>
        </p:spPr>
        <p:txBody>
          <a:bodyPr lIns="0" rIns="0" tIns="0" bIns="0" anchor="t">
            <a:sp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Annotation</a:t>
            </a:r>
            <a:endParaRPr b="0" lang="en-US" sz="1300" strike="noStrike" u="none">
              <a:solidFill>
                <a:srgbClr val="000000"/>
              </a:solidFill>
              <a:effectLst/>
              <a:uFillTx/>
              <a:latin typeface="Times New Roman"/>
            </a:endParaRPr>
          </a:p>
        </p:txBody>
      </p:sp>
      <p:sp>
        <p:nvSpPr>
          <p:cNvPr id="172" name="McK Separator"/>
          <p:cNvSpPr/>
          <p:nvPr/>
        </p:nvSpPr>
        <p:spPr>
          <a:xfrm>
            <a:off x="757080" y="1066680"/>
            <a:ext cx="76345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 name=""/>
          <p:cNvSpPr txBox="1"/>
          <p:nvPr/>
        </p:nvSpPr>
        <p:spPr>
          <a:xfrm>
            <a:off x="8835840" y="6680880"/>
            <a:ext cx="185400" cy="183240"/>
          </a:xfrm>
          <a:prstGeom prst="rect">
            <a:avLst/>
          </a:prstGeom>
          <a:noFill/>
          <a:ln w="0">
            <a:noFill/>
          </a:ln>
        </p:spPr>
        <p:txBody>
          <a:bodyPr lIns="0" rIns="0" tIns="0" bIns="0" anchor="b">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28008BB-F9CD-4D65-9D39-F357207D7ACD}"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174" name=""/>
          <p:cNvSpPr txBox="1"/>
          <p:nvPr/>
        </p:nvSpPr>
        <p:spPr>
          <a:xfrm>
            <a:off x="7812000" y="36360"/>
            <a:ext cx="1209600" cy="122400"/>
          </a:xfrm>
          <a:prstGeom prst="rect">
            <a:avLst/>
          </a:prstGeom>
          <a:noFill/>
          <a:ln w="0">
            <a:noFill/>
          </a:ln>
        </p:spPr>
        <p:txBody>
          <a:bodyPr lIns="0" rIns="0" tIns="0" bIns="0" anchor="b">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txho/enx119/10112cab.ppt</a:t>
            </a:r>
            <a:endParaRPr b="0" lang="en-US" sz="800" strike="noStrike" u="none">
              <a:solidFill>
                <a:srgbClr val="000000"/>
              </a:solidFill>
              <a:effectLst/>
              <a:uFillTx/>
              <a:latin typeface="Times New Roman"/>
            </a:endParaRPr>
          </a:p>
        </p:txBody>
      </p:sp>
      <p:sp>
        <p:nvSpPr>
          <p:cNvPr id="175" name="PlaceHolder 1"/>
          <p:cNvSpPr>
            <a:spLocks noGrp="1"/>
          </p:cNvSpPr>
          <p:nvPr>
            <p:ph type="sldImg"/>
          </p:nvPr>
        </p:nvSpPr>
        <p:spPr>
          <a:xfrm>
            <a:off x="635040" y="900000"/>
            <a:ext cx="7953480" cy="5965920"/>
          </a:xfrm>
          <a:prstGeom prst="rect">
            <a:avLst/>
          </a:prstGeom>
          <a:ln w="0">
            <a:noFill/>
          </a:ln>
        </p:spPr>
      </p:sp>
      <p:sp>
        <p:nvSpPr>
          <p:cNvPr id="176" name="PlaceHolder 2"/>
          <p:cNvSpPr>
            <a:spLocks noGrp="1"/>
          </p:cNvSpPr>
          <p:nvPr>
            <p:ph type="body"/>
          </p:nvPr>
        </p:nvSpPr>
        <p:spPr>
          <a:xfrm>
            <a:off x="757080" y="221760"/>
            <a:ext cx="5475600" cy="179640"/>
          </a:xfrm>
          <a:prstGeom prst="rect">
            <a:avLst/>
          </a:prstGeom>
          <a:noFill/>
          <a:ln w="0">
            <a:noFill/>
          </a:ln>
        </p:spPr>
        <p:txBody>
          <a:bodyPr lIns="0" rIns="0" tIns="0" bIns="0" anchor="t">
            <a:sp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Annotation</a:t>
            </a:r>
            <a:endParaRPr b="0" lang="en-US" sz="1300" strike="noStrike" u="none">
              <a:solidFill>
                <a:srgbClr val="000000"/>
              </a:solidFill>
              <a:effectLst/>
              <a:uFillTx/>
              <a:latin typeface="Times New Roman"/>
            </a:endParaRPr>
          </a:p>
        </p:txBody>
      </p:sp>
      <p:sp>
        <p:nvSpPr>
          <p:cNvPr id="177" name="McK Separator"/>
          <p:cNvSpPr/>
          <p:nvPr/>
        </p:nvSpPr>
        <p:spPr>
          <a:xfrm>
            <a:off x="757080" y="1066680"/>
            <a:ext cx="76345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 name=""/>
          <p:cNvSpPr txBox="1"/>
          <p:nvPr/>
        </p:nvSpPr>
        <p:spPr>
          <a:xfrm>
            <a:off x="8835840" y="6680880"/>
            <a:ext cx="185400" cy="183240"/>
          </a:xfrm>
          <a:prstGeom prst="rect">
            <a:avLst/>
          </a:prstGeom>
          <a:noFill/>
          <a:ln w="0">
            <a:noFill/>
          </a:ln>
        </p:spPr>
        <p:txBody>
          <a:bodyPr lIns="0" rIns="0" tIns="0" bIns="0" anchor="b">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B393EE8-0BD6-49CE-A5EC-0D70F3BC4CBD}"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179" name=""/>
          <p:cNvSpPr txBox="1"/>
          <p:nvPr/>
        </p:nvSpPr>
        <p:spPr>
          <a:xfrm>
            <a:off x="7812000" y="36360"/>
            <a:ext cx="1209600" cy="122400"/>
          </a:xfrm>
          <a:prstGeom prst="rect">
            <a:avLst/>
          </a:prstGeom>
          <a:noFill/>
          <a:ln w="0">
            <a:noFill/>
          </a:ln>
        </p:spPr>
        <p:txBody>
          <a:bodyPr lIns="0" rIns="0" tIns="0" bIns="0" anchor="b">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txho/enx119/10112cab.ppt</a:t>
            </a:r>
            <a:endParaRPr b="0" lang="en-US" sz="800" strike="noStrike" u="none">
              <a:solidFill>
                <a:srgbClr val="000000"/>
              </a:solidFill>
              <a:effectLst/>
              <a:uFillTx/>
              <a:latin typeface="Times New Roman"/>
            </a:endParaRPr>
          </a:p>
        </p:txBody>
      </p:sp>
      <p:sp>
        <p:nvSpPr>
          <p:cNvPr id="180" name="PlaceHolder 1"/>
          <p:cNvSpPr>
            <a:spLocks noGrp="1"/>
          </p:cNvSpPr>
          <p:nvPr>
            <p:ph type="sldImg"/>
          </p:nvPr>
        </p:nvSpPr>
        <p:spPr>
          <a:xfrm>
            <a:off x="635040" y="900000"/>
            <a:ext cx="7953480" cy="5965920"/>
          </a:xfrm>
          <a:prstGeom prst="rect">
            <a:avLst/>
          </a:prstGeom>
          <a:ln w="0">
            <a:noFill/>
          </a:ln>
        </p:spPr>
      </p:sp>
      <p:sp>
        <p:nvSpPr>
          <p:cNvPr id="181" name="PlaceHolder 2"/>
          <p:cNvSpPr>
            <a:spLocks noGrp="1"/>
          </p:cNvSpPr>
          <p:nvPr>
            <p:ph type="body"/>
          </p:nvPr>
        </p:nvSpPr>
        <p:spPr>
          <a:xfrm>
            <a:off x="757080" y="221760"/>
            <a:ext cx="5475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82" name="McK Separator"/>
          <p:cNvSpPr/>
          <p:nvPr/>
        </p:nvSpPr>
        <p:spPr>
          <a:xfrm>
            <a:off x="762120" y="1066680"/>
            <a:ext cx="75754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3" name=""/>
          <p:cNvSpPr txBox="1"/>
          <p:nvPr/>
        </p:nvSpPr>
        <p:spPr>
          <a:xfrm>
            <a:off x="8835840" y="6680880"/>
            <a:ext cx="185400" cy="183240"/>
          </a:xfrm>
          <a:prstGeom prst="rect">
            <a:avLst/>
          </a:prstGeom>
          <a:noFill/>
          <a:ln w="0">
            <a:noFill/>
          </a:ln>
        </p:spPr>
        <p:txBody>
          <a:bodyPr lIns="0" rIns="0" tIns="0" bIns="0" anchor="b">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42F508D-0516-41FC-A145-E02BF29D5F80}"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184" name=""/>
          <p:cNvSpPr txBox="1"/>
          <p:nvPr/>
        </p:nvSpPr>
        <p:spPr>
          <a:xfrm>
            <a:off x="7812000" y="36360"/>
            <a:ext cx="1209600" cy="122400"/>
          </a:xfrm>
          <a:prstGeom prst="rect">
            <a:avLst/>
          </a:prstGeom>
          <a:noFill/>
          <a:ln w="0">
            <a:noFill/>
          </a:ln>
        </p:spPr>
        <p:txBody>
          <a:bodyPr lIns="0" rIns="0" tIns="0" bIns="0" anchor="b">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txho/enx119/10112cab.ppt</a:t>
            </a:r>
            <a:endParaRPr b="0" lang="en-US" sz="800" strike="noStrike" u="none">
              <a:solidFill>
                <a:srgbClr val="000000"/>
              </a:solidFill>
              <a:effectLst/>
              <a:uFillTx/>
              <a:latin typeface="Times New Roman"/>
            </a:endParaRPr>
          </a:p>
        </p:txBody>
      </p:sp>
      <p:sp>
        <p:nvSpPr>
          <p:cNvPr id="185" name="PlaceHolder 1"/>
          <p:cNvSpPr>
            <a:spLocks noGrp="1"/>
          </p:cNvSpPr>
          <p:nvPr>
            <p:ph type="sldImg"/>
          </p:nvPr>
        </p:nvSpPr>
        <p:spPr>
          <a:xfrm>
            <a:off x="635040" y="900000"/>
            <a:ext cx="7953480" cy="5965920"/>
          </a:xfrm>
          <a:prstGeom prst="rect">
            <a:avLst/>
          </a:prstGeom>
          <a:ln w="0">
            <a:noFill/>
          </a:ln>
        </p:spPr>
      </p:sp>
      <p:sp>
        <p:nvSpPr>
          <p:cNvPr id="186" name="PlaceHolder 2"/>
          <p:cNvSpPr>
            <a:spLocks noGrp="1"/>
          </p:cNvSpPr>
          <p:nvPr>
            <p:ph type="body"/>
          </p:nvPr>
        </p:nvSpPr>
        <p:spPr>
          <a:xfrm>
            <a:off x="757080" y="221760"/>
            <a:ext cx="5475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87" name="McK Separator"/>
          <p:cNvSpPr/>
          <p:nvPr/>
        </p:nvSpPr>
        <p:spPr>
          <a:xfrm>
            <a:off x="757080" y="1066680"/>
            <a:ext cx="76345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ftr" idx="1"/>
          </p:nvPr>
        </p:nvSpPr>
        <p:spPr>
          <a:xfrm>
            <a:off x="7527960" y="36360"/>
            <a:ext cx="1209600" cy="122400"/>
          </a:xfrm>
          <a:prstGeom prst="rect">
            <a:avLst/>
          </a:prstGeom>
          <a:noFill/>
          <a:ln w="0">
            <a:noFill/>
          </a:ln>
        </p:spPr>
        <p:txBody>
          <a:bodyPr lIns="0" rIns="0" tIns="0" bIns="0" anchor="t">
            <a:noAutofit/>
          </a:bodyPr>
          <a:lstStyle>
            <a:lvl1pPr indent="0" algn="r">
              <a:lnSpc>
                <a:spcPct val="100000"/>
              </a:lnSpc>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defRPr b="0" lang="en-US" sz="800" strike="noStrike" u="none">
                <a:solidFill>
                  <a:srgbClr val="000000"/>
                </a:solidFill>
                <a:effectLst/>
                <a:uFillTx/>
                <a:latin typeface="Arial"/>
              </a:defRPr>
            </a:lvl1pPr>
          </a:lstStyle>
          <a:p>
            <a:pPr indent="0" algn="r">
              <a:lnSpc>
                <a:spcPct val="100000"/>
              </a:lnSpc>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800" strike="noStrike" u="none">
                <a:solidFill>
                  <a:srgbClr val="000000"/>
                </a:solidFill>
                <a:effectLst/>
                <a:uFillTx/>
                <a:latin typeface="Arial"/>
              </a:rPr>
              <a:t>txho/enx119/10112cab.ppt</a:t>
            </a:r>
            <a:endParaRPr b="0" lang="en-US" sz="800" strike="noStrike" u="none">
              <a:solidFill>
                <a:srgbClr val="000000"/>
              </a:solidFill>
              <a:effectLst/>
              <a:uFillTx/>
              <a:latin typeface="Times New Roman"/>
            </a:endParaRPr>
          </a:p>
        </p:txBody>
      </p:sp>
      <p:sp>
        <p:nvSpPr>
          <p:cNvPr id="1" name="PlaceHolder 2"/>
          <p:cNvSpPr>
            <a:spLocks noGrp="1"/>
          </p:cNvSpPr>
          <p:nvPr>
            <p:ph type="sldNum" idx="2"/>
          </p:nvPr>
        </p:nvSpPr>
        <p:spPr>
          <a:xfrm>
            <a:off x="8551800" y="6511680"/>
            <a:ext cx="185760" cy="183240"/>
          </a:xfrm>
          <a:prstGeom prst="rect">
            <a:avLst/>
          </a:prstGeom>
          <a:noFill/>
          <a:ln w="0">
            <a:noFill/>
          </a:ln>
        </p:spPr>
        <p:txBody>
          <a:bodyPr lIns="0" rIns="0" tIns="0" bIns="0" anchor="t">
            <a:noAutofit/>
          </a:bodyPr>
          <a:lstStyle>
            <a:lvl1pPr indent="0" algn="r">
              <a:lnSpc>
                <a:spcPct val="100000"/>
              </a:lnSpc>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defRPr b="0" lang="en-US" sz="1200" strike="noStrike" u="none">
                <a:solidFill>
                  <a:srgbClr val="000000"/>
                </a:solidFill>
                <a:effectLst/>
                <a:uFillTx/>
                <a:latin typeface="Arial"/>
              </a:defRPr>
            </a:lvl1pPr>
          </a:lstStyle>
          <a:p>
            <a:pPr indent="0" algn="r">
              <a:lnSpc>
                <a:spcPct val="100000"/>
              </a:lnSpc>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fld id="{CF69CCA4-6859-4C2C-9915-4005FD40938F}"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 name="PlaceHolder 3"/>
          <p:cNvSpPr>
            <a:spLocks noGrp="1"/>
          </p:cNvSpPr>
          <p:nvPr>
            <p:ph type="title"/>
          </p:nvPr>
        </p:nvSpPr>
        <p:spPr>
          <a:xfrm>
            <a:off x="139320" y="227160"/>
            <a:ext cx="8591400" cy="289800"/>
          </a:xfrm>
          <a:prstGeom prst="rect">
            <a:avLst/>
          </a:prstGeom>
          <a:noFill/>
          <a:ln w="0">
            <a:noFill/>
          </a:ln>
        </p:spPr>
        <p:txBody>
          <a:bodyPr lIns="0" rIns="0" tIns="0" bIns="0" anchor="t">
            <a:no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Click to edit the title text format</a:t>
            </a:r>
            <a:endParaRPr b="1" lang="en-US" sz="1900" strike="noStrike" u="none">
              <a:solidFill>
                <a:srgbClr val="000000"/>
              </a:solidFill>
              <a:effectLst/>
              <a:uFillTx/>
              <a:latin typeface="Arial"/>
            </a:endParaRPr>
          </a:p>
        </p:txBody>
      </p:sp>
      <p:sp>
        <p:nvSpPr>
          <p:cNvPr id="3" name="PlaceHolder 4"/>
          <p:cNvSpPr>
            <a:spLocks noGrp="1"/>
          </p:cNvSpPr>
          <p:nvPr>
            <p:ph type="body"/>
          </p:nvPr>
        </p:nvSpPr>
        <p:spPr>
          <a:xfrm>
            <a:off x="139320" y="1042920"/>
            <a:ext cx="8591400" cy="1706400"/>
          </a:xfrm>
          <a:prstGeom prst="rect">
            <a:avLst/>
          </a:prstGeom>
          <a:noFill/>
          <a:ln w="0">
            <a:noFill/>
          </a:ln>
        </p:spPr>
        <p:txBody>
          <a:bodyPr lIns="0" rIns="0" tIns="0" bIns="0" anchor="t">
            <a:normAutofit/>
          </a:bodyPr>
          <a:p>
            <a:pPr indent="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Click to edit the outline text format</a:t>
            </a: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295200" indent="-149040">
              <a:buClr>
                <a:srgbClr val="000000"/>
              </a:buClr>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431640" indent="-134640">
              <a:buClr>
                <a:srgbClr val="000000"/>
              </a:buClr>
              <a:buSzPct val="89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582480" indent="-149040">
              <a:buClr>
                <a:srgbClr val="000000"/>
              </a:buClr>
              <a:buSzPct val="75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582480" indent="-149040">
              <a:buClr>
                <a:srgbClr val="000000"/>
              </a:buClr>
              <a:buSzPct val="75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582480" indent="-149040">
              <a:buClr>
                <a:srgbClr val="000000"/>
              </a:buClr>
              <a:buSzPct val="75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grpSp>
        <p:nvGrpSpPr>
          <p:cNvPr id="4" name="McK Slide Elements"/>
          <p:cNvGrpSpPr/>
          <p:nvPr/>
        </p:nvGrpSpPr>
        <p:grpSpPr>
          <a:xfrm>
            <a:off x="139680" y="284040"/>
            <a:ext cx="8593920" cy="6261120"/>
            <a:chOff x="139680" y="284040"/>
            <a:chExt cx="8593920" cy="6261120"/>
          </a:xfrm>
        </p:grpSpPr>
        <p:sp>
          <p:nvSpPr>
            <p:cNvPr id="5" name="McK Measure" hidden="1"/>
            <p:cNvSpPr/>
            <p:nvPr/>
          </p:nvSpPr>
          <p:spPr>
            <a:xfrm>
              <a:off x="141480" y="531720"/>
              <a:ext cx="143136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Unit of measure</a:t>
              </a:r>
              <a:endParaRPr b="0" lang="en-US" sz="1600" strike="noStrike" u="none">
                <a:solidFill>
                  <a:srgbClr val="000000"/>
                </a:solidFill>
                <a:effectLst/>
                <a:uFillTx/>
                <a:latin typeface="Times New Roman"/>
              </a:endParaRPr>
            </a:p>
          </p:txBody>
        </p:sp>
        <p:sp>
          <p:nvSpPr>
            <p:cNvPr id="6" name="McK Footnote" hidden="1"/>
            <p:cNvSpPr/>
            <p:nvPr/>
          </p:nvSpPr>
          <p:spPr>
            <a:xfrm>
              <a:off x="139680" y="6153480"/>
              <a:ext cx="8591400" cy="39168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Footnote</a:t>
              </a:r>
              <a:endParaRPr b="0" lang="en-US" sz="12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endParaRPr b="0" lang="en-US" sz="1200" strike="noStrike" u="none">
                <a:solidFill>
                  <a:srgbClr val="000000"/>
                </a:solidFill>
                <a:effectLst/>
                <a:uFillTx/>
                <a:latin typeface="Times New Roman"/>
              </a:endParaRPr>
            </a:p>
          </p:txBody>
        </p:sp>
        <p:grpSp>
          <p:nvGrpSpPr>
            <p:cNvPr id="7" name="McK Sticker"/>
            <p:cNvGrpSpPr/>
            <p:nvPr/>
          </p:nvGrpSpPr>
          <p:grpSpPr>
            <a:xfrm>
              <a:off x="7299000" y="284040"/>
              <a:ext cx="1432080" cy="215640"/>
              <a:chOff x="7299000" y="284040"/>
              <a:chExt cx="1432080" cy="215640"/>
            </a:xfrm>
          </p:grpSpPr>
          <p:sp>
            <p:nvSpPr>
              <p:cNvPr id="8" name="McK Footnote" hidden="1"/>
              <p:cNvSpPr/>
              <p:nvPr/>
            </p:nvSpPr>
            <p:spPr>
              <a:xfrm>
                <a:off x="7299000" y="299880"/>
                <a:ext cx="1432080" cy="1832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STICKER (ALL CAP)</a:t>
                </a:r>
                <a:endParaRPr b="0" lang="en-US" sz="1200" strike="noStrike" u="none">
                  <a:solidFill>
                    <a:srgbClr val="000000"/>
                  </a:solidFill>
                  <a:effectLst/>
                  <a:uFillTx/>
                  <a:latin typeface="Times New Roman"/>
                </a:endParaRPr>
              </a:p>
            </p:txBody>
          </p:sp>
          <p:grpSp>
            <p:nvGrpSpPr>
              <p:cNvPr id="9" name=""/>
              <p:cNvGrpSpPr/>
              <p:nvPr/>
            </p:nvGrpSpPr>
            <p:grpSpPr>
              <a:xfrm>
                <a:off x="7306200" y="284040"/>
                <a:ext cx="1423440" cy="215640"/>
                <a:chOff x="7306200" y="284040"/>
                <a:chExt cx="1423440" cy="215640"/>
              </a:xfrm>
            </p:grpSpPr>
            <p:sp>
              <p:nvSpPr>
                <p:cNvPr id="10" name=""/>
                <p:cNvSpPr/>
                <p:nvPr/>
              </p:nvSpPr>
              <p:spPr>
                <a:xfrm>
                  <a:off x="7306200" y="284040"/>
                  <a:ext cx="14234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 name=""/>
                <p:cNvSpPr/>
                <p:nvPr/>
              </p:nvSpPr>
              <p:spPr>
                <a:xfrm>
                  <a:off x="7306200" y="499680"/>
                  <a:ext cx="14234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grpSp>
          <p:nvGrpSpPr>
            <p:cNvPr id="12" name="McK Legend"/>
            <p:cNvGrpSpPr/>
            <p:nvPr/>
          </p:nvGrpSpPr>
          <p:grpSpPr>
            <a:xfrm>
              <a:off x="7875720" y="776160"/>
              <a:ext cx="857880" cy="767520"/>
              <a:chOff x="7875720" y="776160"/>
              <a:chExt cx="857880" cy="767520"/>
            </a:xfrm>
          </p:grpSpPr>
          <p:grpSp>
            <p:nvGrpSpPr>
              <p:cNvPr id="13" name=""/>
              <p:cNvGrpSpPr/>
              <p:nvPr/>
            </p:nvGrpSpPr>
            <p:grpSpPr>
              <a:xfrm>
                <a:off x="7875720" y="776160"/>
                <a:ext cx="857880" cy="183240"/>
                <a:chOff x="7875720" y="776160"/>
                <a:chExt cx="857880" cy="183240"/>
              </a:xfrm>
            </p:grpSpPr>
            <p:sp>
              <p:nvSpPr>
                <p:cNvPr id="14" name="" hidden="1"/>
                <p:cNvSpPr/>
                <p:nvPr/>
              </p:nvSpPr>
              <p:spPr>
                <a:xfrm>
                  <a:off x="7875720" y="798480"/>
                  <a:ext cx="284040" cy="139680"/>
                </a:xfrm>
                <a:prstGeom prst="rect">
                  <a:avLst/>
                </a:prstGeom>
                <a:solidFill>
                  <a:srgbClr val="ffffff"/>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Times New Roman"/>
                  </a:endParaRPr>
                </a:p>
              </p:txBody>
            </p:sp>
            <p:sp>
              <p:nvSpPr>
                <p:cNvPr id="15" name="McK Footnote" hidden="1"/>
                <p:cNvSpPr/>
                <p:nvPr/>
              </p:nvSpPr>
              <p:spPr>
                <a:xfrm>
                  <a:off x="8224200" y="776160"/>
                  <a:ext cx="509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Times New Roman"/>
                  </a:endParaRPr>
                </a:p>
              </p:txBody>
            </p:sp>
          </p:grpSp>
          <p:grpSp>
            <p:nvGrpSpPr>
              <p:cNvPr id="16" name=""/>
              <p:cNvGrpSpPr/>
              <p:nvPr/>
            </p:nvGrpSpPr>
            <p:grpSpPr>
              <a:xfrm>
                <a:off x="7875720" y="969840"/>
                <a:ext cx="857880" cy="183240"/>
                <a:chOff x="7875720" y="969840"/>
                <a:chExt cx="857880" cy="183240"/>
              </a:xfrm>
            </p:grpSpPr>
            <p:sp>
              <p:nvSpPr>
                <p:cNvPr id="17" name="" hidden="1"/>
                <p:cNvSpPr/>
                <p:nvPr/>
              </p:nvSpPr>
              <p:spPr>
                <a:xfrm>
                  <a:off x="7875720" y="992160"/>
                  <a:ext cx="284040" cy="139680"/>
                </a:xfrm>
                <a:prstGeom prst="rect">
                  <a:avLst/>
                </a:prstGeom>
                <a:solidFill>
                  <a:srgbClr val="d0d0d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Times New Roman"/>
                  </a:endParaRPr>
                </a:p>
              </p:txBody>
            </p:sp>
            <p:sp>
              <p:nvSpPr>
                <p:cNvPr id="18" name="McK Footnote" hidden="1"/>
                <p:cNvSpPr/>
                <p:nvPr/>
              </p:nvSpPr>
              <p:spPr>
                <a:xfrm>
                  <a:off x="8224200" y="969840"/>
                  <a:ext cx="509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Times New Roman"/>
                  </a:endParaRPr>
                </a:p>
              </p:txBody>
            </p:sp>
          </p:grpSp>
          <p:grpSp>
            <p:nvGrpSpPr>
              <p:cNvPr id="19" name=""/>
              <p:cNvGrpSpPr/>
              <p:nvPr/>
            </p:nvGrpSpPr>
            <p:grpSpPr>
              <a:xfrm>
                <a:off x="7875720" y="1165320"/>
                <a:ext cx="857880" cy="183240"/>
                <a:chOff x="7875720" y="1165320"/>
                <a:chExt cx="857880" cy="183240"/>
              </a:xfrm>
            </p:grpSpPr>
            <p:sp>
              <p:nvSpPr>
                <p:cNvPr id="20" name="" hidden="1"/>
                <p:cNvSpPr/>
                <p:nvPr/>
              </p:nvSpPr>
              <p:spPr>
                <a:xfrm>
                  <a:off x="7875720" y="1187280"/>
                  <a:ext cx="284040" cy="140040"/>
                </a:xfrm>
                <a:prstGeom prst="rect">
                  <a:avLst/>
                </a:prstGeom>
                <a:solidFill>
                  <a:srgbClr val="90909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Times New Roman"/>
                  </a:endParaRPr>
                </a:p>
              </p:txBody>
            </p:sp>
            <p:sp>
              <p:nvSpPr>
                <p:cNvPr id="21" name="McK Footnote" hidden="1"/>
                <p:cNvSpPr/>
                <p:nvPr/>
              </p:nvSpPr>
              <p:spPr>
                <a:xfrm>
                  <a:off x="8224200" y="1165320"/>
                  <a:ext cx="509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Times New Roman"/>
                  </a:endParaRPr>
                </a:p>
              </p:txBody>
            </p:sp>
          </p:grpSp>
          <p:grpSp>
            <p:nvGrpSpPr>
              <p:cNvPr id="22" name=""/>
              <p:cNvGrpSpPr/>
              <p:nvPr/>
            </p:nvGrpSpPr>
            <p:grpSpPr>
              <a:xfrm>
                <a:off x="7875720" y="1360440"/>
                <a:ext cx="857880" cy="183240"/>
                <a:chOff x="7875720" y="1360440"/>
                <a:chExt cx="857880" cy="183240"/>
              </a:xfrm>
            </p:grpSpPr>
            <p:sp>
              <p:nvSpPr>
                <p:cNvPr id="23" name="" hidden="1"/>
                <p:cNvSpPr/>
                <p:nvPr/>
              </p:nvSpPr>
              <p:spPr>
                <a:xfrm>
                  <a:off x="7875720" y="1382760"/>
                  <a:ext cx="284040" cy="139680"/>
                </a:xfrm>
                <a:prstGeom prst="rect">
                  <a:avLst/>
                </a:prstGeom>
                <a:solidFill>
                  <a:srgbClr val="00000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Times New Roman"/>
                  </a:endParaRPr>
                </a:p>
              </p:txBody>
            </p:sp>
            <p:sp>
              <p:nvSpPr>
                <p:cNvPr id="24" name="McK Footnote" hidden="1"/>
                <p:cNvSpPr/>
                <p:nvPr/>
              </p:nvSpPr>
              <p:spPr>
                <a:xfrm>
                  <a:off x="8224200" y="1360440"/>
                  <a:ext cx="509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Times New Roman"/>
                  </a:endParaRPr>
                </a:p>
              </p:txBody>
            </p:sp>
          </p:grpSp>
        </p:grpSp>
      </p:gr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ftr" idx="3"/>
          </p:nvPr>
        </p:nvSpPr>
        <p:spPr>
          <a:xfrm>
            <a:off x="7527960" y="36360"/>
            <a:ext cx="1209600" cy="122400"/>
          </a:xfrm>
          <a:prstGeom prst="rect">
            <a:avLst/>
          </a:prstGeom>
          <a:noFill/>
          <a:ln w="0">
            <a:noFill/>
          </a:ln>
        </p:spPr>
        <p:txBody>
          <a:bodyPr lIns="0" rIns="0" tIns="0" bIns="0" anchor="t">
            <a:noAutofit/>
          </a:bodyPr>
          <a:lstStyle>
            <a:lvl1pPr indent="0" algn="r">
              <a:lnSpc>
                <a:spcPct val="100000"/>
              </a:lnSpc>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defRPr b="0" lang="en-US" sz="800" strike="noStrike" u="none">
                <a:solidFill>
                  <a:srgbClr val="000000"/>
                </a:solidFill>
                <a:effectLst/>
                <a:uFillTx/>
                <a:latin typeface="Arial"/>
              </a:defRPr>
            </a:lvl1pPr>
          </a:lstStyle>
          <a:p>
            <a:pPr indent="0" algn="r">
              <a:lnSpc>
                <a:spcPct val="100000"/>
              </a:lnSpc>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800" strike="noStrike" u="none">
                <a:solidFill>
                  <a:srgbClr val="000000"/>
                </a:solidFill>
                <a:effectLst/>
                <a:uFillTx/>
                <a:latin typeface="Arial"/>
              </a:rPr>
              <a:t>txho/enx119/10112cab.ppt</a:t>
            </a:r>
            <a:endParaRPr b="0" lang="en-US" sz="800" strike="noStrike" u="none">
              <a:solidFill>
                <a:srgbClr val="000000"/>
              </a:solidFill>
              <a:effectLst/>
              <a:uFillTx/>
              <a:latin typeface="Times New Roman"/>
            </a:endParaRPr>
          </a:p>
        </p:txBody>
      </p:sp>
      <p:sp>
        <p:nvSpPr>
          <p:cNvPr id="26" name="PlaceHolder 2"/>
          <p:cNvSpPr>
            <a:spLocks noGrp="1"/>
          </p:cNvSpPr>
          <p:nvPr>
            <p:ph type="sldNum" idx="4"/>
          </p:nvPr>
        </p:nvSpPr>
        <p:spPr>
          <a:xfrm>
            <a:off x="8551800" y="6511680"/>
            <a:ext cx="185760" cy="183240"/>
          </a:xfrm>
          <a:prstGeom prst="rect">
            <a:avLst/>
          </a:prstGeom>
          <a:noFill/>
          <a:ln w="0">
            <a:noFill/>
          </a:ln>
        </p:spPr>
        <p:txBody>
          <a:bodyPr lIns="0" rIns="0" tIns="0" bIns="0" anchor="t">
            <a:noAutofit/>
          </a:bodyPr>
          <a:lstStyle>
            <a:lvl1pPr indent="0" algn="r">
              <a:lnSpc>
                <a:spcPct val="100000"/>
              </a:lnSpc>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defRPr b="0" lang="en-US" sz="1200" strike="noStrike" u="none">
                <a:solidFill>
                  <a:srgbClr val="000000"/>
                </a:solidFill>
                <a:effectLst/>
                <a:uFillTx/>
                <a:latin typeface="Arial"/>
              </a:defRPr>
            </a:lvl1pPr>
          </a:lstStyle>
          <a:p>
            <a:pPr indent="0" algn="r">
              <a:lnSpc>
                <a:spcPct val="100000"/>
              </a:lnSpc>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fld id="{BF6E831E-F69E-4B59-B2A9-446A1395B533}"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7" name="PlaceHolder 3"/>
          <p:cNvSpPr>
            <a:spLocks noGrp="1"/>
          </p:cNvSpPr>
          <p:nvPr>
            <p:ph type="title"/>
          </p:nvPr>
        </p:nvSpPr>
        <p:spPr>
          <a:xfrm>
            <a:off x="139320" y="227160"/>
            <a:ext cx="8591400" cy="289800"/>
          </a:xfrm>
          <a:prstGeom prst="rect">
            <a:avLst/>
          </a:prstGeom>
          <a:noFill/>
          <a:ln w="0">
            <a:noFill/>
          </a:ln>
        </p:spPr>
        <p:txBody>
          <a:bodyPr lIns="0" rIns="0" tIns="0" bIns="0" anchor="t">
            <a:no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Click to edit the title text format</a:t>
            </a:r>
            <a:endParaRPr b="1" lang="en-US" sz="1900" strike="noStrike" u="none">
              <a:solidFill>
                <a:srgbClr val="000000"/>
              </a:solidFill>
              <a:effectLst/>
              <a:uFillTx/>
              <a:latin typeface="Arial"/>
            </a:endParaRPr>
          </a:p>
        </p:txBody>
      </p:sp>
      <p:sp>
        <p:nvSpPr>
          <p:cNvPr id="28" name="PlaceHolder 4"/>
          <p:cNvSpPr>
            <a:spLocks noGrp="1"/>
          </p:cNvSpPr>
          <p:nvPr>
            <p:ph type="body"/>
          </p:nvPr>
        </p:nvSpPr>
        <p:spPr>
          <a:xfrm>
            <a:off x="139320" y="1042920"/>
            <a:ext cx="8591400" cy="1706400"/>
          </a:xfrm>
          <a:prstGeom prst="rect">
            <a:avLst/>
          </a:prstGeom>
          <a:noFill/>
          <a:ln w="0">
            <a:noFill/>
          </a:ln>
        </p:spPr>
        <p:txBody>
          <a:bodyPr lIns="0" rIns="0" tIns="0" bIns="0" anchor="t">
            <a:normAutofit/>
          </a:bodyPr>
          <a:p>
            <a:pPr indent="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Click to edit the outline text format</a:t>
            </a: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295200" indent="-149040">
              <a:buClr>
                <a:srgbClr val="000000"/>
              </a:buClr>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431640" indent="-134640">
              <a:buClr>
                <a:srgbClr val="000000"/>
              </a:buClr>
              <a:buSzPct val="89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582480" indent="-149040">
              <a:buClr>
                <a:srgbClr val="000000"/>
              </a:buClr>
              <a:buSzPct val="75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582480" indent="-149040">
              <a:buClr>
                <a:srgbClr val="000000"/>
              </a:buClr>
              <a:buSzPct val="75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582480" indent="-149040">
              <a:buClr>
                <a:srgbClr val="000000"/>
              </a:buClr>
              <a:buSzPct val="75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grpSp>
        <p:nvGrpSpPr>
          <p:cNvPr id="29" name="McK Slide Elements"/>
          <p:cNvGrpSpPr/>
          <p:nvPr/>
        </p:nvGrpSpPr>
        <p:grpSpPr>
          <a:xfrm>
            <a:off x="139680" y="284040"/>
            <a:ext cx="8593920" cy="6261120"/>
            <a:chOff x="139680" y="284040"/>
            <a:chExt cx="8593920" cy="6261120"/>
          </a:xfrm>
        </p:grpSpPr>
        <p:sp>
          <p:nvSpPr>
            <p:cNvPr id="5" name="McK Measure" hidden="1"/>
            <p:cNvSpPr/>
            <p:nvPr/>
          </p:nvSpPr>
          <p:spPr>
            <a:xfrm>
              <a:off x="141480" y="531720"/>
              <a:ext cx="143136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Unit of measure</a:t>
              </a:r>
              <a:endParaRPr b="0" lang="en-US" sz="1600" strike="noStrike" u="none">
                <a:solidFill>
                  <a:srgbClr val="000000"/>
                </a:solidFill>
                <a:effectLst/>
                <a:uFillTx/>
                <a:latin typeface="Times New Roman"/>
              </a:endParaRPr>
            </a:p>
          </p:txBody>
        </p:sp>
        <p:sp>
          <p:nvSpPr>
            <p:cNvPr id="6" name="McK Footnote" hidden="1"/>
            <p:cNvSpPr/>
            <p:nvPr/>
          </p:nvSpPr>
          <p:spPr>
            <a:xfrm>
              <a:off x="139680" y="6153480"/>
              <a:ext cx="8591400" cy="39168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Footnote</a:t>
              </a:r>
              <a:endParaRPr b="0" lang="en-US" sz="12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endParaRPr b="0" lang="en-US" sz="1200" strike="noStrike" u="none">
                <a:solidFill>
                  <a:srgbClr val="000000"/>
                </a:solidFill>
                <a:effectLst/>
                <a:uFillTx/>
                <a:latin typeface="Times New Roman"/>
              </a:endParaRPr>
            </a:p>
          </p:txBody>
        </p:sp>
        <p:grpSp>
          <p:nvGrpSpPr>
            <p:cNvPr id="30" name="McK Sticker"/>
            <p:cNvGrpSpPr/>
            <p:nvPr/>
          </p:nvGrpSpPr>
          <p:grpSpPr>
            <a:xfrm>
              <a:off x="7299000" y="284040"/>
              <a:ext cx="1432080" cy="215640"/>
              <a:chOff x="7299000" y="284040"/>
              <a:chExt cx="1432080" cy="215640"/>
            </a:xfrm>
          </p:grpSpPr>
          <p:sp>
            <p:nvSpPr>
              <p:cNvPr id="8" name="McK Footnote" hidden="1"/>
              <p:cNvSpPr/>
              <p:nvPr/>
            </p:nvSpPr>
            <p:spPr>
              <a:xfrm>
                <a:off x="7299000" y="299880"/>
                <a:ext cx="1432080" cy="1832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STICKER (ALL CAP)</a:t>
                </a:r>
                <a:endParaRPr b="0" lang="en-US" sz="1200" strike="noStrike" u="none">
                  <a:solidFill>
                    <a:srgbClr val="000000"/>
                  </a:solidFill>
                  <a:effectLst/>
                  <a:uFillTx/>
                  <a:latin typeface="Times New Roman"/>
                </a:endParaRPr>
              </a:p>
            </p:txBody>
          </p:sp>
          <p:grpSp>
            <p:nvGrpSpPr>
              <p:cNvPr id="31" name=""/>
              <p:cNvGrpSpPr/>
              <p:nvPr/>
            </p:nvGrpSpPr>
            <p:grpSpPr>
              <a:xfrm>
                <a:off x="7306200" y="284040"/>
                <a:ext cx="1423440" cy="215640"/>
                <a:chOff x="7306200" y="284040"/>
                <a:chExt cx="1423440" cy="215640"/>
              </a:xfrm>
            </p:grpSpPr>
            <p:sp>
              <p:nvSpPr>
                <p:cNvPr id="32" name=""/>
                <p:cNvSpPr/>
                <p:nvPr/>
              </p:nvSpPr>
              <p:spPr>
                <a:xfrm>
                  <a:off x="7306200" y="284040"/>
                  <a:ext cx="14234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 name=""/>
                <p:cNvSpPr/>
                <p:nvPr/>
              </p:nvSpPr>
              <p:spPr>
                <a:xfrm>
                  <a:off x="7306200" y="499680"/>
                  <a:ext cx="14234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grpSp>
          <p:nvGrpSpPr>
            <p:cNvPr id="34" name="McK Legend"/>
            <p:cNvGrpSpPr/>
            <p:nvPr/>
          </p:nvGrpSpPr>
          <p:grpSpPr>
            <a:xfrm>
              <a:off x="7875720" y="776160"/>
              <a:ext cx="857880" cy="767520"/>
              <a:chOff x="7875720" y="776160"/>
              <a:chExt cx="857880" cy="767520"/>
            </a:xfrm>
          </p:grpSpPr>
          <p:grpSp>
            <p:nvGrpSpPr>
              <p:cNvPr id="35" name=""/>
              <p:cNvGrpSpPr/>
              <p:nvPr/>
            </p:nvGrpSpPr>
            <p:grpSpPr>
              <a:xfrm>
                <a:off x="7875720" y="776160"/>
                <a:ext cx="857880" cy="183240"/>
                <a:chOff x="7875720" y="776160"/>
                <a:chExt cx="857880" cy="183240"/>
              </a:xfrm>
            </p:grpSpPr>
            <p:sp>
              <p:nvSpPr>
                <p:cNvPr id="14" name="" hidden="1"/>
                <p:cNvSpPr/>
                <p:nvPr/>
              </p:nvSpPr>
              <p:spPr>
                <a:xfrm>
                  <a:off x="7875720" y="798480"/>
                  <a:ext cx="284040" cy="139680"/>
                </a:xfrm>
                <a:prstGeom prst="rect">
                  <a:avLst/>
                </a:prstGeom>
                <a:solidFill>
                  <a:srgbClr val="ffffff"/>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Times New Roman"/>
                  </a:endParaRPr>
                </a:p>
              </p:txBody>
            </p:sp>
            <p:sp>
              <p:nvSpPr>
                <p:cNvPr id="15" name="McK Footnote" hidden="1"/>
                <p:cNvSpPr/>
                <p:nvPr/>
              </p:nvSpPr>
              <p:spPr>
                <a:xfrm>
                  <a:off x="8224200" y="776160"/>
                  <a:ext cx="509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Times New Roman"/>
                  </a:endParaRPr>
                </a:p>
              </p:txBody>
            </p:sp>
          </p:grpSp>
          <p:grpSp>
            <p:nvGrpSpPr>
              <p:cNvPr id="36" name=""/>
              <p:cNvGrpSpPr/>
              <p:nvPr/>
            </p:nvGrpSpPr>
            <p:grpSpPr>
              <a:xfrm>
                <a:off x="7875720" y="969840"/>
                <a:ext cx="857880" cy="183240"/>
                <a:chOff x="7875720" y="969840"/>
                <a:chExt cx="857880" cy="183240"/>
              </a:xfrm>
            </p:grpSpPr>
            <p:sp>
              <p:nvSpPr>
                <p:cNvPr id="17" name="" hidden="1"/>
                <p:cNvSpPr/>
                <p:nvPr/>
              </p:nvSpPr>
              <p:spPr>
                <a:xfrm>
                  <a:off x="7875720" y="992160"/>
                  <a:ext cx="284040" cy="139680"/>
                </a:xfrm>
                <a:prstGeom prst="rect">
                  <a:avLst/>
                </a:prstGeom>
                <a:solidFill>
                  <a:srgbClr val="d0d0d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Times New Roman"/>
                  </a:endParaRPr>
                </a:p>
              </p:txBody>
            </p:sp>
            <p:sp>
              <p:nvSpPr>
                <p:cNvPr id="18" name="McK Footnote" hidden="1"/>
                <p:cNvSpPr/>
                <p:nvPr/>
              </p:nvSpPr>
              <p:spPr>
                <a:xfrm>
                  <a:off x="8224200" y="969840"/>
                  <a:ext cx="509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Times New Roman"/>
                  </a:endParaRPr>
                </a:p>
              </p:txBody>
            </p:sp>
          </p:grpSp>
          <p:grpSp>
            <p:nvGrpSpPr>
              <p:cNvPr id="37" name=""/>
              <p:cNvGrpSpPr/>
              <p:nvPr/>
            </p:nvGrpSpPr>
            <p:grpSpPr>
              <a:xfrm>
                <a:off x="7875720" y="1165320"/>
                <a:ext cx="857880" cy="183240"/>
                <a:chOff x="7875720" y="1165320"/>
                <a:chExt cx="857880" cy="183240"/>
              </a:xfrm>
            </p:grpSpPr>
            <p:sp>
              <p:nvSpPr>
                <p:cNvPr id="20" name="" hidden="1"/>
                <p:cNvSpPr/>
                <p:nvPr/>
              </p:nvSpPr>
              <p:spPr>
                <a:xfrm>
                  <a:off x="7875720" y="1187280"/>
                  <a:ext cx="284040" cy="140040"/>
                </a:xfrm>
                <a:prstGeom prst="rect">
                  <a:avLst/>
                </a:prstGeom>
                <a:solidFill>
                  <a:srgbClr val="90909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Times New Roman"/>
                  </a:endParaRPr>
                </a:p>
              </p:txBody>
            </p:sp>
            <p:sp>
              <p:nvSpPr>
                <p:cNvPr id="21" name="McK Footnote" hidden="1"/>
                <p:cNvSpPr/>
                <p:nvPr/>
              </p:nvSpPr>
              <p:spPr>
                <a:xfrm>
                  <a:off x="8224200" y="1165320"/>
                  <a:ext cx="509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Times New Roman"/>
                  </a:endParaRPr>
                </a:p>
              </p:txBody>
            </p:sp>
          </p:grpSp>
          <p:grpSp>
            <p:nvGrpSpPr>
              <p:cNvPr id="38" name=""/>
              <p:cNvGrpSpPr/>
              <p:nvPr/>
            </p:nvGrpSpPr>
            <p:grpSpPr>
              <a:xfrm>
                <a:off x="7875720" y="1360440"/>
                <a:ext cx="857880" cy="183240"/>
                <a:chOff x="7875720" y="1360440"/>
                <a:chExt cx="857880" cy="183240"/>
              </a:xfrm>
            </p:grpSpPr>
            <p:sp>
              <p:nvSpPr>
                <p:cNvPr id="23" name="" hidden="1"/>
                <p:cNvSpPr/>
                <p:nvPr/>
              </p:nvSpPr>
              <p:spPr>
                <a:xfrm>
                  <a:off x="7875720" y="1382760"/>
                  <a:ext cx="284040" cy="139680"/>
                </a:xfrm>
                <a:prstGeom prst="rect">
                  <a:avLst/>
                </a:prstGeom>
                <a:solidFill>
                  <a:srgbClr val="00000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Times New Roman"/>
                  </a:endParaRPr>
                </a:p>
              </p:txBody>
            </p:sp>
            <p:sp>
              <p:nvSpPr>
                <p:cNvPr id="24" name="McK Footnote" hidden="1"/>
                <p:cNvSpPr/>
                <p:nvPr/>
              </p:nvSpPr>
              <p:spPr>
                <a:xfrm>
                  <a:off x="8224200" y="1360440"/>
                  <a:ext cx="509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Times New Roman"/>
                  </a:endParaRPr>
                </a:p>
              </p:txBody>
            </p:sp>
          </p:grpSp>
        </p:grpSp>
      </p:gr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2639880" y="2701440"/>
            <a:ext cx="5027760" cy="366120"/>
          </a:xfrm>
          <a:prstGeom prst="rect">
            <a:avLst/>
          </a:prstGeom>
          <a:noFill/>
          <a:ln w="0">
            <a:noFill/>
          </a:ln>
        </p:spPr>
        <p:txBody>
          <a:bodyPr lIns="0" rIns="0" tIns="0" bIns="0" anchor="t">
            <a:no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2400" strike="noStrike" u="none">
                <a:solidFill>
                  <a:srgbClr val="000000"/>
                </a:solidFill>
                <a:effectLst/>
                <a:uFillTx/>
                <a:latin typeface="Arial"/>
              </a:rPr>
              <a:t>Click to edit the title text format</a:t>
            </a:r>
            <a:endParaRPr b="0" lang="en-US" sz="2400" strike="noStrike" u="none">
              <a:solidFill>
                <a:srgbClr val="000000"/>
              </a:solidFill>
              <a:effectLst/>
              <a:uFillTx/>
              <a:latin typeface="Arial"/>
            </a:endParaRPr>
          </a:p>
        </p:txBody>
      </p:sp>
      <p:sp>
        <p:nvSpPr>
          <p:cNvPr id="40" name="PlaceHolder 2"/>
          <p:cNvSpPr>
            <a:spLocks noGrp="1"/>
          </p:cNvSpPr>
          <p:nvPr>
            <p:ph type="ftr" idx="5"/>
          </p:nvPr>
        </p:nvSpPr>
        <p:spPr>
          <a:xfrm>
            <a:off x="7527960" y="36360"/>
            <a:ext cx="1209600" cy="122400"/>
          </a:xfrm>
          <a:prstGeom prst="rect">
            <a:avLst/>
          </a:prstGeom>
          <a:noFill/>
          <a:ln w="0">
            <a:noFill/>
          </a:ln>
        </p:spPr>
        <p:txBody>
          <a:bodyPr lIns="0" rIns="0" tIns="0" bIns="0" anchor="t">
            <a:noAutofit/>
          </a:bodyPr>
          <a:lstStyle>
            <a:lvl1pPr indent="0" algn="r">
              <a:lnSpc>
                <a:spcPct val="100000"/>
              </a:lnSpc>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defRPr b="0" lang="en-US" sz="800" strike="noStrike" u="none">
                <a:solidFill>
                  <a:srgbClr val="000000"/>
                </a:solidFill>
                <a:effectLst/>
                <a:uFillTx/>
                <a:latin typeface="Arial"/>
              </a:defRPr>
            </a:lvl1pPr>
          </a:lstStyle>
          <a:p>
            <a:pPr indent="0" algn="r">
              <a:lnSpc>
                <a:spcPct val="100000"/>
              </a:lnSpc>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800" strike="noStrike" u="none">
                <a:solidFill>
                  <a:srgbClr val="000000"/>
                </a:solidFill>
                <a:effectLst/>
                <a:uFillTx/>
                <a:latin typeface="Arial"/>
              </a:rPr>
              <a:t>txho/enx119/10112cab.ppt</a:t>
            </a:r>
            <a:endParaRPr b="0" lang="en-US" sz="800" strike="noStrike" u="none">
              <a:solidFill>
                <a:srgbClr val="000000"/>
              </a:solidFill>
              <a:effectLst/>
              <a:uFillTx/>
              <a:latin typeface="Times New Roman"/>
            </a:endParaRPr>
          </a:p>
        </p:txBody>
      </p:sp>
      <p:grpSp>
        <p:nvGrpSpPr>
          <p:cNvPr id="41" name="McK Title Elements"/>
          <p:cNvGrpSpPr/>
          <p:nvPr/>
        </p:nvGrpSpPr>
        <p:grpSpPr>
          <a:xfrm>
            <a:off x="2637360" y="2139840"/>
            <a:ext cx="5030280" cy="4510080"/>
            <a:chOff x="2637360" y="2139840"/>
            <a:chExt cx="5030280" cy="4510080"/>
          </a:xfrm>
        </p:grpSpPr>
        <p:sp>
          <p:nvSpPr>
            <p:cNvPr id="42" name="McK Confidential" hidden="1"/>
            <p:cNvSpPr/>
            <p:nvPr/>
          </p:nvSpPr>
          <p:spPr>
            <a:xfrm>
              <a:off x="2637360" y="2139840"/>
              <a:ext cx="13086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CONFIDENTIAL</a:t>
              </a:r>
              <a:endParaRPr b="0" lang="en-US" sz="1400" strike="noStrike" u="none">
                <a:solidFill>
                  <a:srgbClr val="000000"/>
                </a:solidFill>
                <a:effectLst/>
                <a:uFillTx/>
                <a:latin typeface="Times New Roman"/>
              </a:endParaRPr>
            </a:p>
          </p:txBody>
        </p:sp>
        <p:sp>
          <p:nvSpPr>
            <p:cNvPr id="43" name="McK Document" hidden="1"/>
            <p:cNvSpPr/>
            <p:nvPr/>
          </p:nvSpPr>
          <p:spPr>
            <a:xfrm>
              <a:off x="2639880" y="4839120"/>
              <a:ext cx="5027760" cy="21384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Document (Initial cap first)</a:t>
              </a:r>
              <a:endParaRPr b="0" lang="en-US" sz="1400" strike="noStrike" u="none">
                <a:solidFill>
                  <a:srgbClr val="000000"/>
                </a:solidFill>
                <a:effectLst/>
                <a:uFillTx/>
                <a:latin typeface="Times New Roman"/>
              </a:endParaRPr>
            </a:p>
          </p:txBody>
        </p:sp>
        <p:sp>
          <p:nvSpPr>
            <p:cNvPr id="44" name="McK Date" hidden="1"/>
            <p:cNvSpPr/>
            <p:nvPr/>
          </p:nvSpPr>
          <p:spPr>
            <a:xfrm>
              <a:off x="2639880" y="5105520"/>
              <a:ext cx="502776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Date</a:t>
              </a:r>
              <a:endParaRPr b="0" lang="en-US" sz="1400" strike="noStrike" u="none">
                <a:solidFill>
                  <a:srgbClr val="000000"/>
                </a:solidFill>
                <a:effectLst/>
                <a:uFillTx/>
                <a:latin typeface="Times New Roman"/>
              </a:endParaRPr>
            </a:p>
          </p:txBody>
        </p:sp>
        <p:sp>
          <p:nvSpPr>
            <p:cNvPr id="45" name="McK Disclaimer" hidden="1"/>
            <p:cNvSpPr/>
            <p:nvPr/>
          </p:nvSpPr>
          <p:spPr>
            <a:xfrm>
              <a:off x="2639880" y="5961960"/>
              <a:ext cx="3656160" cy="68796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900" strike="noStrike" u="none">
                  <a:solidFill>
                    <a:srgbClr val="000000"/>
                  </a:solidFill>
                  <a:effectLst/>
                  <a:uFillTx/>
                  <a:latin typeface="Arial"/>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endParaRPr b="0" lang="en-US" sz="900" strike="noStrike" u="none">
                <a:solidFill>
                  <a:srgbClr val="000000"/>
                </a:solidFill>
                <a:effectLst/>
                <a:uFillTx/>
                <a:latin typeface="Times New Roman"/>
              </a:endParaRPr>
            </a:p>
          </p:txBody>
        </p:sp>
      </p:grpSp>
      <p:sp>
        <p:nvSpPr>
          <p:cNvPr id="46" name="PlaceHolder 3"/>
          <p:cNvSpPr>
            <a:spLocks noGrp="1"/>
          </p:cNvSpPr>
          <p:nvPr>
            <p:ph type="body"/>
          </p:nvPr>
        </p:nvSpPr>
        <p:spPr>
          <a:xfrm>
            <a:off x="447840" y="1572480"/>
            <a:ext cx="8064000" cy="3897720"/>
          </a:xfrm>
          <a:prstGeom prst="rect">
            <a:avLst/>
          </a:prstGeom>
          <a:noFill/>
          <a:ln w="0">
            <a:noFill/>
          </a:ln>
        </p:spPr>
        <p:txBody>
          <a:bodyPr lIns="0" rIns="0" tIns="0" bIns="0" anchor="t">
            <a:normAutofit/>
          </a:bodyPr>
          <a:p>
            <a:pPr indent="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Click to edit the outline text format</a:t>
            </a:r>
            <a:endParaRPr b="0" lang="en-US" sz="1400" strike="noStrike" u="none">
              <a:solidFill>
                <a:srgbClr val="000000"/>
              </a:solidFill>
              <a:effectLst/>
              <a:uFillTx/>
              <a:latin typeface="Arial"/>
            </a:endParaRPr>
          </a:p>
          <a:p>
            <a:pPr lvl="1" marL="1440" indent="0"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146160" algn="ctr">
              <a:buClr>
                <a:srgbClr val="000000"/>
              </a:buClr>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297000" algn="ctr">
              <a:buClr>
                <a:srgbClr val="000000"/>
              </a:buClr>
              <a:buSzPct val="89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433440" algn="ctr">
              <a:buClr>
                <a:srgbClr val="000000"/>
              </a:buClr>
              <a:buSzPct val="75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433440">
              <a:spcBef>
                <a:spcPts val="4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433440">
              <a:spcBef>
                <a:spcPts val="4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2.xml"/><Relationship Id="rId4"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
          <p:cNvSpPr/>
          <p:nvPr/>
        </p:nvSpPr>
        <p:spPr>
          <a:xfrm>
            <a:off x="7956720" y="181080"/>
            <a:ext cx="682200" cy="1220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fld id="{F0C422EE-C142-460D-B1E1-61EE145007A5}" type="datetime">
              <a:rPr b="0" lang="en-US" sz="800" strike="noStrike" u="none">
                <a:solidFill>
                  <a:srgbClr val="000000"/>
                </a:solidFill>
                <a:effectLst/>
                <a:uFillTx/>
                <a:latin typeface="Arial"/>
              </a:rPr>
              <a:t>09/27/25</a:t>
            </a:fld>
            <a:r>
              <a:rPr b="0" lang="en-US" sz="800" strike="noStrike" u="none">
                <a:solidFill>
                  <a:srgbClr val="000000"/>
                </a:solidFill>
                <a:effectLst/>
                <a:uFillTx/>
                <a:latin typeface="Arial"/>
              </a:rPr>
              <a:t> </a:t>
            </a:r>
            <a:fld id="{DD34FFC9-E40D-4373-B790-C4770E3E7FCD}" type="datetime10">
              <a:rPr b="0" lang="en-US" sz="800" strike="noStrike" u="none">
                <a:solidFill>
                  <a:srgbClr val="000000"/>
                </a:solidFill>
                <a:effectLst/>
                <a:uFillTx/>
                <a:latin typeface="Arial"/>
              </a:rPr>
              <a:t>01:20</a:t>
            </a:fld>
            <a:endParaRPr b="0" lang="en-US" sz="800" strike="noStrike" u="none">
              <a:solidFill>
                <a:srgbClr val="000000"/>
              </a:solidFill>
              <a:effectLst/>
              <a:uFillTx/>
              <a:latin typeface="Times New Roman"/>
            </a:endParaRPr>
          </a:p>
        </p:txBody>
      </p:sp>
      <p:sp>
        <p:nvSpPr>
          <p:cNvPr id="54" name="McK Confidential"/>
          <p:cNvSpPr/>
          <p:nvPr/>
        </p:nvSpPr>
        <p:spPr>
          <a:xfrm>
            <a:off x="2637360" y="2139840"/>
            <a:ext cx="13086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CONFIDENTIAL</a:t>
            </a:r>
            <a:endParaRPr b="0" lang="en-US" sz="1400" strike="noStrike" u="none">
              <a:solidFill>
                <a:srgbClr val="000000"/>
              </a:solidFill>
              <a:effectLst/>
              <a:uFillTx/>
              <a:latin typeface="Times New Roman"/>
            </a:endParaRPr>
          </a:p>
        </p:txBody>
      </p:sp>
      <p:sp>
        <p:nvSpPr>
          <p:cNvPr id="55" name="McK Document"/>
          <p:cNvSpPr/>
          <p:nvPr/>
        </p:nvSpPr>
        <p:spPr>
          <a:xfrm>
            <a:off x="2639880" y="4839120"/>
            <a:ext cx="5027760" cy="21384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Discussion Document</a:t>
            </a:r>
            <a:endParaRPr b="0" lang="en-US" sz="1400" strike="noStrike" u="none">
              <a:solidFill>
                <a:srgbClr val="000000"/>
              </a:solidFill>
              <a:effectLst/>
              <a:uFillTx/>
              <a:latin typeface="Times New Roman"/>
            </a:endParaRPr>
          </a:p>
        </p:txBody>
      </p:sp>
      <p:sp>
        <p:nvSpPr>
          <p:cNvPr id="56" name="McK Date"/>
          <p:cNvSpPr/>
          <p:nvPr/>
        </p:nvSpPr>
        <p:spPr>
          <a:xfrm>
            <a:off x="2639880" y="5105520"/>
            <a:ext cx="502776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January 12, 2001</a:t>
            </a:r>
            <a:endParaRPr b="0" lang="en-US" sz="1400" strike="noStrike" u="none">
              <a:solidFill>
                <a:srgbClr val="000000"/>
              </a:solidFill>
              <a:effectLst/>
              <a:uFillTx/>
              <a:latin typeface="Times New Roman"/>
            </a:endParaRPr>
          </a:p>
        </p:txBody>
      </p:sp>
      <p:sp>
        <p:nvSpPr>
          <p:cNvPr id="57" name="McK Disclaimer"/>
          <p:cNvSpPr/>
          <p:nvPr/>
        </p:nvSpPr>
        <p:spPr>
          <a:xfrm>
            <a:off x="2639880" y="5961960"/>
            <a:ext cx="3656160" cy="68796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900" strike="noStrike" u="none">
                <a:solidFill>
                  <a:srgbClr val="000000"/>
                </a:solidFill>
                <a:effectLst/>
                <a:uFillTx/>
                <a:latin typeface="Arial"/>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endParaRPr b="0" lang="en-US" sz="900" strike="noStrike" u="none">
              <a:solidFill>
                <a:srgbClr val="000000"/>
              </a:solidFill>
              <a:effectLst/>
              <a:uFillTx/>
              <a:latin typeface="Times New Roman"/>
            </a:endParaRPr>
          </a:p>
        </p:txBody>
      </p:sp>
      <p:sp>
        <p:nvSpPr>
          <p:cNvPr id="58" name="PlaceHolder 1"/>
          <p:cNvSpPr>
            <a:spLocks noGrp="1"/>
          </p:cNvSpPr>
          <p:nvPr>
            <p:ph type="title"/>
          </p:nvPr>
        </p:nvSpPr>
        <p:spPr>
          <a:xfrm>
            <a:off x="2639880" y="2701440"/>
            <a:ext cx="5027760" cy="36612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2400" strike="noStrike" u="none">
                <a:solidFill>
                  <a:srgbClr val="000000"/>
                </a:solidFill>
                <a:effectLst/>
                <a:uFillTx/>
                <a:latin typeface="Arial"/>
              </a:rPr>
              <a:t>Implementing the Partnership Model </a:t>
            </a:r>
            <a:endParaRPr b="0" lang="en-US" sz="2400" strike="noStrike" u="none">
              <a:solidFill>
                <a:srgbClr val="000000"/>
              </a:solidFill>
              <a:effectLst/>
              <a:uFillTx/>
              <a:latin typeface="Arial"/>
            </a:endParaRPr>
          </a:p>
        </p:txBody>
      </p:sp>
      <p:sp>
        <p:nvSpPr>
          <p:cNvPr id="59" name="PlaceHolder 2"/>
          <p:cNvSpPr>
            <a:spLocks noGrp="1"/>
          </p:cNvSpPr>
          <p:nvPr>
            <p:ph type="subTitle"/>
          </p:nvPr>
        </p:nvSpPr>
        <p:spPr>
          <a:xfrm>
            <a:off x="2639880" y="3882600"/>
            <a:ext cx="5027760" cy="2138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ENRON</a:t>
            </a:r>
            <a:endParaRPr b="0" lang="en-US" sz="14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221D26B9-4EE0-48A6-A5D4-58B9DB6FCC3C}"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9"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PEOPLE PROCESSES – KEY ISSUES</a:t>
            </a:r>
            <a:endParaRPr b="1" lang="en-US" sz="1900" strike="noStrike" u="none">
              <a:solidFill>
                <a:srgbClr val="000000"/>
              </a:solidFill>
              <a:effectLst/>
              <a:uFillTx/>
              <a:latin typeface="Arial"/>
            </a:endParaRPr>
          </a:p>
        </p:txBody>
      </p:sp>
      <p:sp>
        <p:nvSpPr>
          <p:cNvPr id="140" name=""/>
          <p:cNvSpPr/>
          <p:nvPr/>
        </p:nvSpPr>
        <p:spPr>
          <a:xfrm>
            <a:off x="139680" y="763560"/>
            <a:ext cx="3927600" cy="5790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Concerns</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Inconsistent performance levels across groups/functions within a single track arising from nature of work will complicate rankings</a:t>
            </a:r>
            <a:endParaRPr b="0" lang="en-US" sz="14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Commercial track example:  X vs Y</a:t>
            </a:r>
            <a:endParaRPr b="0" lang="en-US" sz="14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PRC currently functions somewhat as a representational/partisan group, with members expected to defend their home organizations </a:t>
            </a:r>
            <a:endParaRPr b="0" lang="en-US" sz="14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Importance of transferable skills may be overrated in a partnership model (common belief is that many different specialists are required for overall Enron success)</a:t>
            </a:r>
            <a:endParaRPr b="0" lang="en-US" sz="14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Uniform partnership pay scales may not be consistent with market value of skill set</a:t>
            </a:r>
            <a:endParaRPr b="0" lang="en-US" sz="14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p:txBody>
      </p:sp>
      <p:sp>
        <p:nvSpPr>
          <p:cNvPr id="141" name=""/>
          <p:cNvSpPr/>
          <p:nvPr/>
        </p:nvSpPr>
        <p:spPr>
          <a:xfrm>
            <a:off x="4800600" y="763560"/>
            <a:ext cx="3927600" cy="5842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Current perspective</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Performance criteria must be carefully designed as not to penalize those on smaller/emerging accounts (while recognizing that the most capable employees have likely migrated to the largest books)</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PRC leaders will work to transition the role of members to advocates of Enron as a whole</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 broader understanding of the entire company will be required by PRC members to reduce the need for future “representation”</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While it is true that Enron is made up of many specialists, those who are successful in their own area of expertise, leverage their knowledge into new opportunities, and even transition to more vital roles clearly comprise the most valuable human capital</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It is expected that those who are the most successful specialists, almost by definition, possess “transferable skills” </a:t>
            </a:r>
            <a:endParaRPr b="0" lang="en-US" sz="1400" strike="noStrike" u="none">
              <a:solidFill>
                <a:srgbClr val="000000"/>
              </a:solidFill>
              <a:effectLst/>
              <a:uFillTx/>
              <a:latin typeface="Times New Roman"/>
            </a:endParaRPr>
          </a:p>
          <a:p>
            <a:pPr lvl="1" marL="144360" indent="-142920">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Market value of skill set will still be a primary component in overall compensation, with some non-partners even earning more than partners</a:t>
            </a:r>
            <a:endParaRPr b="0" lang="en-US" sz="1400" strike="noStrike" u="none">
              <a:solidFill>
                <a:srgbClr val="000000"/>
              </a:solidFill>
              <a:effectLst/>
              <a:uFillTx/>
              <a:latin typeface="Times New Roman"/>
            </a:endParaRPr>
          </a:p>
        </p:txBody>
      </p:sp>
      <p:sp>
        <p:nvSpPr>
          <p:cNvPr id="142" name=""/>
          <p:cNvSpPr/>
          <p:nvPr/>
        </p:nvSpPr>
        <p:spPr>
          <a:xfrm>
            <a:off x="4775040" y="1028880"/>
            <a:ext cx="39531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3" name=""/>
          <p:cNvSpPr/>
          <p:nvPr/>
        </p:nvSpPr>
        <p:spPr>
          <a:xfrm>
            <a:off x="136440" y="1028880"/>
            <a:ext cx="39528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1131146C-A49D-495C-A34B-422ADF39AB20}"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4"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IMPLEMENTING THE PARTNERSHIP MODEL</a:t>
            </a:r>
            <a:endParaRPr b="1" lang="en-US" sz="1900" strike="noStrike" u="none">
              <a:solidFill>
                <a:srgbClr val="000000"/>
              </a:solidFill>
              <a:effectLst/>
              <a:uFillTx/>
              <a:latin typeface="Arial"/>
            </a:endParaRPr>
          </a:p>
        </p:txBody>
      </p:sp>
      <p:sp>
        <p:nvSpPr>
          <p:cNvPr id="145" name="PlaceHolder 2"/>
          <p:cNvSpPr>
            <a:spLocks noGrp="1"/>
          </p:cNvSpPr>
          <p:nvPr>
            <p:ph/>
          </p:nvPr>
        </p:nvSpPr>
        <p:spPr>
          <a:xfrm>
            <a:off x="1066680" y="858600"/>
            <a:ext cx="3299040" cy="5622840"/>
          </a:xfrm>
          <a:prstGeom prst="rect">
            <a:avLst/>
          </a:prstGeom>
          <a:noFill/>
          <a:ln w="0">
            <a:noFill/>
          </a:ln>
        </p:spPr>
        <p:txBody>
          <a:bodyPr lIns="0" rIns="0" tIns="0" bIns="0" anchor="t">
            <a:norm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Primary work streams</a:t>
            </a:r>
            <a:endParaRPr b="0" lang="en-US" sz="1600" strike="noStrike" u="none">
              <a:solidFill>
                <a:srgbClr val="000000"/>
              </a:solidFill>
              <a:effectLst/>
              <a:uFillTx/>
              <a:latin typeface="Arial"/>
            </a:endParaRPr>
          </a:p>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Mapping the organization into three partnership tracks</a:t>
            </a:r>
            <a:endParaRPr b="0" lang="en-US" sz="1600" strike="noStrike" u="none">
              <a:solidFill>
                <a:srgbClr val="000000"/>
              </a:solidFill>
              <a:effectLst/>
              <a:uFillTx/>
              <a:latin typeface="Arial"/>
            </a:endParaRPr>
          </a:p>
          <a:p>
            <a:pPr lvl="1" marL="144360" indent="0">
              <a:buNone/>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Developing performance criteria of for non-partners</a:t>
            </a:r>
            <a:endParaRPr b="0" lang="en-US" sz="1600" strike="noStrike" u="none">
              <a:solidFill>
                <a:srgbClr val="000000"/>
              </a:solidFill>
              <a:effectLst/>
              <a:uFillTx/>
              <a:latin typeface="Arial"/>
            </a:endParaRPr>
          </a:p>
          <a:p>
            <a:pPr lvl="1" marL="144360" indent="0">
              <a:buNone/>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Developing performance criteria for partnership election and evaluation</a:t>
            </a:r>
            <a:endParaRPr b="0" lang="en-US" sz="1600" strike="noStrike" u="none">
              <a:solidFill>
                <a:srgbClr val="000000"/>
              </a:solidFill>
              <a:effectLst/>
              <a:uFillTx/>
              <a:latin typeface="Arial"/>
            </a:endParaRPr>
          </a:p>
          <a:p>
            <a:pPr lvl="1" marL="144360" indent="0">
              <a:buNone/>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Structure roles and responsibilities of personnel committees</a:t>
            </a:r>
            <a:endParaRPr b="0" lang="en-US" sz="1600" strike="noStrike" u="none">
              <a:solidFill>
                <a:srgbClr val="000000"/>
              </a:solidFill>
              <a:effectLst/>
              <a:uFillTx/>
              <a:latin typeface="Arial"/>
            </a:endParaRPr>
          </a:p>
          <a:p>
            <a:pPr lvl="1" marL="144360" indent="0">
              <a:buNone/>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Structure roles and responsibilities of partnership governance</a:t>
            </a:r>
            <a:endParaRPr b="0" lang="en-US" sz="1600" strike="noStrike" u="none">
              <a:solidFill>
                <a:srgbClr val="000000"/>
              </a:solidFill>
              <a:effectLst/>
              <a:uFillTx/>
              <a:latin typeface="Arial"/>
            </a:endParaRPr>
          </a:p>
          <a:p>
            <a:pPr lvl="1" marL="144360" indent="0">
              <a:buNone/>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Design and implement shared partnership compensation plan</a:t>
            </a:r>
            <a:endParaRPr b="0" lang="en-US" sz="1600" strike="noStrike" u="none">
              <a:solidFill>
                <a:srgbClr val="000000"/>
              </a:solidFill>
              <a:effectLst/>
              <a:uFillTx/>
              <a:latin typeface="Arial"/>
            </a:endParaRPr>
          </a:p>
          <a:p>
            <a:pPr lvl="1" marL="144360" indent="0">
              <a:buNone/>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lvl="1" marL="144360" indent="0">
              <a:buNone/>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Arial"/>
            </a:endParaRPr>
          </a:p>
        </p:txBody>
      </p:sp>
      <p:sp>
        <p:nvSpPr>
          <p:cNvPr id="146" name=""/>
          <p:cNvSpPr/>
          <p:nvPr/>
        </p:nvSpPr>
        <p:spPr>
          <a:xfrm>
            <a:off x="1063800" y="1179360"/>
            <a:ext cx="32382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7" name=""/>
          <p:cNvSpPr/>
          <p:nvPr/>
        </p:nvSpPr>
        <p:spPr>
          <a:xfrm>
            <a:off x="5318280" y="858960"/>
            <a:ext cx="2241360" cy="562284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Leader(s)</a:t>
            </a:r>
            <a:endParaRPr b="0" lang="en-US" sz="16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Cindy Olson</a:t>
            </a: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BU HR heads</a:t>
            </a: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Cindy Olson</a:t>
            </a: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BU HR heads</a:t>
            </a:r>
            <a:endParaRPr b="0" lang="en-US" sz="1600" strike="noStrike" u="none">
              <a:solidFill>
                <a:srgbClr val="000000"/>
              </a:solidFill>
              <a:effectLst/>
              <a:uFillTx/>
              <a:latin typeface="Times New Roman"/>
            </a:endParaRPr>
          </a:p>
          <a:p>
            <a:pPr lvl="1" marL="144360" indent="-142920">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Steve Kean </a:t>
            </a: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Cindy Olson</a:t>
            </a:r>
            <a:endParaRPr b="0" lang="en-US" sz="1600" strike="noStrike" u="none">
              <a:solidFill>
                <a:srgbClr val="000000"/>
              </a:solidFill>
              <a:effectLst/>
              <a:uFillTx/>
              <a:latin typeface="Times New Roman"/>
            </a:endParaRPr>
          </a:p>
          <a:p>
            <a:pPr lvl="1" marL="144360" indent="-142920">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44360" indent="-142920">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Steve Kean</a:t>
            </a: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Policy Committee</a:t>
            </a: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Steve Kean</a:t>
            </a: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Policy Committee</a:t>
            </a: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Mary Joyce</a:t>
            </a: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Bob Butz</a:t>
            </a:r>
            <a:endParaRPr b="0" lang="en-US" sz="16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p:txBody>
      </p:sp>
      <p:sp>
        <p:nvSpPr>
          <p:cNvPr id="148" name=""/>
          <p:cNvSpPr/>
          <p:nvPr/>
        </p:nvSpPr>
        <p:spPr>
          <a:xfrm>
            <a:off x="5318280" y="1179360"/>
            <a:ext cx="1938240" cy="1800"/>
          </a:xfrm>
          <a:prstGeom prst="line">
            <a:avLst/>
          </a:prstGeom>
          <a:ln w="12600">
            <a:solidFill>
              <a:srgbClr val="000000"/>
            </a:solidFill>
            <a:miter/>
          </a:ln>
        </p:spPr>
        <p:style>
          <a:lnRef idx="0"/>
          <a:fillRef idx="0"/>
          <a:effectRef idx="0"/>
          <a:fontRef idx="minor"/>
        </p:style>
        <p:txBody>
          <a:bodyPr lIns="90000" rIns="90000" tIns="-45000" bIns="-450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TODAY’S DISCUSSION</a:t>
            </a:r>
            <a:endParaRPr b="1" lang="en-US" sz="1900" strike="noStrike" u="none">
              <a:solidFill>
                <a:srgbClr val="000000"/>
              </a:solidFill>
              <a:effectLst/>
              <a:uFillTx/>
              <a:latin typeface="Arial"/>
            </a:endParaRPr>
          </a:p>
        </p:txBody>
      </p:sp>
      <p:sp>
        <p:nvSpPr>
          <p:cNvPr id="61" name=""/>
          <p:cNvSpPr/>
          <p:nvPr/>
        </p:nvSpPr>
        <p:spPr>
          <a:xfrm>
            <a:off x="698400" y="1050840"/>
            <a:ext cx="8032680" cy="868680"/>
          </a:xfrm>
          <a:prstGeom prst="rect">
            <a:avLst/>
          </a:prstGeom>
          <a:noFill/>
          <a:ln w="0">
            <a:noFill/>
          </a:ln>
        </p:spPr>
        <p:style>
          <a:lnRef idx="0"/>
          <a:fillRef idx="0"/>
          <a:effectRef idx="0"/>
          <a:fontRef idx="minor"/>
        </p:style>
        <p:txBody>
          <a:bodyPr lIns="0" rIns="0" tIns="0" bIns="0" anchor="t">
            <a:spAutoFit/>
          </a:bodyPr>
          <a:p>
            <a:pPr lvl="1" marL="144360" indent="-142920">
              <a:lnSpc>
                <a:spcPct val="100000"/>
              </a:lnSpc>
              <a:spcAft>
                <a:spcPts val="2999"/>
              </a:spcAft>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Understanding the shared partnership investment pool</a:t>
            </a:r>
            <a:endParaRPr b="0" lang="en-US" sz="1600" strike="noStrike" u="none">
              <a:solidFill>
                <a:srgbClr val="000000"/>
              </a:solidFill>
              <a:effectLst/>
              <a:uFillTx/>
              <a:latin typeface="Times New Roman"/>
            </a:endParaRPr>
          </a:p>
          <a:p>
            <a:pPr lvl="1" marL="144360" indent="-142920">
              <a:lnSpc>
                <a:spcPct val="100000"/>
              </a:lnSpc>
              <a:spcAft>
                <a:spcPts val="2999"/>
              </a:spcAft>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Implementing the partnership people processes at Enron</a:t>
            </a:r>
            <a:endParaRPr b="0" lang="en-US" sz="1600" strike="noStrike" u="none">
              <a:solidFill>
                <a:srgbClr val="000000"/>
              </a:solidFill>
              <a:effectLst/>
              <a:uFillTx/>
              <a:latin typeface="Times New Roman"/>
            </a:endParaRPr>
          </a:p>
        </p:txBody>
      </p:sp>
      <p:sp>
        <p:nvSpPr>
          <p:cNvPr id="62" name=""/>
          <p:cNvSpPr/>
          <p:nvPr/>
        </p:nvSpPr>
        <p:spPr>
          <a:xfrm>
            <a:off x="139680" y="982800"/>
            <a:ext cx="452520" cy="361800"/>
          </a:xfrm>
          <a:prstGeom prst="rightArrow">
            <a:avLst>
              <a:gd name="adj1" fmla="val 54000"/>
              <a:gd name="adj2" fmla="val 66764"/>
            </a:avLst>
          </a:prstGeom>
          <a:solidFill>
            <a:srgbClr val="d0d0d0"/>
          </a:solidFill>
          <a:ln w="12600">
            <a:solidFill>
              <a:srgbClr val="000000"/>
            </a:solidFill>
            <a:miter/>
          </a:ln>
        </p:spPr>
        <p:style>
          <a:lnRef idx="0"/>
          <a:fillRef idx="0"/>
          <a:effectRef idx="0"/>
          <a:fontRef idx="minor"/>
        </p:style>
        <p:txBody>
          <a:bodyPr lIns="76320" rIns="0" tIns="76320" bIns="0" anchor="t">
            <a:noAutofit/>
          </a:bodyPr>
          <a:p>
            <a:pPr>
              <a:lnSpc>
                <a:spcPct val="100000"/>
              </a:lnSpc>
              <a:buClr>
                <a:srgbClr val="000000"/>
              </a:buClr>
              <a:buSzPct val="75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18FE1F0E-537D-44CA-80E3-619597FF4037}"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
          <p:cNvSpPr/>
          <p:nvPr/>
        </p:nvSpPr>
        <p:spPr>
          <a:xfrm>
            <a:off x="2949480" y="2314440"/>
            <a:ext cx="5700960" cy="0"/>
          </a:xfrm>
          <a:prstGeom prst="line">
            <a:avLst/>
          </a:prstGeom>
          <a:ln w="28440">
            <a:solidFill>
              <a:srgbClr val="000000"/>
            </a:solidFill>
            <a:miter/>
            <a:headEnd len="med" type="triangle" w="med"/>
            <a:tailEnd len="med" type="triangle" w="med"/>
          </a:ln>
        </p:spPr>
        <p:style>
          <a:lnRef idx="0"/>
          <a:fillRef idx="0"/>
          <a:effectRef idx="0"/>
          <a:fontRef idx="minor"/>
        </p:style>
        <p:txBody>
          <a:bodyPr lIns="0" rIns="0" tIns="0" bIns="0" anchor="b">
            <a:noAutofit/>
          </a:bodyPr>
          <a:p>
            <a:endParaRPr b="0" lang="en-US" sz="2400" strike="noStrike" u="none">
              <a:solidFill>
                <a:srgbClr val="000000"/>
              </a:solidFill>
              <a:effectLst/>
              <a:uFillTx/>
              <a:latin typeface="Times New Roman"/>
            </a:endParaRPr>
          </a:p>
        </p:txBody>
      </p:sp>
      <p:sp>
        <p:nvSpPr>
          <p:cNvPr id="64" name=""/>
          <p:cNvSpPr/>
          <p:nvPr/>
        </p:nvSpPr>
        <p:spPr>
          <a:xfrm>
            <a:off x="5194440" y="2184480"/>
            <a:ext cx="1180800" cy="27936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 name=""/>
          <p:cNvSpPr/>
          <p:nvPr/>
        </p:nvSpPr>
        <p:spPr>
          <a:xfrm>
            <a:off x="3651120" y="3780000"/>
            <a:ext cx="1681200" cy="422280"/>
          </a:xfrm>
          <a:custGeom>
            <a:avLst/>
            <a:gdLst/>
            <a:ahLst/>
            <a:rect l="l" t="t" r="r" b="b"/>
            <a:pathLst>
              <a:path w="1966" h="576">
                <a:moveTo>
                  <a:pt x="0" y="0"/>
                </a:moveTo>
                <a:lnTo>
                  <a:pt x="1862" y="0"/>
                </a:lnTo>
                <a:lnTo>
                  <a:pt x="1966" y="288"/>
                </a:lnTo>
                <a:lnTo>
                  <a:pt x="1862" y="576"/>
                </a:lnTo>
                <a:lnTo>
                  <a:pt x="0" y="576"/>
                </a:lnTo>
                <a:lnTo>
                  <a:pt x="0" y="288"/>
                </a:lnTo>
                <a:lnTo>
                  <a:pt x="0" y="0"/>
                </a:lnTo>
                <a:close/>
              </a:path>
            </a:pathLst>
          </a:custGeom>
          <a:solidFill>
            <a:srgbClr val="ffffff"/>
          </a:solidFill>
          <a:ln w="19080">
            <a:solidFill>
              <a:srgbClr val="000000"/>
            </a:solidFill>
            <a:round/>
          </a:ln>
        </p:spPr>
        <p:style>
          <a:lnRef idx="0"/>
          <a:fillRef idx="0"/>
          <a:effectRef idx="0"/>
          <a:fontRef idx="minor"/>
        </p:style>
        <p:txBody>
          <a:bodyPr wrap="none" lIns="45720" rIns="45720" tIns="0" bIns="0" anchor="ctr">
            <a:spAutoFit/>
          </a:bodyPr>
          <a:p>
            <a:endParaRPr b="0" lang="en-US" sz="2400" strike="noStrike" u="none">
              <a:solidFill>
                <a:srgbClr val="000000"/>
              </a:solidFill>
              <a:effectLst/>
              <a:uFillTx/>
              <a:latin typeface="Times New Roman"/>
            </a:endParaRPr>
          </a:p>
        </p:txBody>
      </p:sp>
      <p:sp>
        <p:nvSpPr>
          <p:cNvPr id="66" name=""/>
          <p:cNvSpPr/>
          <p:nvPr/>
        </p:nvSpPr>
        <p:spPr>
          <a:xfrm>
            <a:off x="3554280" y="3556080"/>
            <a:ext cx="1681200" cy="422280"/>
          </a:xfrm>
          <a:custGeom>
            <a:avLst/>
            <a:gdLst/>
            <a:ahLst/>
            <a:rect l="l" t="t" r="r" b="b"/>
            <a:pathLst>
              <a:path w="1966" h="576">
                <a:moveTo>
                  <a:pt x="0" y="0"/>
                </a:moveTo>
                <a:lnTo>
                  <a:pt x="1862" y="0"/>
                </a:lnTo>
                <a:lnTo>
                  <a:pt x="1966" y="288"/>
                </a:lnTo>
                <a:lnTo>
                  <a:pt x="1862" y="576"/>
                </a:lnTo>
                <a:lnTo>
                  <a:pt x="0" y="576"/>
                </a:lnTo>
                <a:lnTo>
                  <a:pt x="0" y="288"/>
                </a:lnTo>
                <a:lnTo>
                  <a:pt x="0" y="0"/>
                </a:lnTo>
                <a:close/>
              </a:path>
            </a:pathLst>
          </a:custGeom>
          <a:solidFill>
            <a:srgbClr val="ffffff"/>
          </a:solidFill>
          <a:ln w="19080">
            <a:solidFill>
              <a:srgbClr val="000000"/>
            </a:solidFill>
            <a:round/>
          </a:ln>
        </p:spPr>
        <p:style>
          <a:lnRef idx="0"/>
          <a:fillRef idx="0"/>
          <a:effectRef idx="0"/>
          <a:fontRef idx="minor"/>
        </p:style>
        <p:txBody>
          <a:bodyPr wrap="none" lIns="45720" rIns="45720" tIns="0" bIns="0" anchor="ctr">
            <a:spAutoFit/>
          </a:bodyPr>
          <a:p>
            <a:endParaRPr b="0" lang="en-US" sz="2400" strike="noStrike" u="none">
              <a:solidFill>
                <a:srgbClr val="000000"/>
              </a:solidFill>
              <a:effectLst/>
              <a:uFillTx/>
              <a:latin typeface="Times New Roman"/>
            </a:endParaRPr>
          </a:p>
        </p:txBody>
      </p:sp>
      <p:sp>
        <p:nvSpPr>
          <p:cNvPr id="67" name=""/>
          <p:cNvSpPr/>
          <p:nvPr/>
        </p:nvSpPr>
        <p:spPr>
          <a:xfrm>
            <a:off x="3487680" y="3344760"/>
            <a:ext cx="1681200" cy="424080"/>
          </a:xfrm>
          <a:custGeom>
            <a:avLst/>
            <a:gdLst/>
            <a:ahLst/>
            <a:rect l="l" t="t" r="r" b="b"/>
            <a:pathLst>
              <a:path w="1966" h="576">
                <a:moveTo>
                  <a:pt x="0" y="0"/>
                </a:moveTo>
                <a:lnTo>
                  <a:pt x="1862" y="0"/>
                </a:lnTo>
                <a:lnTo>
                  <a:pt x="1966" y="288"/>
                </a:lnTo>
                <a:lnTo>
                  <a:pt x="1862" y="576"/>
                </a:lnTo>
                <a:lnTo>
                  <a:pt x="0" y="576"/>
                </a:lnTo>
                <a:lnTo>
                  <a:pt x="0" y="288"/>
                </a:lnTo>
                <a:lnTo>
                  <a:pt x="0" y="0"/>
                </a:lnTo>
                <a:close/>
              </a:path>
            </a:pathLst>
          </a:custGeom>
          <a:solidFill>
            <a:srgbClr val="ffffff"/>
          </a:solidFill>
          <a:ln w="19080">
            <a:solidFill>
              <a:srgbClr val="000000"/>
            </a:solidFill>
            <a:round/>
          </a:ln>
        </p:spPr>
        <p:style>
          <a:lnRef idx="0"/>
          <a:fillRef idx="0"/>
          <a:effectRef idx="0"/>
          <a:fontRef idx="minor"/>
        </p:style>
        <p:txBody>
          <a:bodyPr wrap="none" lIns="45720" rIns="45720" tIns="0" bIns="0" anchor="ctr">
            <a:spAutoFit/>
          </a:bodyPr>
          <a:p>
            <a:endParaRPr b="0" lang="en-US" sz="2400" strike="noStrike" u="none">
              <a:solidFill>
                <a:srgbClr val="000000"/>
              </a:solidFill>
              <a:effectLst/>
              <a:uFillTx/>
              <a:latin typeface="Times New Roman"/>
            </a:endParaRPr>
          </a:p>
        </p:txBody>
      </p:sp>
      <p:sp>
        <p:nvSpPr>
          <p:cNvPr id="68"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ENRON ACCELERATOR – ENGINE FOR SHARED PARTNER INVESTMENT</a:t>
            </a:r>
            <a:endParaRPr b="1" lang="en-US" sz="1900" strike="noStrike" u="none">
              <a:solidFill>
                <a:srgbClr val="000000"/>
              </a:solidFill>
              <a:effectLst/>
              <a:uFillTx/>
              <a:latin typeface="Arial"/>
            </a:endParaRPr>
          </a:p>
        </p:txBody>
      </p:sp>
      <p:sp>
        <p:nvSpPr>
          <p:cNvPr id="69" name=""/>
          <p:cNvSpPr/>
          <p:nvPr/>
        </p:nvSpPr>
        <p:spPr>
          <a:xfrm>
            <a:off x="74520" y="1193760"/>
            <a:ext cx="3036960" cy="895320"/>
          </a:xfrm>
          <a:custGeom>
            <a:avLst/>
            <a:gdLst/>
            <a:ahLst/>
            <a:rect l="l" t="t" r="r" b="b"/>
            <a:pathLst>
              <a:path w="1966" h="576">
                <a:moveTo>
                  <a:pt x="0" y="0"/>
                </a:moveTo>
                <a:lnTo>
                  <a:pt x="1862" y="0"/>
                </a:lnTo>
                <a:lnTo>
                  <a:pt x="1966" y="288"/>
                </a:lnTo>
                <a:lnTo>
                  <a:pt x="1862" y="576"/>
                </a:lnTo>
                <a:lnTo>
                  <a:pt x="0" y="576"/>
                </a:lnTo>
                <a:lnTo>
                  <a:pt x="0" y="288"/>
                </a:lnTo>
                <a:lnTo>
                  <a:pt x="0" y="0"/>
                </a:lnTo>
                <a:close/>
              </a:path>
            </a:pathLst>
          </a:custGeom>
          <a:solidFill>
            <a:srgbClr val="ffffff"/>
          </a:solidFill>
          <a:ln w="19080">
            <a:solidFill>
              <a:srgbClr val="000000"/>
            </a:solidFill>
            <a:round/>
          </a:ln>
        </p:spPr>
        <p:style>
          <a:lnRef idx="0"/>
          <a:fillRef idx="0"/>
          <a:effectRef idx="0"/>
          <a:fontRef idx="minor"/>
        </p:style>
        <p:txBody>
          <a:bodyPr wrap="none" lIns="45720" rIns="45720" tIns="0" bIns="0" anchor="ctr">
            <a:spAutoFit/>
          </a:bodyPr>
          <a:p>
            <a:endParaRPr b="0" lang="en-US" sz="2400" strike="noStrike" u="none">
              <a:solidFill>
                <a:srgbClr val="000000"/>
              </a:solidFill>
              <a:effectLst/>
              <a:uFillTx/>
              <a:latin typeface="Times New Roman"/>
            </a:endParaRPr>
          </a:p>
        </p:txBody>
      </p:sp>
      <p:sp>
        <p:nvSpPr>
          <p:cNvPr id="70" name=""/>
          <p:cNvSpPr/>
          <p:nvPr/>
        </p:nvSpPr>
        <p:spPr>
          <a:xfrm>
            <a:off x="123840" y="1243080"/>
            <a:ext cx="2827440" cy="771480"/>
          </a:xfrm>
          <a:prstGeom prst="rect">
            <a:avLst/>
          </a:prstGeom>
          <a:noFill/>
          <a:ln w="0">
            <a:noFill/>
          </a:ln>
        </p:spPr>
        <p:style>
          <a:lnRef idx="0"/>
          <a:fillRef idx="0"/>
          <a:effectRef idx="0"/>
          <a:fontRef idx="minor"/>
        </p:style>
        <p:txBody>
          <a:bodyPr lIns="44640" rIns="44640" tIns="0" bIns="0" anchor="ctr">
            <a:norm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Business identification</a:t>
            </a:r>
            <a:endParaRPr b="0" lang="en-US" sz="1600" strike="noStrike" u="none">
              <a:solidFill>
                <a:srgbClr val="000000"/>
              </a:solidFill>
              <a:effectLst/>
              <a:uFillTx/>
              <a:latin typeface="Times New Roman"/>
            </a:endParaRPr>
          </a:p>
        </p:txBody>
      </p:sp>
      <p:sp>
        <p:nvSpPr>
          <p:cNvPr id="71" name=""/>
          <p:cNvSpPr/>
          <p:nvPr/>
        </p:nvSpPr>
        <p:spPr>
          <a:xfrm>
            <a:off x="2941560" y="1193760"/>
            <a:ext cx="3013200" cy="895320"/>
          </a:xfrm>
          <a:custGeom>
            <a:avLst/>
            <a:gdLst/>
            <a:ahLst/>
            <a:rect l="l" t="t" r="r" b="b"/>
            <a:pathLst>
              <a:path w="1950" h="576">
                <a:moveTo>
                  <a:pt x="0" y="0"/>
                </a:moveTo>
                <a:lnTo>
                  <a:pt x="1846" y="0"/>
                </a:lnTo>
                <a:lnTo>
                  <a:pt x="1950" y="288"/>
                </a:lnTo>
                <a:lnTo>
                  <a:pt x="1846" y="576"/>
                </a:lnTo>
                <a:lnTo>
                  <a:pt x="0" y="576"/>
                </a:lnTo>
                <a:lnTo>
                  <a:pt x="104" y="288"/>
                </a:lnTo>
                <a:lnTo>
                  <a:pt x="0" y="0"/>
                </a:lnTo>
                <a:close/>
              </a:path>
            </a:pathLst>
          </a:custGeom>
          <a:solidFill>
            <a:srgbClr val="ffffff"/>
          </a:solidFill>
          <a:ln w="19080">
            <a:solidFill>
              <a:srgbClr val="000000"/>
            </a:solidFill>
            <a:round/>
          </a:ln>
        </p:spPr>
        <p:style>
          <a:lnRef idx="0"/>
          <a:fillRef idx="0"/>
          <a:effectRef idx="0"/>
          <a:fontRef idx="minor"/>
        </p:style>
        <p:txBody>
          <a:bodyPr wrap="none" lIns="45720" rIns="45720" tIns="0" bIns="0" anchor="ctr">
            <a:spAutoFit/>
          </a:bodyPr>
          <a:p>
            <a:endParaRPr b="0" lang="en-US" sz="2400" strike="noStrike" u="none">
              <a:solidFill>
                <a:srgbClr val="000000"/>
              </a:solidFill>
              <a:effectLst/>
              <a:uFillTx/>
              <a:latin typeface="Times New Roman"/>
            </a:endParaRPr>
          </a:p>
        </p:txBody>
      </p:sp>
      <p:sp>
        <p:nvSpPr>
          <p:cNvPr id="72" name=""/>
          <p:cNvSpPr/>
          <p:nvPr/>
        </p:nvSpPr>
        <p:spPr>
          <a:xfrm>
            <a:off x="3152880" y="1243080"/>
            <a:ext cx="2643120" cy="771480"/>
          </a:xfrm>
          <a:prstGeom prst="rect">
            <a:avLst/>
          </a:prstGeom>
          <a:noFill/>
          <a:ln w="0">
            <a:noFill/>
          </a:ln>
        </p:spPr>
        <p:style>
          <a:lnRef idx="0"/>
          <a:fillRef idx="0"/>
          <a:effectRef idx="0"/>
          <a:fontRef idx="minor"/>
        </p:style>
        <p:txBody>
          <a:bodyPr lIns="44640" rIns="44640" tIns="0" bIns="0" anchor="ctr">
            <a:norm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Business plan development</a:t>
            </a:r>
            <a:endParaRPr b="0" lang="en-US" sz="1600" strike="noStrike" u="none">
              <a:solidFill>
                <a:srgbClr val="000000"/>
              </a:solidFill>
              <a:effectLst/>
              <a:uFillTx/>
              <a:latin typeface="Times New Roman"/>
            </a:endParaRPr>
          </a:p>
        </p:txBody>
      </p:sp>
      <p:sp>
        <p:nvSpPr>
          <p:cNvPr id="73" name=""/>
          <p:cNvSpPr/>
          <p:nvPr/>
        </p:nvSpPr>
        <p:spPr>
          <a:xfrm>
            <a:off x="5783400" y="1193760"/>
            <a:ext cx="3036600" cy="895320"/>
          </a:xfrm>
          <a:custGeom>
            <a:avLst/>
            <a:gdLst/>
            <a:ahLst/>
            <a:rect l="l" t="t" r="r" b="b"/>
            <a:pathLst>
              <a:path w="1966" h="576">
                <a:moveTo>
                  <a:pt x="0" y="0"/>
                </a:moveTo>
                <a:lnTo>
                  <a:pt x="1862" y="0"/>
                </a:lnTo>
                <a:lnTo>
                  <a:pt x="1966" y="288"/>
                </a:lnTo>
                <a:lnTo>
                  <a:pt x="1862" y="576"/>
                </a:lnTo>
                <a:lnTo>
                  <a:pt x="0" y="576"/>
                </a:lnTo>
                <a:lnTo>
                  <a:pt x="104" y="288"/>
                </a:lnTo>
                <a:lnTo>
                  <a:pt x="0" y="0"/>
                </a:lnTo>
                <a:close/>
              </a:path>
            </a:pathLst>
          </a:custGeom>
          <a:solidFill>
            <a:srgbClr val="ffffff"/>
          </a:solidFill>
          <a:ln w="19080">
            <a:solidFill>
              <a:srgbClr val="000000"/>
            </a:solidFill>
            <a:round/>
          </a:ln>
        </p:spPr>
        <p:style>
          <a:lnRef idx="0"/>
          <a:fillRef idx="0"/>
          <a:effectRef idx="0"/>
          <a:fontRef idx="minor"/>
        </p:style>
        <p:txBody>
          <a:bodyPr wrap="none" lIns="45720" rIns="45720" tIns="0" bIns="0" anchor="ctr">
            <a:spAutoFit/>
          </a:bodyPr>
          <a:p>
            <a:endParaRPr b="0" lang="en-US" sz="2400" strike="noStrike" u="none">
              <a:solidFill>
                <a:srgbClr val="000000"/>
              </a:solidFill>
              <a:effectLst/>
              <a:uFillTx/>
              <a:latin typeface="Times New Roman"/>
            </a:endParaRPr>
          </a:p>
        </p:txBody>
      </p:sp>
      <p:sp>
        <p:nvSpPr>
          <p:cNvPr id="74" name=""/>
          <p:cNvSpPr/>
          <p:nvPr/>
        </p:nvSpPr>
        <p:spPr>
          <a:xfrm>
            <a:off x="5992920" y="1243080"/>
            <a:ext cx="2668320" cy="771480"/>
          </a:xfrm>
          <a:prstGeom prst="rect">
            <a:avLst/>
          </a:prstGeom>
          <a:noFill/>
          <a:ln w="0">
            <a:noFill/>
          </a:ln>
        </p:spPr>
        <p:style>
          <a:lnRef idx="0"/>
          <a:fillRef idx="0"/>
          <a:effectRef idx="0"/>
          <a:fontRef idx="minor"/>
        </p:style>
        <p:txBody>
          <a:bodyPr lIns="44640" rIns="44640" tIns="0" bIns="0" anchor="ctr">
            <a:norm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Business building</a:t>
            </a:r>
            <a:endParaRPr b="0" lang="en-US" sz="1600" strike="noStrike" u="none">
              <a:solidFill>
                <a:srgbClr val="000000"/>
              </a:solidFill>
              <a:effectLst/>
              <a:uFillTx/>
              <a:latin typeface="Times New Roman"/>
            </a:endParaRPr>
          </a:p>
        </p:txBody>
      </p:sp>
      <p:sp>
        <p:nvSpPr>
          <p:cNvPr id="75" name=""/>
          <p:cNvSpPr/>
          <p:nvPr/>
        </p:nvSpPr>
        <p:spPr>
          <a:xfrm>
            <a:off x="2192400" y="2682720"/>
            <a:ext cx="14079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Accelerator board</a:t>
            </a:r>
            <a:endParaRPr b="0" lang="en-US" sz="1400" strike="noStrike" u="none">
              <a:solidFill>
                <a:srgbClr val="000000"/>
              </a:solidFill>
              <a:effectLst/>
              <a:uFillTx/>
              <a:latin typeface="Times New Roman"/>
            </a:endParaRPr>
          </a:p>
        </p:txBody>
      </p:sp>
      <p:sp>
        <p:nvSpPr>
          <p:cNvPr id="76" name=""/>
          <p:cNvSpPr/>
          <p:nvPr/>
        </p:nvSpPr>
        <p:spPr>
          <a:xfrm>
            <a:off x="5219640" y="2682720"/>
            <a:ext cx="140796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Accelerator board</a:t>
            </a:r>
            <a:endParaRPr b="0" lang="en-US" sz="1400" strike="noStrike" u="none">
              <a:solidFill>
                <a:srgbClr val="000000"/>
              </a:solidFill>
              <a:effectLst/>
              <a:uFillTx/>
              <a:latin typeface="Times New Roman"/>
            </a:endParaRPr>
          </a:p>
        </p:txBody>
      </p:sp>
      <p:sp>
        <p:nvSpPr>
          <p:cNvPr id="77" name=""/>
          <p:cNvSpPr/>
          <p:nvPr/>
        </p:nvSpPr>
        <p:spPr>
          <a:xfrm>
            <a:off x="852480" y="3343320"/>
            <a:ext cx="844560" cy="377640"/>
          </a:xfrm>
          <a:prstGeom prst="rect">
            <a:avLst/>
          </a:prstGeom>
          <a:solidFill>
            <a:srgbClr val="ffffff"/>
          </a:solidFill>
          <a:ln w="19080">
            <a:solidFill>
              <a:srgbClr val="000000"/>
            </a:solidFill>
            <a:miter/>
          </a:ln>
        </p:spPr>
        <p:style>
          <a:lnRef idx="0"/>
          <a:fillRef idx="0"/>
          <a:effectRef idx="0"/>
          <a:fontRef idx="minor"/>
        </p:style>
        <p:txBody>
          <a:bodyPr wrap="none" lIns="89640" rIns="89640" tIns="89640" bIns="89640" anchor="ctr">
            <a:no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2400" strike="noStrike" u="none">
              <a:solidFill>
                <a:srgbClr val="000000"/>
              </a:solidFill>
              <a:effectLst/>
              <a:uFillTx/>
              <a:latin typeface="Times New Roman"/>
            </a:endParaRPr>
          </a:p>
        </p:txBody>
      </p:sp>
      <p:sp>
        <p:nvSpPr>
          <p:cNvPr id="78" name=""/>
          <p:cNvSpPr/>
          <p:nvPr/>
        </p:nvSpPr>
        <p:spPr>
          <a:xfrm>
            <a:off x="677880" y="3236760"/>
            <a:ext cx="844560" cy="378000"/>
          </a:xfrm>
          <a:prstGeom prst="rect">
            <a:avLst/>
          </a:prstGeom>
          <a:solidFill>
            <a:srgbClr val="ffffff"/>
          </a:solidFill>
          <a:ln w="19080">
            <a:solidFill>
              <a:srgbClr val="000000"/>
            </a:solidFill>
            <a:miter/>
          </a:ln>
        </p:spPr>
        <p:style>
          <a:lnRef idx="0"/>
          <a:fillRef idx="0"/>
          <a:effectRef idx="0"/>
          <a:fontRef idx="minor"/>
        </p:style>
        <p:txBody>
          <a:bodyPr wrap="none" lIns="89640" rIns="89640" tIns="89640" bIns="89640" anchor="ctr">
            <a:no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2400" strike="noStrike" u="none">
              <a:solidFill>
                <a:srgbClr val="000000"/>
              </a:solidFill>
              <a:effectLst/>
              <a:uFillTx/>
              <a:latin typeface="Times New Roman"/>
            </a:endParaRPr>
          </a:p>
        </p:txBody>
      </p:sp>
      <p:sp>
        <p:nvSpPr>
          <p:cNvPr id="79" name=""/>
          <p:cNvSpPr/>
          <p:nvPr/>
        </p:nvSpPr>
        <p:spPr>
          <a:xfrm>
            <a:off x="528480" y="3129120"/>
            <a:ext cx="844560" cy="377640"/>
          </a:xfrm>
          <a:prstGeom prst="rect">
            <a:avLst/>
          </a:prstGeom>
          <a:solidFill>
            <a:srgbClr val="ffffff"/>
          </a:solidFill>
          <a:ln w="19080">
            <a:solidFill>
              <a:srgbClr val="000000"/>
            </a:solidFill>
            <a:miter/>
          </a:ln>
        </p:spPr>
        <p:style>
          <a:lnRef idx="0"/>
          <a:fillRef idx="0"/>
          <a:effectRef idx="0"/>
          <a:fontRef idx="minor"/>
        </p:style>
        <p:txBody>
          <a:bodyPr wrap="none" lIns="89640" rIns="89640" tIns="89640" bIns="89640" anchor="ctr">
            <a:no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2400" strike="noStrike" u="none">
              <a:solidFill>
                <a:srgbClr val="000000"/>
              </a:solidFill>
              <a:effectLst/>
              <a:uFillTx/>
              <a:latin typeface="Times New Roman"/>
            </a:endParaRPr>
          </a:p>
        </p:txBody>
      </p:sp>
      <p:sp>
        <p:nvSpPr>
          <p:cNvPr id="80" name=""/>
          <p:cNvSpPr/>
          <p:nvPr/>
        </p:nvSpPr>
        <p:spPr>
          <a:xfrm>
            <a:off x="433440" y="3019320"/>
            <a:ext cx="846000" cy="379440"/>
          </a:xfrm>
          <a:prstGeom prst="rect">
            <a:avLst/>
          </a:prstGeom>
          <a:solidFill>
            <a:srgbClr val="ffffff"/>
          </a:solidFill>
          <a:ln w="19080">
            <a:solidFill>
              <a:srgbClr val="000000"/>
            </a:solidFill>
            <a:miter/>
          </a:ln>
        </p:spPr>
        <p:style>
          <a:lnRef idx="0"/>
          <a:fillRef idx="0"/>
          <a:effectRef idx="0"/>
          <a:fontRef idx="minor"/>
        </p:style>
        <p:txBody>
          <a:bodyPr wrap="none" lIns="89640" rIns="89640" tIns="89640" bIns="89640" anchor="ctr">
            <a:no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Core BUs</a:t>
            </a:r>
            <a:endParaRPr b="0" lang="en-US" sz="1400" strike="noStrike" u="none">
              <a:solidFill>
                <a:srgbClr val="000000"/>
              </a:solidFill>
              <a:effectLst/>
              <a:uFillTx/>
              <a:latin typeface="Times New Roman"/>
            </a:endParaRPr>
          </a:p>
        </p:txBody>
      </p:sp>
      <p:sp>
        <p:nvSpPr>
          <p:cNvPr id="81" name=""/>
          <p:cNvSpPr/>
          <p:nvPr/>
        </p:nvSpPr>
        <p:spPr>
          <a:xfrm>
            <a:off x="426960" y="2682720"/>
            <a:ext cx="4370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Ideas</a:t>
            </a:r>
            <a:endParaRPr b="0" lang="en-US" sz="1400" strike="noStrike" u="none">
              <a:solidFill>
                <a:srgbClr val="000000"/>
              </a:solidFill>
              <a:effectLst/>
              <a:uFillTx/>
              <a:latin typeface="Times New Roman"/>
            </a:endParaRPr>
          </a:p>
        </p:txBody>
      </p:sp>
      <p:sp>
        <p:nvSpPr>
          <p:cNvPr id="82" name=""/>
          <p:cNvSpPr/>
          <p:nvPr/>
        </p:nvSpPr>
        <p:spPr>
          <a:xfrm>
            <a:off x="433440" y="5048280"/>
            <a:ext cx="1181160" cy="701640"/>
          </a:xfrm>
          <a:prstGeom prst="ellipse">
            <a:avLst/>
          </a:prstGeom>
          <a:solidFill>
            <a:srgbClr val="ffffff"/>
          </a:solidFill>
          <a:ln w="19080">
            <a:solidFill>
              <a:srgbClr val="000000"/>
            </a:solidFill>
            <a:miter/>
          </a:ln>
        </p:spPr>
        <p:style>
          <a:lnRef idx="0"/>
          <a:fillRef idx="0"/>
          <a:effectRef idx="0"/>
          <a:fontRef idx="minor"/>
        </p:style>
        <p:txBody>
          <a:bodyPr lIns="89640" rIns="89640" tIns="89640" bIns="89640" anchor="ctr">
            <a:no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External sources</a:t>
            </a:r>
            <a:endParaRPr b="0" lang="en-US" sz="1400" strike="noStrike" u="none">
              <a:solidFill>
                <a:srgbClr val="000000"/>
              </a:solidFill>
              <a:effectLst/>
              <a:uFillTx/>
              <a:latin typeface="Times New Roman"/>
            </a:endParaRPr>
          </a:p>
        </p:txBody>
      </p:sp>
      <p:sp>
        <p:nvSpPr>
          <p:cNvPr id="83" name=""/>
          <p:cNvSpPr/>
          <p:nvPr/>
        </p:nvSpPr>
        <p:spPr>
          <a:xfrm>
            <a:off x="2263680" y="2921040"/>
            <a:ext cx="1244520" cy="3190680"/>
          </a:xfrm>
          <a:prstGeom prst="ellipse">
            <a:avLst/>
          </a:prstGeom>
          <a:gradFill rotWithShape="0">
            <a:gsLst>
              <a:gs pos="0">
                <a:srgbClr val="ffffff"/>
              </a:gs>
              <a:gs pos="100000">
                <a:srgbClr val="757575"/>
              </a:gs>
            </a:gsLst>
            <a:path path="rect">
              <a:fillToRect l="50000" t="50000" r="50000" b="50000"/>
            </a:path>
          </a:gradFill>
          <a:ln w="19080">
            <a:solidFill>
              <a:srgbClr val="000000"/>
            </a:solidFill>
            <a:miter/>
          </a:ln>
        </p:spPr>
        <p:style>
          <a:lnRef idx="0"/>
          <a:fillRef idx="0"/>
          <a:effectRef idx="0"/>
          <a:fontRef idx="minor"/>
        </p:style>
        <p:txBody>
          <a:bodyPr lIns="0" rIns="0" tIns="89640" bIns="89640" anchor="ctr">
            <a:no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Decisions to develop business plans</a:t>
            </a:r>
            <a:endParaRPr b="0" lang="en-US" sz="1400" strike="noStrike" u="none">
              <a:solidFill>
                <a:srgbClr val="000000"/>
              </a:solidFill>
              <a:effectLst/>
              <a:uFillTx/>
              <a:latin typeface="Times New Roman"/>
            </a:endParaRPr>
          </a:p>
        </p:txBody>
      </p:sp>
      <p:sp>
        <p:nvSpPr>
          <p:cNvPr id="84" name=""/>
          <p:cNvSpPr/>
          <p:nvPr/>
        </p:nvSpPr>
        <p:spPr>
          <a:xfrm>
            <a:off x="5349960" y="2921040"/>
            <a:ext cx="1181160" cy="3190680"/>
          </a:xfrm>
          <a:prstGeom prst="ellipse">
            <a:avLst/>
          </a:prstGeom>
          <a:gradFill rotWithShape="0">
            <a:gsLst>
              <a:gs pos="0">
                <a:srgbClr val="ffffff"/>
              </a:gs>
              <a:gs pos="100000">
                <a:srgbClr val="757575"/>
              </a:gs>
            </a:gsLst>
            <a:path path="rect">
              <a:fillToRect l="50000" t="50000" r="50000" b="50000"/>
            </a:path>
          </a:gradFill>
          <a:ln w="19080">
            <a:solidFill>
              <a:srgbClr val="000000"/>
            </a:solidFill>
            <a:miter/>
          </a:ln>
        </p:spPr>
        <p:style>
          <a:lnRef idx="0"/>
          <a:fillRef idx="0"/>
          <a:effectRef idx="0"/>
          <a:fontRef idx="minor"/>
        </p:style>
        <p:txBody>
          <a:bodyPr lIns="0" rIns="0" tIns="89640" bIns="89640" anchor="ctr">
            <a:no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Funding decision</a:t>
            </a:r>
            <a:endParaRPr b="0" lang="en-US" sz="1400" strike="noStrike" u="none">
              <a:solidFill>
                <a:srgbClr val="000000"/>
              </a:solidFill>
              <a:effectLst/>
              <a:uFillTx/>
              <a:latin typeface="Times New Roman"/>
            </a:endParaRPr>
          </a:p>
        </p:txBody>
      </p:sp>
      <p:sp>
        <p:nvSpPr>
          <p:cNvPr id="85" name=""/>
          <p:cNvSpPr/>
          <p:nvPr/>
        </p:nvSpPr>
        <p:spPr>
          <a:xfrm>
            <a:off x="3422520" y="3119400"/>
            <a:ext cx="1681200" cy="424080"/>
          </a:xfrm>
          <a:custGeom>
            <a:avLst/>
            <a:gdLst/>
            <a:ahLst/>
            <a:rect l="l" t="t" r="r" b="b"/>
            <a:pathLst>
              <a:path w="1966" h="576">
                <a:moveTo>
                  <a:pt x="0" y="0"/>
                </a:moveTo>
                <a:lnTo>
                  <a:pt x="1862" y="0"/>
                </a:lnTo>
                <a:lnTo>
                  <a:pt x="1966" y="288"/>
                </a:lnTo>
                <a:lnTo>
                  <a:pt x="1862" y="576"/>
                </a:lnTo>
                <a:lnTo>
                  <a:pt x="0" y="576"/>
                </a:lnTo>
                <a:lnTo>
                  <a:pt x="0" y="288"/>
                </a:lnTo>
                <a:lnTo>
                  <a:pt x="0" y="0"/>
                </a:lnTo>
                <a:close/>
              </a:path>
            </a:pathLst>
          </a:custGeom>
          <a:solidFill>
            <a:srgbClr val="ffffff"/>
          </a:solidFill>
          <a:ln w="19080">
            <a:solidFill>
              <a:srgbClr val="000000"/>
            </a:solidFill>
            <a:round/>
          </a:ln>
        </p:spPr>
        <p:style>
          <a:lnRef idx="0"/>
          <a:fillRef idx="0"/>
          <a:effectRef idx="0"/>
          <a:fontRef idx="minor"/>
        </p:style>
        <p:txBody>
          <a:bodyPr wrap="none" lIns="45720" rIns="45720" tIns="0" bIns="0" anchor="ctr">
            <a:spAutoFit/>
          </a:bodyPr>
          <a:p>
            <a:endParaRPr b="0" lang="en-US" sz="2400" strike="noStrike" u="none">
              <a:solidFill>
                <a:srgbClr val="000000"/>
              </a:solidFill>
              <a:effectLst/>
              <a:uFillTx/>
              <a:latin typeface="Times New Roman"/>
            </a:endParaRPr>
          </a:p>
        </p:txBody>
      </p:sp>
      <p:sp>
        <p:nvSpPr>
          <p:cNvPr id="86" name=""/>
          <p:cNvSpPr/>
          <p:nvPr/>
        </p:nvSpPr>
        <p:spPr>
          <a:xfrm>
            <a:off x="3451320" y="3143160"/>
            <a:ext cx="1563480" cy="363600"/>
          </a:xfrm>
          <a:prstGeom prst="rect">
            <a:avLst/>
          </a:prstGeom>
          <a:noFill/>
          <a:ln w="0">
            <a:noFill/>
          </a:ln>
        </p:spPr>
        <p:style>
          <a:lnRef idx="0"/>
          <a:fillRef idx="0"/>
          <a:effectRef idx="0"/>
          <a:fontRef idx="minor"/>
        </p:style>
        <p:txBody>
          <a:bodyPr lIns="44640" rIns="44640" tIns="0" bIns="0" anchor="ctr">
            <a:norm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Business plan</a:t>
            </a:r>
            <a:endParaRPr b="0" lang="en-US" sz="1400" strike="noStrike" u="none">
              <a:solidFill>
                <a:srgbClr val="000000"/>
              </a:solidFill>
              <a:effectLst/>
              <a:uFillTx/>
              <a:latin typeface="Times New Roman"/>
            </a:endParaRPr>
          </a:p>
        </p:txBody>
      </p:sp>
      <p:sp>
        <p:nvSpPr>
          <p:cNvPr id="87" name=""/>
          <p:cNvSpPr/>
          <p:nvPr/>
        </p:nvSpPr>
        <p:spPr>
          <a:xfrm>
            <a:off x="3676680" y="4356000"/>
            <a:ext cx="1608120" cy="1281240"/>
          </a:xfrm>
          <a:prstGeom prst="rect">
            <a:avLst/>
          </a:prstGeom>
          <a:noFill/>
          <a:ln w="0">
            <a:noFill/>
          </a:ln>
        </p:spPr>
        <p:style>
          <a:lnRef idx="0"/>
          <a:fillRef idx="0"/>
          <a:effectRef idx="0"/>
          <a:fontRef idx="minor"/>
        </p:style>
        <p:txBody>
          <a:bodyPr lIns="0" rIns="0" tIns="0" bIns="0" anchor="t">
            <a:spAutoFit/>
          </a:bodyPr>
          <a:p>
            <a:pPr lvl="1" marL="101520" indent="-100080">
              <a:lnSpc>
                <a:spcPct val="100000"/>
              </a:lnSpc>
              <a:buClr>
                <a:srgbClr val="000000"/>
              </a:buClr>
              <a:buSzPct val="12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Business potential</a:t>
            </a:r>
            <a:endParaRPr b="0" lang="en-US" sz="1400" strike="noStrike" u="none">
              <a:solidFill>
                <a:srgbClr val="000000"/>
              </a:solidFill>
              <a:effectLst/>
              <a:uFillTx/>
              <a:latin typeface="Times New Roman"/>
            </a:endParaRPr>
          </a:p>
          <a:p>
            <a:pPr lvl="1" marL="101520" indent="-100080">
              <a:lnSpc>
                <a:spcPct val="100000"/>
              </a:lnSpc>
              <a:buClr>
                <a:srgbClr val="000000"/>
              </a:buClr>
              <a:buSzPct val="12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Funding requirements</a:t>
            </a:r>
            <a:endParaRPr b="0" lang="en-US" sz="1400" strike="noStrike" u="none">
              <a:solidFill>
                <a:srgbClr val="000000"/>
              </a:solidFill>
              <a:effectLst/>
              <a:uFillTx/>
              <a:latin typeface="Times New Roman"/>
            </a:endParaRPr>
          </a:p>
          <a:p>
            <a:pPr lvl="1" marL="101520" indent="-100080">
              <a:lnSpc>
                <a:spcPct val="100000"/>
              </a:lnSpc>
              <a:buClr>
                <a:srgbClr val="000000"/>
              </a:buClr>
              <a:buSzPct val="12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Fit with Enron</a:t>
            </a:r>
            <a:endParaRPr b="0" lang="en-US" sz="1400" strike="noStrike" u="none">
              <a:solidFill>
                <a:srgbClr val="000000"/>
              </a:solidFill>
              <a:effectLst/>
              <a:uFillTx/>
              <a:latin typeface="Times New Roman"/>
            </a:endParaRPr>
          </a:p>
          <a:p>
            <a:pPr lvl="1" marL="101520" indent="-100080">
              <a:lnSpc>
                <a:spcPct val="100000"/>
              </a:lnSpc>
              <a:buClr>
                <a:srgbClr val="000000"/>
              </a:buClr>
              <a:buSzPct val="12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Skills required</a:t>
            </a:r>
            <a:endParaRPr b="0" lang="en-US" sz="1400" strike="noStrike" u="none">
              <a:solidFill>
                <a:srgbClr val="000000"/>
              </a:solidFill>
              <a:effectLst/>
              <a:uFillTx/>
              <a:latin typeface="Times New Roman"/>
            </a:endParaRPr>
          </a:p>
          <a:p>
            <a:pPr lvl="1" marL="101520" indent="-100080">
              <a:lnSpc>
                <a:spcPct val="100000"/>
              </a:lnSpc>
              <a:buClr>
                <a:srgbClr val="000000"/>
              </a:buClr>
              <a:buSzPct val="12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Timing to develop</a:t>
            </a:r>
            <a:endParaRPr b="0" lang="en-US" sz="1400" strike="noStrike" u="none">
              <a:solidFill>
                <a:srgbClr val="000000"/>
              </a:solidFill>
              <a:effectLst/>
              <a:uFillTx/>
              <a:latin typeface="Times New Roman"/>
            </a:endParaRPr>
          </a:p>
        </p:txBody>
      </p:sp>
      <p:sp>
        <p:nvSpPr>
          <p:cNvPr id="88" name=""/>
          <p:cNvSpPr/>
          <p:nvPr/>
        </p:nvSpPr>
        <p:spPr>
          <a:xfrm>
            <a:off x="6762600" y="2936880"/>
            <a:ext cx="2060640" cy="393120"/>
          </a:xfrm>
          <a:prstGeom prst="rect">
            <a:avLst/>
          </a:prstGeom>
          <a:solidFill>
            <a:srgbClr val="ffffff"/>
          </a:solidFill>
          <a:ln w="19080">
            <a:solidFill>
              <a:srgbClr val="000000"/>
            </a:solidFill>
            <a:miter/>
          </a:ln>
        </p:spPr>
        <p:style>
          <a:lnRef idx="0"/>
          <a:fillRef idx="0"/>
          <a:effectRef idx="0"/>
          <a:fontRef idx="minor"/>
        </p:style>
        <p:txBody>
          <a:bodyPr lIns="89640" rIns="89640" tIns="89640" bIns="8964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Core option business</a:t>
            </a:r>
            <a:endParaRPr b="0" lang="en-US" sz="1400" strike="noStrike" u="none">
              <a:solidFill>
                <a:srgbClr val="000000"/>
              </a:solidFill>
              <a:effectLst/>
              <a:uFillTx/>
              <a:latin typeface="Times New Roman"/>
            </a:endParaRPr>
          </a:p>
        </p:txBody>
      </p:sp>
      <p:sp>
        <p:nvSpPr>
          <p:cNvPr id="89" name=""/>
          <p:cNvSpPr/>
          <p:nvPr/>
        </p:nvSpPr>
        <p:spPr>
          <a:xfrm>
            <a:off x="6762600" y="3344760"/>
            <a:ext cx="2060640" cy="1033560"/>
          </a:xfrm>
          <a:prstGeom prst="rect">
            <a:avLst/>
          </a:prstGeom>
          <a:solidFill>
            <a:srgbClr val="ffffff"/>
          </a:solidFill>
          <a:ln w="19080">
            <a:solidFill>
              <a:srgbClr val="000000"/>
            </a:solidFill>
            <a:miter/>
          </a:ln>
        </p:spPr>
        <p:style>
          <a:lnRef idx="0"/>
          <a:fillRef idx="0"/>
          <a:effectRef idx="0"/>
          <a:fontRef idx="minor"/>
        </p:style>
        <p:txBody>
          <a:bodyPr lIns="89640" rIns="89640" tIns="89640" bIns="89640" anchor="t">
            <a:spAutoFit/>
          </a:bodyPr>
          <a:p>
            <a:pPr lvl="1" marL="101520" indent="-100080">
              <a:lnSpc>
                <a:spcPct val="100000"/>
              </a:lnSpc>
              <a:buClr>
                <a:srgbClr val="000000"/>
              </a:buClr>
              <a:buSzPct val="12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Internal funding</a:t>
            </a:r>
            <a:endParaRPr b="0" lang="en-US" sz="1400" strike="noStrike" u="none">
              <a:solidFill>
                <a:srgbClr val="000000"/>
              </a:solidFill>
              <a:effectLst/>
              <a:uFillTx/>
              <a:latin typeface="Times New Roman"/>
            </a:endParaRPr>
          </a:p>
          <a:p>
            <a:pPr lvl="1" marL="101520" indent="-100080">
              <a:lnSpc>
                <a:spcPct val="100000"/>
              </a:lnSpc>
              <a:buClr>
                <a:srgbClr val="000000"/>
              </a:buClr>
              <a:buSzPct val="12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100% Enron ownership</a:t>
            </a:r>
            <a:endParaRPr b="0" lang="en-US" sz="1400" strike="noStrike" u="none">
              <a:solidFill>
                <a:srgbClr val="000000"/>
              </a:solidFill>
              <a:effectLst/>
              <a:uFillTx/>
              <a:latin typeface="Times New Roman"/>
            </a:endParaRPr>
          </a:p>
          <a:p>
            <a:pPr lvl="1" marL="101520" indent="-100080">
              <a:lnSpc>
                <a:spcPct val="100000"/>
              </a:lnSpc>
              <a:buClr>
                <a:srgbClr val="000000"/>
              </a:buClr>
              <a:buSzPct val="12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BU has call option</a:t>
            </a:r>
            <a:endParaRPr b="0" lang="en-US" sz="1400" strike="noStrike" u="none">
              <a:solidFill>
                <a:srgbClr val="000000"/>
              </a:solidFill>
              <a:effectLst/>
              <a:uFillTx/>
              <a:latin typeface="Times New Roman"/>
            </a:endParaRPr>
          </a:p>
        </p:txBody>
      </p:sp>
      <p:sp>
        <p:nvSpPr>
          <p:cNvPr id="90" name=""/>
          <p:cNvSpPr/>
          <p:nvPr/>
        </p:nvSpPr>
        <p:spPr>
          <a:xfrm>
            <a:off x="6762600" y="4641840"/>
            <a:ext cx="2060640" cy="393120"/>
          </a:xfrm>
          <a:prstGeom prst="rect">
            <a:avLst/>
          </a:prstGeom>
          <a:solidFill>
            <a:srgbClr val="ffffff"/>
          </a:solidFill>
          <a:ln w="19080">
            <a:solidFill>
              <a:srgbClr val="000000"/>
            </a:solidFill>
            <a:miter/>
          </a:ln>
        </p:spPr>
        <p:style>
          <a:lnRef idx="0"/>
          <a:fillRef idx="0"/>
          <a:effectRef idx="0"/>
          <a:fontRef idx="minor"/>
        </p:style>
        <p:txBody>
          <a:bodyPr lIns="89640" rIns="89640" tIns="89640" bIns="8964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Market-based business</a:t>
            </a:r>
            <a:endParaRPr b="0" lang="en-US" sz="1400" strike="noStrike" u="none">
              <a:solidFill>
                <a:srgbClr val="000000"/>
              </a:solidFill>
              <a:effectLst/>
              <a:uFillTx/>
              <a:latin typeface="Times New Roman"/>
            </a:endParaRPr>
          </a:p>
        </p:txBody>
      </p:sp>
      <p:sp>
        <p:nvSpPr>
          <p:cNvPr id="91" name=""/>
          <p:cNvSpPr/>
          <p:nvPr/>
        </p:nvSpPr>
        <p:spPr>
          <a:xfrm>
            <a:off x="6762600" y="5056200"/>
            <a:ext cx="2060640" cy="1460520"/>
          </a:xfrm>
          <a:prstGeom prst="rect">
            <a:avLst/>
          </a:prstGeom>
          <a:solidFill>
            <a:srgbClr val="ffffff"/>
          </a:solidFill>
          <a:ln w="19080">
            <a:solidFill>
              <a:srgbClr val="000000"/>
            </a:solidFill>
            <a:miter/>
          </a:ln>
        </p:spPr>
        <p:style>
          <a:lnRef idx="0"/>
          <a:fillRef idx="0"/>
          <a:effectRef idx="0"/>
          <a:fontRef idx="minor"/>
        </p:style>
        <p:txBody>
          <a:bodyPr lIns="89640" rIns="89640" tIns="89640" bIns="89640" anchor="t">
            <a:spAutoFit/>
          </a:bodyPr>
          <a:p>
            <a:pPr lvl="1" marL="101520" indent="-100080">
              <a:lnSpc>
                <a:spcPct val="100000"/>
              </a:lnSpc>
              <a:buClr>
                <a:srgbClr val="000000"/>
              </a:buClr>
              <a:buSzPct val="12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Some external/VC funding</a:t>
            </a:r>
            <a:endParaRPr b="0" lang="en-US" sz="1400" strike="noStrike" u="none">
              <a:solidFill>
                <a:srgbClr val="000000"/>
              </a:solidFill>
              <a:effectLst/>
              <a:uFillTx/>
              <a:latin typeface="Times New Roman"/>
            </a:endParaRPr>
          </a:p>
          <a:p>
            <a:pPr lvl="1" marL="101520" indent="-100080">
              <a:lnSpc>
                <a:spcPct val="100000"/>
              </a:lnSpc>
              <a:buClr>
                <a:srgbClr val="000000"/>
              </a:buClr>
              <a:buSzPct val="12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Possible IPO/sale</a:t>
            </a:r>
            <a:endParaRPr b="0" lang="en-US" sz="1400" strike="noStrike" u="none">
              <a:solidFill>
                <a:srgbClr val="000000"/>
              </a:solidFill>
              <a:effectLst/>
              <a:uFillTx/>
              <a:latin typeface="Times New Roman"/>
            </a:endParaRPr>
          </a:p>
          <a:p>
            <a:pPr lvl="1" marL="101520" indent="-100080">
              <a:lnSpc>
                <a:spcPct val="100000"/>
              </a:lnSpc>
              <a:buClr>
                <a:srgbClr val="000000"/>
              </a:buClr>
              <a:buSzPct val="12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000000"/>
                </a:solidFill>
                <a:effectLst/>
                <a:uFillTx/>
                <a:latin typeface="Arial"/>
              </a:rPr>
              <a:t>Management involvement/ participation</a:t>
            </a:r>
            <a:endParaRPr b="0" lang="en-US" sz="1400" strike="noStrike" u="none">
              <a:solidFill>
                <a:srgbClr val="000000"/>
              </a:solidFill>
              <a:effectLst/>
              <a:uFillTx/>
              <a:latin typeface="Times New Roman"/>
            </a:endParaRPr>
          </a:p>
        </p:txBody>
      </p:sp>
      <p:cxnSp>
        <p:nvCxnSpPr>
          <p:cNvPr id="92" name=""/>
          <p:cNvCxnSpPr>
            <a:stCxn id="84" idx="6"/>
            <a:endCxn id="89" idx="1"/>
          </p:cNvCxnSpPr>
          <p:nvPr/>
        </p:nvCxnSpPr>
        <p:spPr>
          <a:xfrm flipV="1">
            <a:off x="6540120" y="3868560"/>
            <a:ext cx="213480" cy="648360"/>
          </a:xfrm>
          <a:prstGeom prst="straightConnector1">
            <a:avLst/>
          </a:prstGeom>
          <a:ln w="28440">
            <a:solidFill>
              <a:srgbClr val="000000"/>
            </a:solidFill>
            <a:miter/>
            <a:tailEnd len="med" type="triangle" w="med"/>
          </a:ln>
        </p:spPr>
      </p:cxnSp>
      <p:cxnSp>
        <p:nvCxnSpPr>
          <p:cNvPr id="93" name=""/>
          <p:cNvCxnSpPr>
            <a:stCxn id="84" idx="6"/>
            <a:endCxn id="90" idx="1"/>
          </p:cNvCxnSpPr>
          <p:nvPr/>
        </p:nvCxnSpPr>
        <p:spPr>
          <a:xfrm>
            <a:off x="6540120" y="4516200"/>
            <a:ext cx="213480" cy="330840"/>
          </a:xfrm>
          <a:prstGeom prst="straightConnector1">
            <a:avLst/>
          </a:prstGeom>
          <a:ln w="28440">
            <a:solidFill>
              <a:srgbClr val="000000"/>
            </a:solidFill>
            <a:miter/>
            <a:tailEnd len="med" type="triangle" w="med"/>
          </a:ln>
        </p:spPr>
      </p:cxnSp>
      <p:cxnSp>
        <p:nvCxnSpPr>
          <p:cNvPr id="94" name=""/>
          <p:cNvCxnSpPr>
            <a:stCxn id="77" idx="2"/>
            <a:endCxn id="83" idx="2"/>
          </p:cNvCxnSpPr>
          <p:nvPr/>
        </p:nvCxnSpPr>
        <p:spPr>
          <a:xfrm>
            <a:off x="1274400" y="3730320"/>
            <a:ext cx="980280" cy="786600"/>
          </a:xfrm>
          <a:prstGeom prst="straightConnector1">
            <a:avLst/>
          </a:prstGeom>
          <a:ln w="28440">
            <a:solidFill>
              <a:srgbClr val="000000"/>
            </a:solidFill>
            <a:miter/>
            <a:tailEnd len="med" type="triangle" w="med"/>
          </a:ln>
        </p:spPr>
      </p:cxnSp>
      <p:cxnSp>
        <p:nvCxnSpPr>
          <p:cNvPr id="95" name=""/>
          <p:cNvCxnSpPr>
            <a:stCxn id="82" idx="6"/>
            <a:endCxn id="83" idx="2"/>
          </p:cNvCxnSpPr>
          <p:nvPr/>
        </p:nvCxnSpPr>
        <p:spPr>
          <a:xfrm flipV="1">
            <a:off x="1623600" y="4515840"/>
            <a:ext cx="631080" cy="883080"/>
          </a:xfrm>
          <a:prstGeom prst="straightConnector1">
            <a:avLst/>
          </a:prstGeom>
          <a:ln w="28440">
            <a:solidFill>
              <a:srgbClr val="000000"/>
            </a:solidFill>
            <a:miter/>
            <a:tailEnd len="med" type="triangle" w="med"/>
          </a:ln>
        </p:spPr>
      </p:cxnSp>
      <p:cxnSp>
        <p:nvCxnSpPr>
          <p:cNvPr id="96" name=""/>
          <p:cNvCxnSpPr>
            <a:stCxn id="80" idx="3"/>
            <a:endCxn id="83" idx="2"/>
          </p:cNvCxnSpPr>
          <p:nvPr/>
        </p:nvCxnSpPr>
        <p:spPr>
          <a:xfrm>
            <a:off x="1288800" y="3209760"/>
            <a:ext cx="965880" cy="1307520"/>
          </a:xfrm>
          <a:prstGeom prst="straightConnector1">
            <a:avLst/>
          </a:prstGeom>
          <a:ln w="28440">
            <a:solidFill>
              <a:srgbClr val="000000"/>
            </a:solidFill>
            <a:miter/>
            <a:tailEnd len="med" type="triangle" w="med"/>
          </a:ln>
        </p:spPr>
      </p:cxnSp>
      <p:sp>
        <p:nvSpPr>
          <p:cNvPr id="97" name=""/>
          <p:cNvSpPr/>
          <p:nvPr/>
        </p:nvSpPr>
        <p:spPr>
          <a:xfrm>
            <a:off x="5197320" y="2211480"/>
            <a:ext cx="1205280" cy="244080"/>
          </a:xfrm>
          <a:prstGeom prst="rect">
            <a:avLst/>
          </a:prstGeom>
          <a:noFill/>
          <a:ln w="0">
            <a:noFill/>
          </a:ln>
        </p:spPr>
        <p:style>
          <a:lnRef idx="0"/>
          <a:fillRef idx="0"/>
          <a:effectRef idx="0"/>
          <a:fontRef idx="minor"/>
        </p:style>
        <p:txBody>
          <a:bodyPr wrap="none" lIns="89640" rIns="89640" tIns="0" bIns="0" anchor="t">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Accelerator</a:t>
            </a:r>
            <a:endParaRPr b="0" lang="en-US" sz="16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39F8A697-BA7E-4355-A627-2D444C2175B7}" type="slidenum">
              <a:t>3</a:t>
            </a:fld>
          </a:p>
        </p:txBody>
      </p:sp>
    </p:spTree>
  </p:cSld>
  <p:transition>
    <p:wipe dir="r"/>
  </p:transition>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8" name="PlaceHolder 1"/>
          <p:cNvSpPr>
            <a:spLocks noGrp="1"/>
          </p:cNvSpPr>
          <p:nvPr>
            <p:ph type="title"/>
          </p:nvPr>
        </p:nvSpPr>
        <p:spPr>
          <a:xfrm>
            <a:off x="139320" y="226800"/>
            <a:ext cx="858852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SHARE OF MARKET-BASED BUSINESS IDEAS DEDICATED TO THE SHARED PARTNERSHIP INVESTMENT POOL (SPIP)</a:t>
            </a:r>
            <a:endParaRPr b="1" lang="en-US" sz="1900" strike="noStrike" u="none">
              <a:solidFill>
                <a:srgbClr val="000000"/>
              </a:solidFill>
              <a:effectLst/>
              <a:uFillTx/>
              <a:latin typeface="Arial"/>
            </a:endParaRPr>
          </a:p>
        </p:txBody>
      </p:sp>
      <p:sp>
        <p:nvSpPr>
          <p:cNvPr id="99" name=""/>
          <p:cNvSpPr/>
          <p:nvPr/>
        </p:nvSpPr>
        <p:spPr>
          <a:xfrm>
            <a:off x="136440" y="1418400"/>
            <a:ext cx="8591760" cy="2710440"/>
          </a:xfrm>
          <a:prstGeom prst="rect">
            <a:avLst/>
          </a:prstGeom>
          <a:noFill/>
          <a:ln w="0">
            <a:noFill/>
          </a:ln>
        </p:spPr>
        <p:style>
          <a:lnRef idx="0"/>
          <a:fillRef idx="0"/>
          <a:effectRef idx="0"/>
          <a:fontRef idx="minor"/>
        </p:style>
        <p:txBody>
          <a:bodyPr lIns="0" rIns="0" tIns="0" bIns="0" anchor="ctr">
            <a:spAutoFit/>
          </a:bodyPr>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For each approved market-based business idea, there will be a split in ownership between Enron, external investors, and the shared partnership investment pool</a:t>
            </a: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Division of ownership in each idea will be decided by the Accelerator investment board, and will depend upon </a:t>
            </a:r>
            <a:endParaRPr b="0" lang="en-US" sz="16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Size of required investment</a:t>
            </a:r>
            <a:endParaRPr b="0" lang="en-US" sz="16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Linkages between the new venture and Enron’s core businesses</a:t>
            </a:r>
            <a:endParaRPr b="0" lang="en-US" sz="16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Dependencies the new business venture has to outside parties for talent or resources </a:t>
            </a:r>
            <a:endParaRPr b="0" lang="en-US" sz="16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In a given year, the total value/ownership allocated to the shared partnership investment pool will be divided into “units” and distributed to partners</a:t>
            </a:r>
            <a:endParaRPr b="0" lang="en-US" sz="16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4F8A01BE-B753-4D93-A44B-7D99F13E8B5B}"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0"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DEFINING SPIP CONTRIBUTIONS FOR INDIVIDUAL PARTNERS</a:t>
            </a:r>
            <a:endParaRPr b="1" lang="en-US" sz="1900" strike="noStrike" u="none">
              <a:solidFill>
                <a:srgbClr val="000000"/>
              </a:solidFill>
              <a:effectLst/>
              <a:uFillTx/>
              <a:latin typeface="Arial"/>
            </a:endParaRPr>
          </a:p>
        </p:txBody>
      </p:sp>
      <p:sp>
        <p:nvSpPr>
          <p:cNvPr id="101" name=""/>
          <p:cNvSpPr/>
          <p:nvPr/>
        </p:nvSpPr>
        <p:spPr>
          <a:xfrm>
            <a:off x="5295960" y="1563840"/>
            <a:ext cx="3432240" cy="3899880"/>
          </a:xfrm>
          <a:prstGeom prst="rect">
            <a:avLst/>
          </a:prstGeom>
          <a:noFill/>
          <a:ln w="0">
            <a:noFill/>
          </a:ln>
        </p:spPr>
        <p:style>
          <a:lnRef idx="0"/>
          <a:fillRef idx="0"/>
          <a:effectRef idx="0"/>
          <a:fontRef idx="minor"/>
        </p:style>
        <p:txBody>
          <a:bodyPr lIns="0" rIns="0" tIns="0" bIns="0" anchor="t">
            <a:spAutoFit/>
          </a:bodyPr>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SPIP will only impact the equity portion of pay – base salary and bonus will be unaffected</a:t>
            </a: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Percentage of SPIP will vary by year, depending on opportunities for investments in new businesses</a:t>
            </a: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At the end of each year, all partners will be allocated a number of “units” of the SPIP based upon a set percentage of their total compensation</a:t>
            </a: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SPIP will be valued based upon the initial “book value” of new investments</a:t>
            </a: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SPIP will not be paid out until the investment is liquidated</a:t>
            </a:r>
            <a:endParaRPr b="0" lang="en-US" sz="1600" strike="noStrike" u="none">
              <a:solidFill>
                <a:srgbClr val="000000"/>
              </a:solidFill>
              <a:effectLst/>
              <a:uFillTx/>
              <a:latin typeface="Times New Roman"/>
            </a:endParaRPr>
          </a:p>
        </p:txBody>
      </p:sp>
      <p:graphicFrame>
        <p:nvGraphicFramePr>
          <p:cNvPr id="102" name=""/>
          <p:cNvGraphicFramePr/>
          <p:nvPr/>
        </p:nvGraphicFramePr>
        <p:xfrm>
          <a:off x="318960" y="1457280"/>
          <a:ext cx="3524400" cy="3554280"/>
        </p:xfrm>
        <a:graphic>
          <a:graphicData uri="http://schemas.openxmlformats.org/presentationml/2006/ole">
            <p:oleObj r:id="rId1" spid="">
              <p:embed/>
              <p:pic>
                <p:nvPicPr>
                  <p:cNvPr id="103" name="" descr=""/>
                  <p:cNvPicPr/>
                  <p:nvPr/>
                </p:nvPicPr>
                <p:blipFill>
                  <a:blip r:embed="rId2"/>
                  <a:stretch/>
                </p:blipFill>
                <p:spPr>
                  <a:xfrm>
                    <a:off x="318960" y="1457280"/>
                    <a:ext cx="3524400" cy="3554280"/>
                  </a:xfrm>
                  <a:prstGeom prst="rect">
                    <a:avLst/>
                  </a:prstGeom>
                  <a:noFill/>
                  <a:ln w="0">
                    <a:noFill/>
                  </a:ln>
                </p:spPr>
              </p:pic>
            </p:oleObj>
          </a:graphicData>
        </a:graphic>
      </p:graphicFrame>
      <p:sp>
        <p:nvSpPr>
          <p:cNvPr id="104" name=""/>
          <p:cNvSpPr/>
          <p:nvPr/>
        </p:nvSpPr>
        <p:spPr>
          <a:xfrm>
            <a:off x="686160" y="4259160"/>
            <a:ext cx="1059840" cy="244080"/>
          </a:xfrm>
          <a:prstGeom prst="rect">
            <a:avLst/>
          </a:prstGeom>
          <a:noFill/>
          <a:ln w="0">
            <a:noFill/>
          </a:ln>
        </p:spPr>
        <p:style>
          <a:lnRef idx="0"/>
          <a:fillRef idx="0"/>
          <a:effectRef idx="0"/>
          <a:fontRef idx="minor"/>
        </p:style>
        <p:txBody>
          <a:bodyPr wrap="none" lIns="0" rIns="0" tIns="0" bIns="0" anchor="ctr">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Base salary</a:t>
            </a:r>
            <a:endParaRPr b="0" lang="en-US" sz="1600" strike="noStrike" u="none">
              <a:solidFill>
                <a:srgbClr val="000000"/>
              </a:solidFill>
              <a:effectLst/>
              <a:uFillTx/>
              <a:latin typeface="Times New Roman"/>
            </a:endParaRPr>
          </a:p>
        </p:txBody>
      </p:sp>
      <p:sp>
        <p:nvSpPr>
          <p:cNvPr id="105" name=""/>
          <p:cNvSpPr/>
          <p:nvPr/>
        </p:nvSpPr>
        <p:spPr>
          <a:xfrm>
            <a:off x="928440" y="3262320"/>
            <a:ext cx="575280" cy="244080"/>
          </a:xfrm>
          <a:prstGeom prst="rect">
            <a:avLst/>
          </a:prstGeom>
          <a:noFill/>
          <a:ln w="0">
            <a:noFill/>
          </a:ln>
        </p:spPr>
        <p:style>
          <a:lnRef idx="0"/>
          <a:fillRef idx="0"/>
          <a:effectRef idx="0"/>
          <a:fontRef idx="minor"/>
        </p:style>
        <p:txBody>
          <a:bodyPr wrap="none" lIns="0" rIns="0" tIns="0" bIns="0" anchor="ctr">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Bonus</a:t>
            </a:r>
            <a:endParaRPr b="0" lang="en-US" sz="1600" strike="noStrike" u="none">
              <a:solidFill>
                <a:srgbClr val="000000"/>
              </a:solidFill>
              <a:effectLst/>
              <a:uFillTx/>
              <a:latin typeface="Times New Roman"/>
            </a:endParaRPr>
          </a:p>
        </p:txBody>
      </p:sp>
      <p:sp>
        <p:nvSpPr>
          <p:cNvPr id="106" name=""/>
          <p:cNvSpPr/>
          <p:nvPr/>
        </p:nvSpPr>
        <p:spPr>
          <a:xfrm>
            <a:off x="934920" y="2381400"/>
            <a:ext cx="564120" cy="244080"/>
          </a:xfrm>
          <a:prstGeom prst="rect">
            <a:avLst/>
          </a:prstGeom>
          <a:noFill/>
          <a:ln w="0">
            <a:noFill/>
          </a:ln>
        </p:spPr>
        <p:style>
          <a:lnRef idx="0"/>
          <a:fillRef idx="0"/>
          <a:effectRef idx="0"/>
          <a:fontRef idx="minor"/>
        </p:style>
        <p:txBody>
          <a:bodyPr wrap="none" lIns="0" rIns="0" tIns="0" bIns="0" anchor="ctr">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Equity</a:t>
            </a:r>
            <a:endParaRPr b="0" lang="en-US" sz="1600" strike="noStrike" u="none">
              <a:solidFill>
                <a:srgbClr val="000000"/>
              </a:solidFill>
              <a:effectLst/>
              <a:uFillTx/>
              <a:latin typeface="Times New Roman"/>
            </a:endParaRPr>
          </a:p>
        </p:txBody>
      </p:sp>
      <p:sp>
        <p:nvSpPr>
          <p:cNvPr id="107" name=""/>
          <p:cNvSpPr/>
          <p:nvPr/>
        </p:nvSpPr>
        <p:spPr>
          <a:xfrm>
            <a:off x="2819520" y="908640"/>
            <a:ext cx="2084400" cy="487800"/>
          </a:xfrm>
          <a:prstGeom prst="rect">
            <a:avLst/>
          </a:prstGeom>
          <a:noFill/>
          <a:ln w="0">
            <a:noFill/>
          </a:ln>
        </p:spPr>
        <p:style>
          <a:lnRef idx="0"/>
          <a:fillRef idx="0"/>
          <a:effectRef idx="0"/>
          <a:fontRef idx="minor"/>
        </p:style>
        <p:txBody>
          <a:bodyPr lIns="0" rIns="0" tIns="0" bIns="0" anchor="ctr">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Shared partnership investment pool (SPIP)</a:t>
            </a:r>
            <a:endParaRPr b="0" lang="en-US" sz="1600" strike="noStrike" u="none">
              <a:solidFill>
                <a:srgbClr val="000000"/>
              </a:solidFill>
              <a:effectLst/>
              <a:uFillTx/>
              <a:latin typeface="Times New Roman"/>
            </a:endParaRPr>
          </a:p>
        </p:txBody>
      </p:sp>
      <p:sp>
        <p:nvSpPr>
          <p:cNvPr id="108" name=""/>
          <p:cNvSpPr/>
          <p:nvPr/>
        </p:nvSpPr>
        <p:spPr>
          <a:xfrm>
            <a:off x="784080" y="5073480"/>
            <a:ext cx="865440" cy="48780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Current model</a:t>
            </a:r>
            <a:endParaRPr b="0" lang="en-US" sz="1600" strike="noStrike" u="none">
              <a:solidFill>
                <a:srgbClr val="000000"/>
              </a:solidFill>
              <a:effectLst/>
              <a:uFillTx/>
              <a:latin typeface="Times New Roman"/>
            </a:endParaRPr>
          </a:p>
        </p:txBody>
      </p:sp>
      <p:sp>
        <p:nvSpPr>
          <p:cNvPr id="109" name=""/>
          <p:cNvSpPr/>
          <p:nvPr/>
        </p:nvSpPr>
        <p:spPr>
          <a:xfrm>
            <a:off x="2495520" y="5073480"/>
            <a:ext cx="871560" cy="48780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Future model</a:t>
            </a:r>
            <a:endParaRPr b="0" lang="en-US" sz="1600" strike="noStrike" u="none">
              <a:solidFill>
                <a:srgbClr val="000000"/>
              </a:solidFill>
              <a:effectLst/>
              <a:uFillTx/>
              <a:latin typeface="Times New Roman"/>
            </a:endParaRPr>
          </a:p>
        </p:txBody>
      </p:sp>
      <p:sp>
        <p:nvSpPr>
          <p:cNvPr id="110" name=""/>
          <p:cNvSpPr/>
          <p:nvPr/>
        </p:nvSpPr>
        <p:spPr>
          <a:xfrm>
            <a:off x="2400480" y="4259160"/>
            <a:ext cx="1059840" cy="244080"/>
          </a:xfrm>
          <a:prstGeom prst="rect">
            <a:avLst/>
          </a:prstGeom>
          <a:noFill/>
          <a:ln w="0">
            <a:noFill/>
          </a:ln>
        </p:spPr>
        <p:style>
          <a:lnRef idx="0"/>
          <a:fillRef idx="0"/>
          <a:effectRef idx="0"/>
          <a:fontRef idx="minor"/>
        </p:style>
        <p:txBody>
          <a:bodyPr wrap="none" lIns="0" rIns="0" tIns="0" bIns="0" anchor="ctr">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Base salary</a:t>
            </a:r>
            <a:endParaRPr b="0" lang="en-US" sz="1600" strike="noStrike" u="none">
              <a:solidFill>
                <a:srgbClr val="000000"/>
              </a:solidFill>
              <a:effectLst/>
              <a:uFillTx/>
              <a:latin typeface="Times New Roman"/>
            </a:endParaRPr>
          </a:p>
        </p:txBody>
      </p:sp>
      <p:sp>
        <p:nvSpPr>
          <p:cNvPr id="111" name=""/>
          <p:cNvSpPr/>
          <p:nvPr/>
        </p:nvSpPr>
        <p:spPr>
          <a:xfrm>
            <a:off x="2643120" y="3262320"/>
            <a:ext cx="575280" cy="244080"/>
          </a:xfrm>
          <a:prstGeom prst="rect">
            <a:avLst/>
          </a:prstGeom>
          <a:noFill/>
          <a:ln w="0">
            <a:noFill/>
          </a:ln>
        </p:spPr>
        <p:style>
          <a:lnRef idx="0"/>
          <a:fillRef idx="0"/>
          <a:effectRef idx="0"/>
          <a:fontRef idx="minor"/>
        </p:style>
        <p:txBody>
          <a:bodyPr wrap="none" lIns="0" rIns="0" tIns="0" bIns="0" anchor="ctr">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Bonus</a:t>
            </a:r>
            <a:endParaRPr b="0" lang="en-US" sz="1600" strike="noStrike" u="none">
              <a:solidFill>
                <a:srgbClr val="000000"/>
              </a:solidFill>
              <a:effectLst/>
              <a:uFillTx/>
              <a:latin typeface="Times New Roman"/>
            </a:endParaRPr>
          </a:p>
        </p:txBody>
      </p:sp>
      <p:sp>
        <p:nvSpPr>
          <p:cNvPr id="112" name=""/>
          <p:cNvSpPr/>
          <p:nvPr/>
        </p:nvSpPr>
        <p:spPr>
          <a:xfrm>
            <a:off x="2649240" y="2495520"/>
            <a:ext cx="564120" cy="244080"/>
          </a:xfrm>
          <a:prstGeom prst="rect">
            <a:avLst/>
          </a:prstGeom>
          <a:noFill/>
          <a:ln w="0">
            <a:noFill/>
          </a:ln>
        </p:spPr>
        <p:style>
          <a:lnRef idx="0"/>
          <a:fillRef idx="0"/>
          <a:effectRef idx="0"/>
          <a:fontRef idx="minor"/>
        </p:style>
        <p:txBody>
          <a:bodyPr wrap="none" lIns="0" rIns="0" tIns="0" bIns="0" anchor="ctr">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Equity</a:t>
            </a:r>
            <a:endParaRPr b="0" lang="en-US" sz="1600" strike="noStrike" u="none">
              <a:solidFill>
                <a:srgbClr val="000000"/>
              </a:solidFill>
              <a:effectLst/>
              <a:uFillTx/>
              <a:latin typeface="Times New Roman"/>
            </a:endParaRPr>
          </a:p>
        </p:txBody>
      </p:sp>
      <p:sp>
        <p:nvSpPr>
          <p:cNvPr id="113" name=""/>
          <p:cNvSpPr/>
          <p:nvPr/>
        </p:nvSpPr>
        <p:spPr>
          <a:xfrm flipH="1">
            <a:off x="3594240" y="1419120"/>
            <a:ext cx="203040" cy="35568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4" name=""/>
          <p:cNvSpPr/>
          <p:nvPr/>
        </p:nvSpPr>
        <p:spPr>
          <a:xfrm rot="5400000">
            <a:off x="3188520" y="3201840"/>
            <a:ext cx="3183120" cy="554040"/>
          </a:xfrm>
          <a:prstGeom prst="triangle">
            <a:avLst>
              <a:gd name="adj" fmla="val 50000"/>
            </a:avLst>
          </a:prstGeom>
          <a:solidFill>
            <a:srgbClr val="90909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5" name=""/>
          <p:cNvSpPr/>
          <p:nvPr/>
        </p:nvSpPr>
        <p:spPr>
          <a:xfrm>
            <a:off x="667080" y="1517760"/>
            <a:ext cx="2671200" cy="244080"/>
          </a:xfrm>
          <a:prstGeom prst="rect">
            <a:avLst/>
          </a:prstGeom>
          <a:noFill/>
          <a:ln w="0">
            <a:noFill/>
          </a:ln>
        </p:spPr>
        <p:style>
          <a:lnRef idx="0"/>
          <a:fillRef idx="0"/>
          <a:effectRef idx="0"/>
          <a:fontRef idx="minor"/>
        </p:style>
        <p:txBody>
          <a:bodyPr wrap="none" lIns="0" rIns="0" tIns="0" bIns="0" anchor="ctr">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Total individual compensation</a:t>
            </a:r>
            <a:endParaRPr b="0" lang="en-US" sz="1600" strike="noStrike" u="none">
              <a:solidFill>
                <a:srgbClr val="000000"/>
              </a:solidFill>
              <a:effectLst/>
              <a:uFillTx/>
              <a:latin typeface="Times New Roman"/>
            </a:endParaRPr>
          </a:p>
        </p:txBody>
      </p:sp>
      <p:sp>
        <p:nvSpPr>
          <p:cNvPr id="116" name=""/>
          <p:cNvSpPr/>
          <p:nvPr/>
        </p:nvSpPr>
        <p:spPr>
          <a:xfrm>
            <a:off x="1835280" y="2949480"/>
            <a:ext cx="473040" cy="0"/>
          </a:xfrm>
          <a:prstGeom prst="line">
            <a:avLst/>
          </a:prstGeom>
          <a:ln w="1260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7" name=""/>
          <p:cNvSpPr/>
          <p:nvPr/>
        </p:nvSpPr>
        <p:spPr>
          <a:xfrm>
            <a:off x="1835280" y="3813120"/>
            <a:ext cx="473040" cy="0"/>
          </a:xfrm>
          <a:prstGeom prst="line">
            <a:avLst/>
          </a:prstGeom>
          <a:ln w="1260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08005886-7DD3-400A-9F6C-CE83AF3B74C1}"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8"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INVESTMENT VEHICLE – OPEN ISSUES</a:t>
            </a:r>
            <a:endParaRPr b="1" lang="en-US" sz="1900" strike="noStrike" u="none">
              <a:solidFill>
                <a:srgbClr val="000000"/>
              </a:solidFill>
              <a:effectLst/>
              <a:uFillTx/>
              <a:latin typeface="Arial"/>
            </a:endParaRPr>
          </a:p>
        </p:txBody>
      </p:sp>
      <p:sp>
        <p:nvSpPr>
          <p:cNvPr id="119" name=""/>
          <p:cNvSpPr/>
          <p:nvPr/>
        </p:nvSpPr>
        <p:spPr>
          <a:xfrm>
            <a:off x="139680" y="766800"/>
            <a:ext cx="8591400" cy="5635080"/>
          </a:xfrm>
          <a:prstGeom prst="rect">
            <a:avLst/>
          </a:prstGeom>
          <a:noFill/>
          <a:ln w="0">
            <a:noFill/>
          </a:ln>
        </p:spPr>
        <p:style>
          <a:lnRef idx="0"/>
          <a:fillRef idx="0"/>
          <a:effectRef idx="0"/>
          <a:fontRef idx="minor"/>
        </p:style>
        <p:txBody>
          <a:bodyPr lIns="0" rIns="0" tIns="0" bIns="0" anchor="t">
            <a:spAutoFit/>
          </a:bodyPr>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Targeted compensation mix</a:t>
            </a:r>
            <a:endParaRPr b="0" lang="en-US" sz="16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Should a partner’s total compensation in the new model (including SPIP) be higher than today, or should SPIP directly be traded off with long-term equity?</a:t>
            </a:r>
            <a:endParaRPr b="0" lang="en-US" sz="16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What is the “tipping point” for driving behaviors toward new business creation?</a:t>
            </a:r>
            <a:endParaRPr b="0" lang="en-US" sz="16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How will caps be set?  </a:t>
            </a:r>
            <a:endParaRPr b="0" lang="en-US" sz="16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How can program be made effective in near term despite the delayed impact (most investments are not expected to be realized for 2+ years)?</a:t>
            </a:r>
            <a:endParaRPr b="0" lang="en-US" sz="16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Structuring the investment vehicle</a:t>
            </a:r>
            <a:endParaRPr b="0" lang="en-US" sz="16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What will be the decision rules around</a:t>
            </a:r>
            <a:endParaRPr b="0" lang="en-US" sz="1600" strike="noStrike" u="none">
              <a:solidFill>
                <a:srgbClr val="000000"/>
              </a:solidFill>
              <a:effectLst/>
              <a:uFillTx/>
              <a:latin typeface="Times New Roman"/>
            </a:endParaRPr>
          </a:p>
          <a:p>
            <a:pPr lvl="3" marL="431640" indent="-134640">
              <a:lnSpc>
                <a:spcPct val="100000"/>
              </a:lnSpc>
              <a:buClr>
                <a:srgbClr val="000000"/>
              </a:buClr>
              <a:buSzPct val="89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Types of ideas targeted?  </a:t>
            </a:r>
            <a:endParaRPr b="0" lang="en-US" sz="1600" strike="noStrike" u="none">
              <a:solidFill>
                <a:srgbClr val="000000"/>
              </a:solidFill>
              <a:effectLst/>
              <a:uFillTx/>
              <a:latin typeface="Times New Roman"/>
            </a:endParaRPr>
          </a:p>
          <a:p>
            <a:pPr lvl="3" marL="431640" indent="-134640">
              <a:lnSpc>
                <a:spcPct val="100000"/>
              </a:lnSpc>
              <a:buClr>
                <a:srgbClr val="000000"/>
              </a:buClr>
              <a:buSzPct val="89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Using external funding/resources?</a:t>
            </a:r>
            <a:endParaRPr b="0" lang="en-US" sz="1600" strike="noStrike" u="none">
              <a:solidFill>
                <a:srgbClr val="000000"/>
              </a:solidFill>
              <a:effectLst/>
              <a:uFillTx/>
              <a:latin typeface="Times New Roman"/>
            </a:endParaRPr>
          </a:p>
          <a:p>
            <a:pPr lvl="3" marL="431640" indent="-134640">
              <a:lnSpc>
                <a:spcPct val="100000"/>
              </a:lnSpc>
              <a:buClr>
                <a:srgbClr val="000000"/>
              </a:buClr>
              <a:buSzPct val="89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Valuation methodology?</a:t>
            </a:r>
            <a:endParaRPr b="0" lang="en-US" sz="16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How will yearly investment limits for the investment pool be determined?</a:t>
            </a:r>
            <a:endParaRPr b="0" lang="en-US" sz="16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For each investment, how will the equity ownership split be determined?</a:t>
            </a:r>
            <a:endParaRPr b="0" lang="en-US" sz="16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Other issues</a:t>
            </a:r>
            <a:endParaRPr b="0" lang="en-US" sz="16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Is shareholder approval required to receive necessary accounting benefits?</a:t>
            </a:r>
            <a:endParaRPr b="0" lang="en-US" sz="16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How will this impact existing employee contracts?</a:t>
            </a:r>
            <a:endParaRPr b="0" lang="en-US" sz="16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Will members of the leadership team, who have previously received sizable interests in their own deals, readily accept this fundamental change in compensation?</a:t>
            </a:r>
            <a:endParaRPr b="0" lang="en-US" sz="16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How should this program be communicated?</a:t>
            </a: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E4B4B27C-33E8-4BD7-A140-D684FD6147D4}"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0"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INVESTMENT VEHICLE – TAKEAWAYS</a:t>
            </a:r>
            <a:endParaRPr b="1" lang="en-US" sz="1900" strike="noStrike" u="none">
              <a:solidFill>
                <a:srgbClr val="000000"/>
              </a:solidFill>
              <a:effectLst/>
              <a:uFillTx/>
              <a:latin typeface="Arial"/>
            </a:endParaRPr>
          </a:p>
        </p:txBody>
      </p:sp>
      <p:sp>
        <p:nvSpPr>
          <p:cNvPr id="121" name=""/>
          <p:cNvSpPr/>
          <p:nvPr/>
        </p:nvSpPr>
        <p:spPr>
          <a:xfrm>
            <a:off x="139680" y="1042920"/>
            <a:ext cx="8591400" cy="3256200"/>
          </a:xfrm>
          <a:prstGeom prst="rect">
            <a:avLst/>
          </a:prstGeom>
          <a:noFill/>
          <a:ln w="0">
            <a:noFill/>
          </a:ln>
        </p:spPr>
        <p:style>
          <a:lnRef idx="0"/>
          <a:fillRef idx="0"/>
          <a:effectRef idx="0"/>
          <a:fontRef idx="minor"/>
        </p:style>
        <p:txBody>
          <a:bodyPr lIns="0" rIns="0" tIns="0" bIns="0" anchor="t">
            <a:spAutoFit/>
          </a:bodyPr>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There will be several degrees of freedom that management can control</a:t>
            </a:r>
            <a:endParaRPr b="0" lang="en-US" sz="16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Number of investments with SPIP participation</a:t>
            </a:r>
            <a:endParaRPr b="0" lang="en-US" sz="16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Split of individual investments ownership to the SPIP</a:t>
            </a:r>
            <a:endParaRPr b="0" lang="en-US" sz="16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Trade-off between SPIP pay and long term equity pay</a:t>
            </a:r>
            <a:endParaRPr b="0" lang="en-US" sz="16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Timing of liquidation of SPIP investments</a:t>
            </a: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This is an imprecise tool with delayed impact</a:t>
            </a:r>
            <a:endParaRPr b="0" lang="en-US" sz="16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Long-term incentive driven by current business building activity</a:t>
            </a:r>
            <a:endParaRPr b="0" lang="en-US" sz="16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Not a lever to pull for quick, specific results</a:t>
            </a:r>
            <a:endParaRPr b="0" lang="en-US" sz="16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However, it will still be critical to get a relatively quick win to build faith in the system early</a:t>
            </a: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C8AD779A-DDBB-499E-A1DD-B80A3CF826CC}"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2"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TODAY’S DISCUSSION</a:t>
            </a:r>
            <a:endParaRPr b="1" lang="en-US" sz="1900" strike="noStrike" u="none">
              <a:solidFill>
                <a:srgbClr val="000000"/>
              </a:solidFill>
              <a:effectLst/>
              <a:uFillTx/>
              <a:latin typeface="Arial"/>
            </a:endParaRPr>
          </a:p>
        </p:txBody>
      </p:sp>
      <p:sp>
        <p:nvSpPr>
          <p:cNvPr id="123" name=""/>
          <p:cNvSpPr/>
          <p:nvPr/>
        </p:nvSpPr>
        <p:spPr>
          <a:xfrm>
            <a:off x="698400" y="1050840"/>
            <a:ext cx="8032680" cy="1493280"/>
          </a:xfrm>
          <a:prstGeom prst="rect">
            <a:avLst/>
          </a:prstGeom>
          <a:noFill/>
          <a:ln w="0">
            <a:noFill/>
          </a:ln>
        </p:spPr>
        <p:style>
          <a:lnRef idx="0"/>
          <a:fillRef idx="0"/>
          <a:effectRef idx="0"/>
          <a:fontRef idx="minor"/>
        </p:style>
        <p:txBody>
          <a:bodyPr lIns="0" rIns="0" tIns="0" bIns="0" anchor="t">
            <a:spAutoFit/>
          </a:bodyPr>
          <a:p>
            <a:pPr lvl="1" marL="144360" indent="-142920">
              <a:lnSpc>
                <a:spcPct val="100000"/>
              </a:lnSpc>
              <a:spcAft>
                <a:spcPts val="2999"/>
              </a:spcAft>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Understanding the shared partnership investment pool</a:t>
            </a:r>
            <a:endParaRPr b="0" lang="en-US" sz="1600" strike="noStrike" u="none">
              <a:solidFill>
                <a:srgbClr val="000000"/>
              </a:solidFill>
              <a:effectLst/>
              <a:uFillTx/>
              <a:latin typeface="Times New Roman"/>
            </a:endParaRPr>
          </a:p>
          <a:p>
            <a:pPr lvl="1" marL="144360" indent="-142920">
              <a:lnSpc>
                <a:spcPct val="100000"/>
              </a:lnSpc>
              <a:spcAft>
                <a:spcPts val="2999"/>
              </a:spcAft>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Implementing the partnership people processes at Enron</a:t>
            </a:r>
            <a:endParaRPr b="0" lang="en-US" sz="1600" strike="noStrike" u="none">
              <a:solidFill>
                <a:srgbClr val="000000"/>
              </a:solidFill>
              <a:effectLst/>
              <a:uFillTx/>
              <a:latin typeface="Times New Roman"/>
            </a:endParaRPr>
          </a:p>
          <a:p>
            <a:pPr lvl="1" marL="144360" indent="-142920">
              <a:lnSpc>
                <a:spcPct val="100000"/>
              </a:lnSpc>
              <a:spcAft>
                <a:spcPts val="2999"/>
              </a:spcAft>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600" strike="noStrike" u="none">
              <a:solidFill>
                <a:srgbClr val="000000"/>
              </a:solidFill>
              <a:effectLst/>
              <a:uFillTx/>
              <a:latin typeface="Times New Roman"/>
            </a:endParaRPr>
          </a:p>
        </p:txBody>
      </p:sp>
      <p:sp>
        <p:nvSpPr>
          <p:cNvPr id="124" name=""/>
          <p:cNvSpPr/>
          <p:nvPr/>
        </p:nvSpPr>
        <p:spPr>
          <a:xfrm>
            <a:off x="139680" y="1579680"/>
            <a:ext cx="452520" cy="361800"/>
          </a:xfrm>
          <a:prstGeom prst="rightArrow">
            <a:avLst>
              <a:gd name="adj1" fmla="val 54000"/>
              <a:gd name="adj2" fmla="val 66764"/>
            </a:avLst>
          </a:prstGeom>
          <a:solidFill>
            <a:srgbClr val="d0d0d0"/>
          </a:solidFill>
          <a:ln w="12600">
            <a:solidFill>
              <a:srgbClr val="000000"/>
            </a:solidFill>
            <a:miter/>
          </a:ln>
        </p:spPr>
        <p:style>
          <a:lnRef idx="0"/>
          <a:fillRef idx="0"/>
          <a:effectRef idx="0"/>
          <a:fontRef idx="minor"/>
        </p:style>
        <p:txBody>
          <a:bodyPr lIns="76320" rIns="0" tIns="76320" bIns="0" anchor="t">
            <a:noAutofit/>
          </a:bodyPr>
          <a:p>
            <a:pPr>
              <a:lnSpc>
                <a:spcPct val="100000"/>
              </a:lnSpc>
              <a:buClr>
                <a:srgbClr val="000000"/>
              </a:buClr>
              <a:buSzPct val="75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536496E3-A149-4DBA-9F61-169A3EC577ED}"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5" name=""/>
          <p:cNvSpPr/>
          <p:nvPr/>
        </p:nvSpPr>
        <p:spPr>
          <a:xfrm>
            <a:off x="212760" y="2419200"/>
            <a:ext cx="2568600" cy="1218960"/>
          </a:xfrm>
          <a:prstGeom prst="rect">
            <a:avLst/>
          </a:prstGeom>
          <a:noFill/>
          <a:ln w="0">
            <a:noFill/>
          </a:ln>
        </p:spPr>
        <p:style>
          <a:lnRef idx="0"/>
          <a:fillRef idx="0"/>
          <a:effectRef idx="0"/>
          <a:fontRef idx="minor"/>
        </p:style>
        <p:txBody>
          <a:bodyPr lIns="0" rIns="0" tIns="0" bIns="0" anchor="t">
            <a:spAutoFit/>
          </a:bodyPr>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Identify partnership tracks (on a role-by-role basis)</a:t>
            </a: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Codify decision rules</a:t>
            </a: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Highlight and justify exceptions</a:t>
            </a:r>
            <a:endParaRPr b="0" lang="en-US" sz="1600" strike="noStrike" u="none">
              <a:solidFill>
                <a:srgbClr val="000000"/>
              </a:solidFill>
              <a:effectLst/>
              <a:uFillTx/>
              <a:latin typeface="Times New Roman"/>
            </a:endParaRPr>
          </a:p>
        </p:txBody>
      </p:sp>
      <p:sp>
        <p:nvSpPr>
          <p:cNvPr id="126" name=""/>
          <p:cNvSpPr/>
          <p:nvPr/>
        </p:nvSpPr>
        <p:spPr>
          <a:xfrm>
            <a:off x="3124080" y="2419200"/>
            <a:ext cx="2563920" cy="244800"/>
          </a:xfrm>
          <a:prstGeom prst="rect">
            <a:avLst/>
          </a:prstGeom>
          <a:noFill/>
          <a:ln w="0">
            <a:noFill/>
          </a:ln>
        </p:spPr>
        <p:style>
          <a:lnRef idx="0"/>
          <a:fillRef idx="0"/>
          <a:effectRef idx="0"/>
          <a:fontRef idx="minor"/>
        </p:style>
        <p:txBody>
          <a:bodyPr lIns="0" rIns="0" tIns="0" bIns="0" anchor="t">
            <a:normAutofit fontScale="25000" lnSpcReduction="19999"/>
          </a:bodyPr>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Establish partnership election criteria to be applied to each track of candidates </a:t>
            </a: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Develop performance criteria for each track and each level, with representative descriptions for each of the five levels of performance </a:t>
            </a: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Determine systems/ process requirements</a:t>
            </a:r>
            <a:endParaRPr b="0" lang="en-US" sz="1600" strike="noStrike" u="none">
              <a:solidFill>
                <a:srgbClr val="000000"/>
              </a:solidFill>
              <a:effectLst/>
              <a:uFillTx/>
              <a:latin typeface="Times New Roman"/>
            </a:endParaRPr>
          </a:p>
        </p:txBody>
      </p:sp>
      <p:grpSp>
        <p:nvGrpSpPr>
          <p:cNvPr id="127" name=""/>
          <p:cNvGrpSpPr/>
          <p:nvPr/>
        </p:nvGrpSpPr>
        <p:grpSpPr>
          <a:xfrm>
            <a:off x="136440" y="1014480"/>
            <a:ext cx="8590680" cy="1148400"/>
            <a:chOff x="136440" y="1014480"/>
            <a:chExt cx="8590680" cy="1148400"/>
          </a:xfrm>
        </p:grpSpPr>
        <p:grpSp>
          <p:nvGrpSpPr>
            <p:cNvPr id="128" name=""/>
            <p:cNvGrpSpPr/>
            <p:nvPr/>
          </p:nvGrpSpPr>
          <p:grpSpPr>
            <a:xfrm>
              <a:off x="136440" y="1014480"/>
              <a:ext cx="2981880" cy="1148400"/>
              <a:chOff x="136440" y="1014480"/>
              <a:chExt cx="2981880" cy="1148400"/>
            </a:xfrm>
          </p:grpSpPr>
          <p:sp>
            <p:nvSpPr>
              <p:cNvPr id="129" name=""/>
              <p:cNvSpPr/>
              <p:nvPr/>
            </p:nvSpPr>
            <p:spPr>
              <a:xfrm>
                <a:off x="136440" y="1014480"/>
                <a:ext cx="2981880" cy="1148400"/>
              </a:xfrm>
              <a:custGeom>
                <a:avLst/>
                <a:gdLst/>
                <a:ahLst/>
                <a:rect l="l" t="t" r="r" b="b"/>
                <a:pathLst>
                  <a:path w="1599" h="514">
                    <a:moveTo>
                      <a:pt x="0" y="0"/>
                    </a:moveTo>
                    <a:lnTo>
                      <a:pt x="1506" y="0"/>
                    </a:lnTo>
                    <a:lnTo>
                      <a:pt x="1599" y="257"/>
                    </a:lnTo>
                    <a:lnTo>
                      <a:pt x="1506" y="514"/>
                    </a:lnTo>
                    <a:lnTo>
                      <a:pt x="0" y="514"/>
                    </a:lnTo>
                    <a:lnTo>
                      <a:pt x="0" y="257"/>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000000"/>
                  </a:solidFill>
                  <a:effectLst/>
                  <a:uFillTx/>
                  <a:latin typeface="Times New Roman"/>
                </a:endParaRPr>
              </a:p>
            </p:txBody>
          </p:sp>
          <p:sp>
            <p:nvSpPr>
              <p:cNvPr id="130" name=""/>
              <p:cNvSpPr/>
              <p:nvPr/>
            </p:nvSpPr>
            <p:spPr>
              <a:xfrm>
                <a:off x="196200" y="1079280"/>
                <a:ext cx="2748240" cy="987480"/>
              </a:xfrm>
              <a:prstGeom prst="rect">
                <a:avLst/>
              </a:prstGeom>
              <a:noFill/>
              <a:ln w="0">
                <a:noFill/>
              </a:ln>
            </p:spPr>
            <p:style>
              <a:lnRef idx="0"/>
              <a:fillRef idx="0"/>
              <a:effectRef idx="0"/>
              <a:fontRef idx="minor"/>
            </p:style>
            <p:txBody>
              <a:bodyPr lIns="3240" rIns="3240" tIns="0" bIns="0" anchor="ctr">
                <a:norm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Mapping the organization into three partnership tracks</a:t>
                </a:r>
                <a:endParaRPr b="0" lang="en-US" sz="1600" strike="noStrike" u="none">
                  <a:solidFill>
                    <a:srgbClr val="000000"/>
                  </a:solidFill>
                  <a:effectLst/>
                  <a:uFillTx/>
                  <a:latin typeface="Times New Roman"/>
                </a:endParaRPr>
              </a:p>
            </p:txBody>
          </p:sp>
        </p:grpSp>
        <p:grpSp>
          <p:nvGrpSpPr>
            <p:cNvPr id="131" name=""/>
            <p:cNvGrpSpPr/>
            <p:nvPr/>
          </p:nvGrpSpPr>
          <p:grpSpPr>
            <a:xfrm>
              <a:off x="2945160" y="1014480"/>
              <a:ext cx="2981520" cy="1148400"/>
              <a:chOff x="2945160" y="1014480"/>
              <a:chExt cx="2981520" cy="1148400"/>
            </a:xfrm>
          </p:grpSpPr>
          <p:sp>
            <p:nvSpPr>
              <p:cNvPr id="132" name=""/>
              <p:cNvSpPr/>
              <p:nvPr/>
            </p:nvSpPr>
            <p:spPr>
              <a:xfrm>
                <a:off x="2945160" y="1014480"/>
                <a:ext cx="2981520" cy="1148400"/>
              </a:xfrm>
              <a:custGeom>
                <a:avLst/>
                <a:gdLst/>
                <a:ahLst/>
                <a:rect l="l" t="t" r="r" b="b"/>
                <a:pathLst>
                  <a:path w="1599" h="514">
                    <a:moveTo>
                      <a:pt x="0" y="0"/>
                    </a:moveTo>
                    <a:lnTo>
                      <a:pt x="1506" y="0"/>
                    </a:lnTo>
                    <a:lnTo>
                      <a:pt x="1599" y="257"/>
                    </a:lnTo>
                    <a:lnTo>
                      <a:pt x="1506" y="514"/>
                    </a:lnTo>
                    <a:lnTo>
                      <a:pt x="0" y="514"/>
                    </a:lnTo>
                    <a:lnTo>
                      <a:pt x="93" y="257"/>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000000"/>
                  </a:solidFill>
                  <a:effectLst/>
                  <a:uFillTx/>
                  <a:latin typeface="Times New Roman"/>
                </a:endParaRPr>
              </a:p>
            </p:txBody>
          </p:sp>
          <p:sp>
            <p:nvSpPr>
              <p:cNvPr id="133" name=""/>
              <p:cNvSpPr/>
              <p:nvPr/>
            </p:nvSpPr>
            <p:spPr>
              <a:xfrm>
                <a:off x="3178080" y="1079280"/>
                <a:ext cx="2576880" cy="987480"/>
              </a:xfrm>
              <a:prstGeom prst="rect">
                <a:avLst/>
              </a:prstGeom>
              <a:noFill/>
              <a:ln w="0">
                <a:noFill/>
              </a:ln>
            </p:spPr>
            <p:style>
              <a:lnRef idx="0"/>
              <a:fillRef idx="0"/>
              <a:effectRef idx="0"/>
              <a:fontRef idx="minor"/>
            </p:style>
            <p:txBody>
              <a:bodyPr lIns="3240" rIns="3240" tIns="0" bIns="0" anchor="ctr">
                <a:norm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Developing criteria for partnership election and evaluation</a:t>
                </a:r>
                <a:endParaRPr b="0" lang="en-US" sz="1600" strike="noStrike" u="none">
                  <a:solidFill>
                    <a:srgbClr val="000000"/>
                  </a:solidFill>
                  <a:effectLst/>
                  <a:uFillTx/>
                  <a:latin typeface="Times New Roman"/>
                </a:endParaRPr>
              </a:p>
            </p:txBody>
          </p:sp>
        </p:grpSp>
        <p:grpSp>
          <p:nvGrpSpPr>
            <p:cNvPr id="134" name=""/>
            <p:cNvGrpSpPr/>
            <p:nvPr/>
          </p:nvGrpSpPr>
          <p:grpSpPr>
            <a:xfrm>
              <a:off x="5745240" y="1014480"/>
              <a:ext cx="2981880" cy="1148400"/>
              <a:chOff x="5745240" y="1014480"/>
              <a:chExt cx="2981880" cy="1148400"/>
            </a:xfrm>
          </p:grpSpPr>
          <p:sp>
            <p:nvSpPr>
              <p:cNvPr id="135" name=""/>
              <p:cNvSpPr/>
              <p:nvPr/>
            </p:nvSpPr>
            <p:spPr>
              <a:xfrm>
                <a:off x="5745240" y="1014480"/>
                <a:ext cx="2981880" cy="1148400"/>
              </a:xfrm>
              <a:custGeom>
                <a:avLst/>
                <a:gdLst/>
                <a:ahLst/>
                <a:rect l="l" t="t" r="r" b="b"/>
                <a:pathLst>
                  <a:path w="1599" h="514">
                    <a:moveTo>
                      <a:pt x="0" y="0"/>
                    </a:moveTo>
                    <a:lnTo>
                      <a:pt x="1506" y="0"/>
                    </a:lnTo>
                    <a:lnTo>
                      <a:pt x="1599" y="257"/>
                    </a:lnTo>
                    <a:lnTo>
                      <a:pt x="1506" y="514"/>
                    </a:lnTo>
                    <a:lnTo>
                      <a:pt x="0" y="514"/>
                    </a:lnTo>
                    <a:lnTo>
                      <a:pt x="93" y="257"/>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000000"/>
                  </a:solidFill>
                  <a:effectLst/>
                  <a:uFillTx/>
                  <a:latin typeface="Times New Roman"/>
                </a:endParaRPr>
              </a:p>
            </p:txBody>
          </p:sp>
          <p:sp>
            <p:nvSpPr>
              <p:cNvPr id="136" name=""/>
              <p:cNvSpPr/>
              <p:nvPr/>
            </p:nvSpPr>
            <p:spPr>
              <a:xfrm>
                <a:off x="5978160" y="1079280"/>
                <a:ext cx="2577240" cy="987480"/>
              </a:xfrm>
              <a:prstGeom prst="rect">
                <a:avLst/>
              </a:prstGeom>
              <a:noFill/>
              <a:ln w="0">
                <a:noFill/>
              </a:ln>
            </p:spPr>
            <p:style>
              <a:lnRef idx="0"/>
              <a:fillRef idx="0"/>
              <a:effectRef idx="0"/>
              <a:fontRef idx="minor"/>
            </p:style>
            <p:txBody>
              <a:bodyPr lIns="3240" rIns="3240" tIns="0" bIns="0" anchor="ctr">
                <a:norm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Structure roles and responsibilities of personnel committees</a:t>
                </a:r>
                <a:endParaRPr b="0" lang="en-US" sz="1600" strike="noStrike" u="none">
                  <a:solidFill>
                    <a:srgbClr val="000000"/>
                  </a:solidFill>
                  <a:effectLst/>
                  <a:uFillTx/>
                  <a:latin typeface="Times New Roman"/>
                </a:endParaRPr>
              </a:p>
            </p:txBody>
          </p:sp>
        </p:grpSp>
      </p:grpSp>
      <p:sp>
        <p:nvSpPr>
          <p:cNvPr id="137" name=""/>
          <p:cNvSpPr/>
          <p:nvPr/>
        </p:nvSpPr>
        <p:spPr>
          <a:xfrm>
            <a:off x="5983200" y="2419200"/>
            <a:ext cx="2563920" cy="244800"/>
          </a:xfrm>
          <a:prstGeom prst="rect">
            <a:avLst/>
          </a:prstGeom>
          <a:noFill/>
          <a:ln w="0">
            <a:noFill/>
          </a:ln>
        </p:spPr>
        <p:style>
          <a:lnRef idx="0"/>
          <a:fillRef idx="0"/>
          <a:effectRef idx="0"/>
          <a:fontRef idx="minor"/>
        </p:style>
        <p:txBody>
          <a:bodyPr lIns="0" rIns="0" tIns="0" bIns="0" anchor="t">
            <a:normAutofit fontScale="25000" lnSpcReduction="19999"/>
          </a:bodyPr>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Identify roles and responsibilities of personnel committees</a:t>
            </a: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Outline criteria for committee membership</a:t>
            </a: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Define personnel-related activities for all partners</a:t>
            </a:r>
            <a:endParaRPr b="0" lang="en-US" sz="16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Personnel review requirements for each level (e.g., feedback collection forms, summary tools)</a:t>
            </a:r>
            <a:endParaRPr b="0" lang="en-US" sz="16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Annual review/committee processes and schedules</a:t>
            </a:r>
            <a:endParaRPr b="0" lang="en-US" sz="16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Estimate time requirement</a:t>
            </a:r>
            <a:endParaRPr b="0" lang="en-US" sz="1600" strike="noStrike" u="none">
              <a:solidFill>
                <a:srgbClr val="000000"/>
              </a:solidFill>
              <a:effectLst/>
              <a:uFillTx/>
              <a:latin typeface="Times New Roman"/>
            </a:endParaRPr>
          </a:p>
        </p:txBody>
      </p:sp>
      <p:sp>
        <p:nvSpPr>
          <p:cNvPr id="138" name="PlaceHolder 1"/>
          <p:cNvSpPr>
            <a:spLocks noGrp="1"/>
          </p:cNvSpPr>
          <p:nvPr>
            <p:ph type="title"/>
          </p:nvPr>
        </p:nvSpPr>
        <p:spPr>
          <a:xfrm>
            <a:off x="139320" y="226800"/>
            <a:ext cx="8591400" cy="5792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THREE IMPLEMENTATION ELEMENTS OF THE PARTNERSHIP PEOPLE PROCESSES</a:t>
            </a:r>
            <a:endParaRPr b="1" lang="en-US" sz="19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4B389E32-7AD5-4C28-BB4D-906997D106AF}" type="slidenum">
              <a:t>9</a:t>
            </a:fld>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2226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2001-01-03T15:42:32Z</dcterms:created>
  <dc:creator>Dan marcontellﾋれ⅔t㢠〿_x0002_</dc:creator>
  <dc:description>US version</dc:description>
  <cp:keywords>V5</cp:keywords>
  <dc:language>en-US</dc:language>
  <cp:lastModifiedBy>Carol Benter퍨_x0012_管わ햸_x0012_</cp:lastModifiedBy>
  <cp:lastPrinted>2001-01-12T13:14:56Z</cp:lastPrinted>
  <dcterms:modified xsi:type="dcterms:W3CDTF">2001-01-12T13:16:43Z</dcterms:modified>
  <cp:revision>173</cp:revision>
  <dc:subject/>
  <dc:title>Enron’s Professional Partnership Model</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D">
    <vt:lpwstr>enx119/10112cab.ppt</vt:lpwstr>
  </property>
  <property fmtid="{D5CDD505-2E9C-101B-9397-08002B2CF9AE}" pid="3" name="DocIDPosition">
    <vt:r8>0</vt:r8>
  </property>
  <property fmtid="{D5CDD505-2E9C-101B-9397-08002B2CF9AE}" pid="4" name="DocIDinSlide">
    <vt:bool>1</vt:bool>
  </property>
  <property fmtid="{D5CDD505-2E9C-101B-9397-08002B2CF9AE}" pid="5" name="DocIDinTitle">
    <vt:bool>1</vt:bool>
  </property>
  <property fmtid="{D5CDD505-2E9C-101B-9397-08002B2CF9AE}" pid="6" name="McKPaperSize">
    <vt:lpwstr>US</vt:lpwstr>
  </property>
  <property fmtid="{D5CDD505-2E9C-101B-9397-08002B2CF9AE}" pid="7" name="NotesPageLayout">
    <vt:lpwstr>Lower</vt:lpwstr>
  </property>
  <property fmtid="{D5CDD505-2E9C-101B-9397-08002B2CF9AE}" pid="8" name="Universal Objects">
    <vt:bool>1</vt:bool>
  </property>
</Properties>
</file>