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_rels/slide50.xml.rels" ContentType="application/vnd.openxmlformats-package.relationships+xml"/>
  <Override PartName="/ppt/slides/_rels/slide45.xml.rels" ContentType="application/vnd.openxmlformats-package.relationships+xml"/>
  <Override PartName="/ppt/slides/_rels/slide44.xml.rels" ContentType="application/vnd.openxmlformats-package.relationships+xml"/>
  <Override PartName="/ppt/slides/_rels/slide43.xml.rels" ContentType="application/vnd.openxmlformats-package.relationships+xml"/>
  <Override PartName="/ppt/slides/_rels/slide42.xml.rels" ContentType="application/vnd.openxmlformats-package.relationships+xml"/>
  <Override PartName="/ppt/slides/_rels/slide41.xml.rels" ContentType="application/vnd.openxmlformats-package.relationships+xml"/>
  <Override PartName="/ppt/slides/_rels/slide28.xml.rels" ContentType="application/vnd.openxmlformats-package.relationships+xml"/>
  <Override PartName="/ppt/slides/_rels/slide65.xml.rels" ContentType="application/vnd.openxmlformats-package.relationships+xml"/>
  <Override PartName="/ppt/slides/_rels/slide29.xml.rels" ContentType="application/vnd.openxmlformats-package.relationships+xml"/>
  <Override PartName="/ppt/slides/_rels/slide1.xml.rels" ContentType="application/vnd.openxmlformats-package.relationships+xml"/>
  <Override PartName="/ppt/slides/_rels/slide55.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56.xml.rels" ContentType="application/vnd.openxmlformats-package.relationships+xml"/>
  <Override PartName="/ppt/slides/_rels/slide10.xml.rels" ContentType="application/vnd.openxmlformats-package.relationships+xml"/>
  <Override PartName="/ppt/slides/_rels/slide47.xml.rels" ContentType="application/vnd.openxmlformats-package.relationships+xml"/>
  <Override PartName="/ppt/slides/_rels/slide17.xml.rels" ContentType="application/vnd.openxmlformats-package.relationships+xml"/>
  <Override PartName="/ppt/slides/_rels/slide54.xml.rels" ContentType="application/vnd.openxmlformats-package.relationships+xml"/>
  <Override PartName="/ppt/slides/_rels/slide16.xml.rels" ContentType="application/vnd.openxmlformats-package.relationships+xml"/>
  <Override PartName="/ppt/slides/_rels/slide53.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57.xml.rels" ContentType="application/vnd.openxmlformats-package.relationships+xml"/>
  <Override PartName="/ppt/slides/_rels/slide18.xml.rels" ContentType="application/vnd.openxmlformats-package.relationships+xml"/>
  <Override PartName="/ppt/slides/_rels/slide60.xml.rels" ContentType="application/vnd.openxmlformats-package.relationships+xml"/>
  <Override PartName="/ppt/slides/_rels/slide52.xml.rels" ContentType="application/vnd.openxmlformats-package.relationships+xml"/>
  <Override PartName="/ppt/slides/_rels/slide51.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46.xml.rels" ContentType="application/vnd.openxmlformats-package.relationships+xml"/>
  <Override PartName="/ppt/slides/_rels/slide62.xml.rels" ContentType="application/vnd.openxmlformats-package.relationships+xml"/>
  <Override PartName="/ppt/slides/_rels/slide64.xml.rels" ContentType="application/vnd.openxmlformats-package.relationships+xml"/>
  <Override PartName="/ppt/slides/_rels/slide27.xml.rels" ContentType="application/vnd.openxmlformats-package.relationships+xml"/>
  <Override PartName="/ppt/slides/_rels/slide15.xml.rels" ContentType="application/vnd.openxmlformats-package.relationships+xml"/>
  <Override PartName="/ppt/slides/_rels/slide61.xml.rels" ContentType="application/vnd.openxmlformats-package.relationships+xml"/>
  <Override PartName="/ppt/slides/_rels/slide19.xml.rels" ContentType="application/vnd.openxmlformats-package.relationships+xml"/>
  <Override PartName="/ppt/slides/_rels/slide63.xml.rels" ContentType="application/vnd.openxmlformats-package.relationships+xml"/>
  <Override PartName="/ppt/slides/_rels/slide14.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58.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59.xml.rels" ContentType="application/vnd.openxmlformats-package.relationships+xml"/>
  <Override PartName="/ppt/slides/_rels/slide13.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38.xml.rels" ContentType="application/vnd.openxmlformats-package.relationships+xml"/>
  <Override PartName="/ppt/slides/_rels/slide39.xml.rels" ContentType="application/vnd.openxmlformats-package.relationships+xml"/>
  <Override PartName="/ppt/slides/_rels/slide40.xml.rels" ContentType="application/vnd.openxmlformats-package.relationships+xml"/>
  <Override PartName="/ppt/slides/slide56.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18.xml" ContentType="application/vnd.openxmlformats-officedocument.presentationml.slide+xml"/>
  <Override PartName="/ppt/slides/slide60.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4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46.xml" ContentType="application/vnd.openxmlformats-officedocument.presentationml.slide+xml"/>
  <Override PartName="/ppt/slides/slide1.xml" ContentType="application/vnd.openxmlformats-officedocument.presentationml.slide+xml"/>
  <Override PartName="/ppt/slides/slide29.xml" ContentType="application/vnd.openxmlformats-officedocument.presentationml.slide+xml"/>
  <Override PartName="/ppt/slides/slide65.xml" ContentType="application/vnd.openxmlformats-officedocument.presentationml.slide+xml"/>
  <Override PartName="/ppt/slides/slide28.xml" ContentType="application/vnd.openxmlformats-officedocument.presentationml.slide+xml"/>
  <Override PartName="/ppt/slides/slide62.xml" ContentType="application/vnd.openxmlformats-officedocument.presentationml.slide+xml"/>
  <Override PartName="/ppt/slides/slide64.xml" ContentType="application/vnd.openxmlformats-officedocument.presentationml.slide+xml"/>
  <Override PartName="/ppt/slides/slide27.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61.xml" ContentType="application/vnd.openxmlformats-officedocument.presentationml.slide+xml"/>
  <Override PartName="/ppt/slides/slide19.xml" ContentType="application/vnd.openxmlformats-officedocument.presentationml.slide+xml"/>
  <Override PartName="/ppt/slides/slide63.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embeddings/oleObject1.bin" ContentType="application/vnd.openxmlformats-officedocument.oleObject"/>
  <Override PartName="/ppt/media/image1.wmf" ContentType="image/x-wmf"/>
  <Override PartName="/ppt/media/image2.wmf" ContentType="image/x-wmf"/>
  <Override PartName="/ppt/media/image3.wmf" ContentType="image/x-wmf"/>
  <Override PartName="/ppt/media/image4.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Lst>
  <p:sldSz cx="10288588"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771120" y="609120"/>
            <a:ext cx="874404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13" name="PlaceHolder 2"/>
          <p:cNvSpPr>
            <a:spLocks noGrp="1"/>
          </p:cNvSpPr>
          <p:nvPr>
            <p:ph/>
          </p:nvPr>
        </p:nvSpPr>
        <p:spPr>
          <a:xfrm>
            <a:off x="771120" y="2048040"/>
            <a:ext cx="8744040" cy="4114800"/>
          </a:xfrm>
          <a:prstGeom prst="rect">
            <a:avLst/>
          </a:prstGeom>
          <a:noFill/>
          <a:ln w="0">
            <a:noFill/>
          </a:ln>
        </p:spPr>
        <p:txBody>
          <a:bodyPr lIns="90000" rIns="90000" tIns="46800" bIns="46800" anchor="t">
            <a:normAutofit/>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771120" y="609120"/>
            <a:ext cx="874404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15" name="PlaceHolder 2"/>
          <p:cNvSpPr>
            <a:spLocks noGrp="1"/>
          </p:cNvSpPr>
          <p:nvPr>
            <p:ph/>
          </p:nvPr>
        </p:nvSpPr>
        <p:spPr>
          <a:xfrm>
            <a:off x="771120" y="2048040"/>
            <a:ext cx="8744040" cy="4114800"/>
          </a:xfrm>
          <a:prstGeom prst="rect">
            <a:avLst/>
          </a:prstGeom>
          <a:noFill/>
          <a:ln w="0">
            <a:noFill/>
          </a:ln>
        </p:spPr>
        <p:txBody>
          <a:bodyPr lIns="90000" rIns="90000" tIns="46800" bIns="46800" anchor="t">
            <a:normAutofit/>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771120" y="609120"/>
            <a:ext cx="874404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17" name="PlaceHolder 2"/>
          <p:cNvSpPr>
            <a:spLocks noGrp="1"/>
          </p:cNvSpPr>
          <p:nvPr>
            <p:ph/>
          </p:nvPr>
        </p:nvSpPr>
        <p:spPr>
          <a:xfrm>
            <a:off x="771120" y="2048040"/>
            <a:ext cx="8744040" cy="4114800"/>
          </a:xfrm>
          <a:prstGeom prst="rect">
            <a:avLst/>
          </a:prstGeom>
          <a:noFill/>
          <a:ln w="0">
            <a:noFill/>
          </a:ln>
        </p:spPr>
        <p:txBody>
          <a:bodyPr lIns="90000" rIns="90000" tIns="46800" bIns="46800" anchor="t">
            <a:normAutofit/>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8" name="PlaceHolder 1"/>
          <p:cNvSpPr>
            <a:spLocks noGrp="1"/>
          </p:cNvSpPr>
          <p:nvPr>
            <p:ph type="title"/>
          </p:nvPr>
        </p:nvSpPr>
        <p:spPr>
          <a:xfrm>
            <a:off x="771120" y="609120"/>
            <a:ext cx="874404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19" name="PlaceHolder 2"/>
          <p:cNvSpPr>
            <a:spLocks noGrp="1"/>
          </p:cNvSpPr>
          <p:nvPr>
            <p:ph type="subTitle"/>
          </p:nvPr>
        </p:nvSpPr>
        <p:spPr>
          <a:xfrm>
            <a:off x="771120" y="2048040"/>
            <a:ext cx="8744040" cy="41148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258840" y="219240"/>
            <a:ext cx="9785160" cy="6406920"/>
          </a:xfrm>
          <a:prstGeom prst="rect">
            <a:avLst/>
          </a:prstGeom>
          <a:gradFill rotWithShape="0">
            <a:gsLst>
              <a:gs pos="0">
                <a:srgbClr val="ffffff"/>
              </a:gs>
              <a:gs pos="100000">
                <a:srgbClr val="85d1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PlaceHolder 1"/>
          <p:cNvSpPr>
            <a:spLocks noGrp="1"/>
          </p:cNvSpPr>
          <p:nvPr>
            <p:ph type="title"/>
          </p:nvPr>
        </p:nvSpPr>
        <p:spPr>
          <a:xfrm>
            <a:off x="771120" y="609120"/>
            <a:ext cx="8744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2" name="PlaceHolder 2"/>
          <p:cNvSpPr>
            <a:spLocks noGrp="1"/>
          </p:cNvSpPr>
          <p:nvPr>
            <p:ph type="body"/>
          </p:nvPr>
        </p:nvSpPr>
        <p:spPr>
          <a:xfrm>
            <a:off x="771120" y="2048040"/>
            <a:ext cx="8744040" cy="4114800"/>
          </a:xfrm>
          <a:prstGeom prst="rect">
            <a:avLst/>
          </a:prstGeom>
          <a:noFill/>
          <a:ln w="0">
            <a:noFill/>
          </a:ln>
        </p:spPr>
        <p:txBody>
          <a:bodyPr lIns="90000" rIns="90000" tIns="46800" bIns="4680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grpSp>
        <p:nvGrpSpPr>
          <p:cNvPr id="3" name=""/>
          <p:cNvGrpSpPr/>
          <p:nvPr/>
        </p:nvGrpSpPr>
        <p:grpSpPr>
          <a:xfrm>
            <a:off x="9310680" y="5961240"/>
            <a:ext cx="627120" cy="606240"/>
            <a:chOff x="9310680" y="5961240"/>
            <a:chExt cx="627120" cy="606240"/>
          </a:xfrm>
        </p:grpSpPr>
        <p:sp>
          <p:nvSpPr>
            <p:cNvPr id="4" name=""/>
            <p:cNvSpPr/>
            <p:nvPr/>
          </p:nvSpPr>
          <p:spPr>
            <a:xfrm>
              <a:off x="9570960" y="6184080"/>
              <a:ext cx="366840" cy="383400"/>
            </a:xfrm>
            <a:custGeom>
              <a:avLst/>
              <a:gdLst/>
              <a:ahLst/>
              <a:rect l="l" t="t" r="r" b="b"/>
              <a:pathLst>
                <a:path w="1034" h="1113">
                  <a:moveTo>
                    <a:pt x="332" y="470"/>
                  </a:moveTo>
                  <a:lnTo>
                    <a:pt x="797" y="0"/>
                  </a:lnTo>
                  <a:lnTo>
                    <a:pt x="1034" y="237"/>
                  </a:lnTo>
                  <a:lnTo>
                    <a:pt x="150" y="1113"/>
                  </a:lnTo>
                  <a:lnTo>
                    <a:pt x="95" y="1058"/>
                  </a:lnTo>
                  <a:lnTo>
                    <a:pt x="162" y="896"/>
                  </a:lnTo>
                  <a:lnTo>
                    <a:pt x="51" y="1014"/>
                  </a:lnTo>
                  <a:lnTo>
                    <a:pt x="0" y="967"/>
                  </a:lnTo>
                  <a:lnTo>
                    <a:pt x="229" y="734"/>
                  </a:lnTo>
                  <a:lnTo>
                    <a:pt x="284" y="790"/>
                  </a:lnTo>
                  <a:lnTo>
                    <a:pt x="217" y="936"/>
                  </a:lnTo>
                  <a:lnTo>
                    <a:pt x="932" y="233"/>
                  </a:lnTo>
                  <a:lnTo>
                    <a:pt x="801" y="107"/>
                  </a:lnTo>
                  <a:lnTo>
                    <a:pt x="379" y="525"/>
                  </a:lnTo>
                  <a:lnTo>
                    <a:pt x="332" y="47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 name=""/>
            <p:cNvSpPr/>
            <p:nvPr/>
          </p:nvSpPr>
          <p:spPr>
            <a:xfrm>
              <a:off x="9370800" y="6245280"/>
              <a:ext cx="138240" cy="130320"/>
            </a:xfrm>
            <a:custGeom>
              <a:avLst/>
              <a:gdLst/>
              <a:ahLst/>
              <a:rect l="l" t="t" r="r" b="b"/>
              <a:pathLst>
                <a:path w="390" h="379">
                  <a:moveTo>
                    <a:pt x="390" y="146"/>
                  </a:moveTo>
                  <a:lnTo>
                    <a:pt x="154" y="379"/>
                  </a:lnTo>
                  <a:lnTo>
                    <a:pt x="102" y="327"/>
                  </a:lnTo>
                  <a:lnTo>
                    <a:pt x="173" y="166"/>
                  </a:lnTo>
                  <a:lnTo>
                    <a:pt x="55" y="292"/>
                  </a:lnTo>
                  <a:lnTo>
                    <a:pt x="0" y="237"/>
                  </a:lnTo>
                  <a:lnTo>
                    <a:pt x="240" y="0"/>
                  </a:lnTo>
                  <a:lnTo>
                    <a:pt x="292" y="55"/>
                  </a:lnTo>
                  <a:lnTo>
                    <a:pt x="221" y="221"/>
                  </a:lnTo>
                  <a:lnTo>
                    <a:pt x="335" y="94"/>
                  </a:lnTo>
                  <a:lnTo>
                    <a:pt x="390" y="146"/>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9443520" y="6313320"/>
              <a:ext cx="118800" cy="128880"/>
            </a:xfrm>
            <a:custGeom>
              <a:avLst/>
              <a:gdLst/>
              <a:ahLst/>
              <a:rect l="l" t="t" r="r" b="b"/>
              <a:pathLst>
                <a:path w="335" h="375">
                  <a:moveTo>
                    <a:pt x="0" y="225"/>
                  </a:moveTo>
                  <a:lnTo>
                    <a:pt x="229" y="0"/>
                  </a:lnTo>
                  <a:lnTo>
                    <a:pt x="308" y="79"/>
                  </a:lnTo>
                  <a:lnTo>
                    <a:pt x="327" y="103"/>
                  </a:lnTo>
                  <a:lnTo>
                    <a:pt x="331" y="122"/>
                  </a:lnTo>
                  <a:lnTo>
                    <a:pt x="335" y="130"/>
                  </a:lnTo>
                  <a:lnTo>
                    <a:pt x="335" y="146"/>
                  </a:lnTo>
                  <a:lnTo>
                    <a:pt x="335" y="162"/>
                  </a:lnTo>
                  <a:lnTo>
                    <a:pt x="324" y="178"/>
                  </a:lnTo>
                  <a:lnTo>
                    <a:pt x="316" y="190"/>
                  </a:lnTo>
                  <a:lnTo>
                    <a:pt x="304" y="201"/>
                  </a:lnTo>
                  <a:lnTo>
                    <a:pt x="288" y="213"/>
                  </a:lnTo>
                  <a:lnTo>
                    <a:pt x="280" y="221"/>
                  </a:lnTo>
                  <a:lnTo>
                    <a:pt x="268" y="225"/>
                  </a:lnTo>
                  <a:lnTo>
                    <a:pt x="260" y="225"/>
                  </a:lnTo>
                  <a:lnTo>
                    <a:pt x="249" y="225"/>
                  </a:lnTo>
                  <a:lnTo>
                    <a:pt x="233" y="221"/>
                  </a:lnTo>
                  <a:lnTo>
                    <a:pt x="237" y="237"/>
                  </a:lnTo>
                  <a:lnTo>
                    <a:pt x="233" y="249"/>
                  </a:lnTo>
                  <a:lnTo>
                    <a:pt x="229" y="265"/>
                  </a:lnTo>
                  <a:lnTo>
                    <a:pt x="221" y="276"/>
                  </a:lnTo>
                  <a:lnTo>
                    <a:pt x="174" y="324"/>
                  </a:lnTo>
                  <a:lnTo>
                    <a:pt x="158" y="343"/>
                  </a:lnTo>
                  <a:lnTo>
                    <a:pt x="154" y="363"/>
                  </a:lnTo>
                  <a:lnTo>
                    <a:pt x="154" y="375"/>
                  </a:lnTo>
                  <a:lnTo>
                    <a:pt x="142" y="363"/>
                  </a:lnTo>
                  <a:lnTo>
                    <a:pt x="95" y="320"/>
                  </a:lnTo>
                  <a:lnTo>
                    <a:pt x="95" y="312"/>
                  </a:lnTo>
                  <a:lnTo>
                    <a:pt x="95" y="304"/>
                  </a:lnTo>
                  <a:lnTo>
                    <a:pt x="99" y="300"/>
                  </a:lnTo>
                  <a:lnTo>
                    <a:pt x="118" y="276"/>
                  </a:lnTo>
                  <a:lnTo>
                    <a:pt x="154" y="245"/>
                  </a:lnTo>
                  <a:lnTo>
                    <a:pt x="162" y="237"/>
                  </a:lnTo>
                  <a:lnTo>
                    <a:pt x="166" y="225"/>
                  </a:lnTo>
                  <a:lnTo>
                    <a:pt x="170" y="217"/>
                  </a:lnTo>
                  <a:lnTo>
                    <a:pt x="166" y="201"/>
                  </a:lnTo>
                  <a:lnTo>
                    <a:pt x="158" y="194"/>
                  </a:lnTo>
                  <a:lnTo>
                    <a:pt x="154" y="190"/>
                  </a:lnTo>
                  <a:lnTo>
                    <a:pt x="142" y="178"/>
                  </a:lnTo>
                  <a:lnTo>
                    <a:pt x="181" y="138"/>
                  </a:lnTo>
                  <a:lnTo>
                    <a:pt x="197" y="154"/>
                  </a:lnTo>
                  <a:lnTo>
                    <a:pt x="213" y="162"/>
                  </a:lnTo>
                  <a:lnTo>
                    <a:pt x="229" y="162"/>
                  </a:lnTo>
                  <a:lnTo>
                    <a:pt x="245" y="154"/>
                  </a:lnTo>
                  <a:lnTo>
                    <a:pt x="252" y="146"/>
                  </a:lnTo>
                  <a:lnTo>
                    <a:pt x="260" y="142"/>
                  </a:lnTo>
                  <a:lnTo>
                    <a:pt x="260" y="134"/>
                  </a:lnTo>
                  <a:lnTo>
                    <a:pt x="264" y="126"/>
                  </a:lnTo>
                  <a:lnTo>
                    <a:pt x="260" y="115"/>
                  </a:lnTo>
                  <a:lnTo>
                    <a:pt x="252" y="99"/>
                  </a:lnTo>
                  <a:lnTo>
                    <a:pt x="241" y="83"/>
                  </a:lnTo>
                  <a:lnTo>
                    <a:pt x="47" y="272"/>
                  </a:lnTo>
                  <a:lnTo>
                    <a:pt x="0" y="225"/>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9572400" y="6072840"/>
              <a:ext cx="250920" cy="307080"/>
            </a:xfrm>
            <a:custGeom>
              <a:avLst/>
              <a:gdLst/>
              <a:ahLst/>
              <a:rect l="l" t="t" r="r" b="b"/>
              <a:pathLst>
                <a:path w="707" h="892">
                  <a:moveTo>
                    <a:pt x="0" y="473"/>
                  </a:moveTo>
                  <a:lnTo>
                    <a:pt x="470" y="0"/>
                  </a:lnTo>
                  <a:lnTo>
                    <a:pt x="707" y="236"/>
                  </a:lnTo>
                  <a:lnTo>
                    <a:pt x="241" y="702"/>
                  </a:lnTo>
                  <a:lnTo>
                    <a:pt x="383" y="844"/>
                  </a:lnTo>
                  <a:lnTo>
                    <a:pt x="335" y="892"/>
                  </a:lnTo>
                  <a:lnTo>
                    <a:pt x="138" y="694"/>
                  </a:lnTo>
                  <a:lnTo>
                    <a:pt x="600" y="232"/>
                  </a:lnTo>
                  <a:lnTo>
                    <a:pt x="474" y="106"/>
                  </a:lnTo>
                  <a:lnTo>
                    <a:pt x="51" y="528"/>
                  </a:lnTo>
                  <a:lnTo>
                    <a:pt x="0" y="473"/>
                  </a:lnTo>
                  <a:close/>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9393120" y="5961240"/>
              <a:ext cx="319320" cy="306000"/>
            </a:xfrm>
            <a:custGeom>
              <a:avLst/>
              <a:gdLst/>
              <a:ahLst/>
              <a:rect l="l" t="t" r="r" b="b"/>
              <a:pathLst>
                <a:path w="900" h="888">
                  <a:moveTo>
                    <a:pt x="0" y="663"/>
                  </a:moveTo>
                  <a:lnTo>
                    <a:pt x="663" y="0"/>
                  </a:lnTo>
                  <a:lnTo>
                    <a:pt x="900" y="241"/>
                  </a:lnTo>
                  <a:lnTo>
                    <a:pt x="438" y="710"/>
                  </a:lnTo>
                  <a:lnTo>
                    <a:pt x="568" y="841"/>
                  </a:lnTo>
                  <a:lnTo>
                    <a:pt x="525" y="888"/>
                  </a:lnTo>
                  <a:lnTo>
                    <a:pt x="331" y="695"/>
                  </a:lnTo>
                  <a:lnTo>
                    <a:pt x="793" y="237"/>
                  </a:lnTo>
                  <a:lnTo>
                    <a:pt x="663" y="106"/>
                  </a:lnTo>
                  <a:lnTo>
                    <a:pt x="55" y="714"/>
                  </a:lnTo>
                  <a:lnTo>
                    <a:pt x="0" y="663"/>
                  </a:lnTo>
                  <a:close/>
                </a:path>
              </a:pathLst>
            </a:custGeom>
            <a:solidFill>
              <a:srgbClr val="fc012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9310680" y="6186600"/>
              <a:ext cx="128520" cy="122040"/>
            </a:xfrm>
            <a:custGeom>
              <a:avLst/>
              <a:gdLst/>
              <a:ahLst/>
              <a:rect l="l" t="t" r="r" b="b"/>
              <a:pathLst>
                <a:path w="363" h="355">
                  <a:moveTo>
                    <a:pt x="363" y="130"/>
                  </a:moveTo>
                  <a:lnTo>
                    <a:pt x="233" y="0"/>
                  </a:lnTo>
                  <a:lnTo>
                    <a:pt x="0" y="225"/>
                  </a:lnTo>
                  <a:lnTo>
                    <a:pt x="134" y="355"/>
                  </a:lnTo>
                  <a:lnTo>
                    <a:pt x="181" y="308"/>
                  </a:lnTo>
                  <a:lnTo>
                    <a:pt x="106" y="233"/>
                  </a:lnTo>
                  <a:lnTo>
                    <a:pt x="154" y="186"/>
                  </a:lnTo>
                  <a:lnTo>
                    <a:pt x="229" y="257"/>
                  </a:lnTo>
                  <a:lnTo>
                    <a:pt x="272" y="209"/>
                  </a:lnTo>
                  <a:lnTo>
                    <a:pt x="201" y="138"/>
                  </a:lnTo>
                  <a:lnTo>
                    <a:pt x="245" y="99"/>
                  </a:lnTo>
                  <a:lnTo>
                    <a:pt x="320" y="170"/>
                  </a:lnTo>
                  <a:lnTo>
                    <a:pt x="363" y="13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9517680" y="6385320"/>
              <a:ext cx="106200" cy="104760"/>
            </a:xfrm>
            <a:custGeom>
              <a:avLst/>
              <a:gdLst/>
              <a:ahLst/>
              <a:rect l="l" t="t" r="r" b="b"/>
              <a:pathLst>
                <a:path w="300" h="304">
                  <a:moveTo>
                    <a:pt x="142" y="194"/>
                  </a:moveTo>
                  <a:lnTo>
                    <a:pt x="225" y="111"/>
                  </a:lnTo>
                  <a:lnTo>
                    <a:pt x="229" y="103"/>
                  </a:lnTo>
                  <a:lnTo>
                    <a:pt x="233" y="95"/>
                  </a:lnTo>
                  <a:lnTo>
                    <a:pt x="233" y="87"/>
                  </a:lnTo>
                  <a:lnTo>
                    <a:pt x="233" y="83"/>
                  </a:lnTo>
                  <a:lnTo>
                    <a:pt x="225" y="75"/>
                  </a:lnTo>
                  <a:lnTo>
                    <a:pt x="221" y="71"/>
                  </a:lnTo>
                  <a:lnTo>
                    <a:pt x="213" y="67"/>
                  </a:lnTo>
                  <a:lnTo>
                    <a:pt x="209" y="67"/>
                  </a:lnTo>
                  <a:lnTo>
                    <a:pt x="201" y="71"/>
                  </a:lnTo>
                  <a:lnTo>
                    <a:pt x="193" y="75"/>
                  </a:lnTo>
                  <a:lnTo>
                    <a:pt x="186" y="79"/>
                  </a:lnTo>
                  <a:lnTo>
                    <a:pt x="79" y="190"/>
                  </a:lnTo>
                  <a:lnTo>
                    <a:pt x="75" y="198"/>
                  </a:lnTo>
                  <a:lnTo>
                    <a:pt x="71" y="202"/>
                  </a:lnTo>
                  <a:lnTo>
                    <a:pt x="67" y="209"/>
                  </a:lnTo>
                  <a:lnTo>
                    <a:pt x="67" y="217"/>
                  </a:lnTo>
                  <a:lnTo>
                    <a:pt x="71" y="229"/>
                  </a:lnTo>
                  <a:lnTo>
                    <a:pt x="79" y="237"/>
                  </a:lnTo>
                  <a:lnTo>
                    <a:pt x="91" y="241"/>
                  </a:lnTo>
                  <a:lnTo>
                    <a:pt x="99" y="237"/>
                  </a:lnTo>
                  <a:lnTo>
                    <a:pt x="107" y="233"/>
                  </a:lnTo>
                  <a:lnTo>
                    <a:pt x="111" y="229"/>
                  </a:lnTo>
                  <a:lnTo>
                    <a:pt x="115" y="225"/>
                  </a:lnTo>
                  <a:lnTo>
                    <a:pt x="142" y="194"/>
                  </a:lnTo>
                  <a:lnTo>
                    <a:pt x="193" y="245"/>
                  </a:lnTo>
                  <a:lnTo>
                    <a:pt x="178" y="265"/>
                  </a:lnTo>
                  <a:lnTo>
                    <a:pt x="154" y="284"/>
                  </a:lnTo>
                  <a:lnTo>
                    <a:pt x="134" y="296"/>
                  </a:lnTo>
                  <a:lnTo>
                    <a:pt x="115" y="304"/>
                  </a:lnTo>
                  <a:lnTo>
                    <a:pt x="99" y="304"/>
                  </a:lnTo>
                  <a:lnTo>
                    <a:pt x="71" y="300"/>
                  </a:lnTo>
                  <a:lnTo>
                    <a:pt x="55" y="292"/>
                  </a:lnTo>
                  <a:lnTo>
                    <a:pt x="43" y="284"/>
                  </a:lnTo>
                  <a:lnTo>
                    <a:pt x="32" y="273"/>
                  </a:lnTo>
                  <a:lnTo>
                    <a:pt x="20" y="257"/>
                  </a:lnTo>
                  <a:lnTo>
                    <a:pt x="8" y="241"/>
                  </a:lnTo>
                  <a:lnTo>
                    <a:pt x="4" y="225"/>
                  </a:lnTo>
                  <a:lnTo>
                    <a:pt x="0" y="209"/>
                  </a:lnTo>
                  <a:lnTo>
                    <a:pt x="0" y="194"/>
                  </a:lnTo>
                  <a:lnTo>
                    <a:pt x="4" y="178"/>
                  </a:lnTo>
                  <a:lnTo>
                    <a:pt x="8" y="166"/>
                  </a:lnTo>
                  <a:lnTo>
                    <a:pt x="24" y="142"/>
                  </a:lnTo>
                  <a:lnTo>
                    <a:pt x="146" y="20"/>
                  </a:lnTo>
                  <a:lnTo>
                    <a:pt x="162" y="8"/>
                  </a:lnTo>
                  <a:lnTo>
                    <a:pt x="178" y="4"/>
                  </a:lnTo>
                  <a:lnTo>
                    <a:pt x="193" y="0"/>
                  </a:lnTo>
                  <a:lnTo>
                    <a:pt x="209" y="0"/>
                  </a:lnTo>
                  <a:lnTo>
                    <a:pt x="221" y="4"/>
                  </a:lnTo>
                  <a:lnTo>
                    <a:pt x="237" y="8"/>
                  </a:lnTo>
                  <a:lnTo>
                    <a:pt x="253" y="20"/>
                  </a:lnTo>
                  <a:lnTo>
                    <a:pt x="261" y="28"/>
                  </a:lnTo>
                  <a:lnTo>
                    <a:pt x="272" y="40"/>
                  </a:lnTo>
                  <a:lnTo>
                    <a:pt x="280" y="48"/>
                  </a:lnTo>
                  <a:lnTo>
                    <a:pt x="288" y="59"/>
                  </a:lnTo>
                  <a:lnTo>
                    <a:pt x="292" y="67"/>
                  </a:lnTo>
                  <a:lnTo>
                    <a:pt x="300" y="83"/>
                  </a:lnTo>
                  <a:lnTo>
                    <a:pt x="300" y="99"/>
                  </a:lnTo>
                  <a:lnTo>
                    <a:pt x="300" y="115"/>
                  </a:lnTo>
                  <a:lnTo>
                    <a:pt x="296" y="131"/>
                  </a:lnTo>
                  <a:lnTo>
                    <a:pt x="292" y="142"/>
                  </a:lnTo>
                  <a:lnTo>
                    <a:pt x="276" y="162"/>
                  </a:lnTo>
                  <a:lnTo>
                    <a:pt x="193" y="245"/>
                  </a:lnTo>
                  <a:lnTo>
                    <a:pt x="142" y="194"/>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 name=""/>
          <p:cNvSpPr/>
          <p:nvPr/>
        </p:nvSpPr>
        <p:spPr>
          <a:xfrm>
            <a:off x="247680" y="6388200"/>
            <a:ext cx="1405080" cy="210600"/>
          </a:xfrm>
          <a:prstGeom prst="rect">
            <a:avLst/>
          </a:prstGeom>
          <a:noFill/>
          <a:ln w="0">
            <a:noFill/>
          </a:ln>
        </p:spPr>
        <p:style>
          <a:lnRef idx="0"/>
          <a:fillRef idx="0"/>
          <a:effectRef idx="0"/>
          <a:fontRef idx="minor"/>
        </p:style>
        <p:txBody>
          <a:bodyPr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imes New Roman"/>
              </a:rPr>
              <a:t>© 2000</a:t>
            </a:r>
            <a:r>
              <a:rPr b="1" lang="en-US" sz="700" strike="noStrike" u="none">
                <a:solidFill>
                  <a:srgbClr val="000000"/>
                </a:solidFill>
                <a:effectLst/>
                <a:uFillTx/>
                <a:latin typeface="Arial"/>
              </a:rPr>
              <a:t> EAS-100300a</a:t>
            </a:r>
            <a:r>
              <a:rPr b="1" lang="en-US" sz="800" strike="noStrike" u="none">
                <a:solidFill>
                  <a:srgbClr val="000000"/>
                </a:solidFill>
                <a:effectLst/>
                <a:uFillTx/>
                <a:latin typeface="Arial"/>
              </a:rPr>
              <a:t>- </a:t>
            </a:r>
            <a:fld id="{884A39E7-A8F6-40C2-A279-3D89D9B7D210}"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501480" y="450720"/>
            <a:ext cx="9785520" cy="6407280"/>
          </a:xfrm>
          <a:prstGeom prst="rect">
            <a:avLst/>
          </a:prstGeom>
          <a:gradFill rotWithShape="0">
            <a:gsLst>
              <a:gs pos="0">
                <a:srgbClr val="ffffff"/>
              </a:gs>
              <a:gs pos="100000">
                <a:srgbClr val="85d1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723960" y="2552760"/>
            <a:ext cx="9115200" cy="24955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PlaceHolder 1"/>
          <p:cNvSpPr>
            <a:spLocks noGrp="1"/>
          </p:cNvSpPr>
          <p:nvPr>
            <p:ph type="title"/>
          </p:nvPr>
        </p:nvSpPr>
        <p:spPr>
          <a:xfrm>
            <a:off x="809280" y="2526840"/>
            <a:ext cx="9048600" cy="2381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 Power Trading – Why Credit and Risk Managers Should be Scared</a:t>
            </a:r>
            <a:br>
              <a:rPr sz="3000"/>
            </a:br>
            <a:r>
              <a:rPr b="1" lang="en-US" sz="3000" strike="noStrike" u="none">
                <a:solidFill>
                  <a:srgbClr val="000000"/>
                </a:solidFill>
                <a:effectLst/>
                <a:uFillTx/>
                <a:latin typeface="Arial"/>
              </a:rPr>
              <a:t> </a:t>
            </a:r>
            <a:br>
              <a:rPr sz="3000"/>
            </a:br>
            <a:r>
              <a:rPr b="1" lang="en-US" sz="3000" strike="noStrike" u="none">
                <a:solidFill>
                  <a:srgbClr val="000000"/>
                </a:solidFill>
                <a:effectLst/>
                <a:uFillTx/>
                <a:latin typeface="Arial"/>
              </a:rPr>
              <a:t>Problems to Documenting Power Trades and the Solution – The EEI Agreement</a:t>
            </a:r>
            <a:endParaRPr b="1" lang="en-US" sz="3000" strike="noStrike" u="none">
              <a:solidFill>
                <a:srgbClr val="000000"/>
              </a:solidFill>
              <a:effectLst/>
              <a:uFillTx/>
              <a:latin typeface="Arial"/>
            </a:endParaRPr>
          </a:p>
        </p:txBody>
      </p:sp>
      <p:sp>
        <p:nvSpPr>
          <p:cNvPr id="23" name="PlaceHolder 2"/>
          <p:cNvSpPr>
            <a:spLocks noGrp="1"/>
          </p:cNvSpPr>
          <p:nvPr>
            <p:ph type="subTitle"/>
          </p:nvPr>
        </p:nvSpPr>
        <p:spPr>
          <a:xfrm>
            <a:off x="1790280" y="5200560"/>
            <a:ext cx="7201080" cy="1657440"/>
          </a:xfrm>
          <a:prstGeom prst="rect">
            <a:avLst/>
          </a:prstGeom>
          <a:noFill/>
          <a:ln w="0">
            <a:noFill/>
          </a:ln>
        </p:spPr>
        <p:txBody>
          <a:bodyPr lIns="90000" rIns="90000" tIns="46800" bIns="46800" anchor="t">
            <a:noAutofit/>
          </a:bodyPr>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Presentation by Elizabeth A. Sager,</a:t>
            </a:r>
            <a:endParaRPr b="1" lang="en-US" sz="1600" strike="noStrike" u="none">
              <a:solidFill>
                <a:srgbClr val="000000"/>
              </a:solidFill>
              <a:effectLst/>
              <a:uFillTx/>
              <a:latin typeface="Arial"/>
            </a:endParaRPr>
          </a:p>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Assistant General Counsel</a:t>
            </a:r>
            <a:endParaRPr b="1" lang="en-US" sz="1600" strike="noStrike" u="none">
              <a:solidFill>
                <a:srgbClr val="000000"/>
              </a:solidFill>
              <a:effectLst/>
              <a:uFillTx/>
              <a:latin typeface="Arial"/>
            </a:endParaRPr>
          </a:p>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 North America Corp.</a:t>
            </a:r>
            <a:endParaRPr b="1" lang="en-US" sz="1600" strike="noStrike" u="none">
              <a:solidFill>
                <a:srgbClr val="000000"/>
              </a:solidFill>
              <a:effectLst/>
              <a:uFillTx/>
              <a:latin typeface="Arial"/>
            </a:endParaRPr>
          </a:p>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to the International Energy Credit Association in</a:t>
            </a:r>
            <a:endParaRPr b="1" lang="en-US" sz="1600" strike="noStrike" u="none">
              <a:solidFill>
                <a:srgbClr val="000000"/>
              </a:solidFill>
              <a:effectLst/>
              <a:uFillTx/>
              <a:latin typeface="Arial"/>
            </a:endParaRPr>
          </a:p>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Marco Island, Florida on October 3, 2000</a:t>
            </a:r>
            <a:endParaRPr b="1" lang="en-US" sz="1600" strike="noStrike" u="none">
              <a:solidFill>
                <a:srgbClr val="000000"/>
              </a:solidFill>
              <a:effectLst/>
              <a:uFillTx/>
              <a:latin typeface="Arial"/>
            </a:endParaRPr>
          </a:p>
        </p:txBody>
      </p:sp>
      <p:sp>
        <p:nvSpPr>
          <p:cNvPr id="24" name=""/>
          <p:cNvSpPr/>
          <p:nvPr/>
        </p:nvSpPr>
        <p:spPr>
          <a:xfrm>
            <a:off x="343080" y="6095880"/>
            <a:ext cx="394308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25" name=""/>
          <p:cNvGrpSpPr/>
          <p:nvPr/>
        </p:nvGrpSpPr>
        <p:grpSpPr>
          <a:xfrm>
            <a:off x="4235400" y="361800"/>
            <a:ext cx="1989000" cy="1950840"/>
            <a:chOff x="4235400" y="361800"/>
            <a:chExt cx="1989000" cy="1950840"/>
          </a:xfrm>
        </p:grpSpPr>
        <p:sp>
          <p:nvSpPr>
            <p:cNvPr id="26" name=""/>
            <p:cNvSpPr/>
            <p:nvPr/>
          </p:nvSpPr>
          <p:spPr>
            <a:xfrm>
              <a:off x="5061240" y="1078920"/>
              <a:ext cx="1163160" cy="1233720"/>
            </a:xfrm>
            <a:custGeom>
              <a:avLst/>
              <a:gdLst/>
              <a:ahLst/>
              <a:rect l="l" t="t" r="r" b="b"/>
              <a:pathLst>
                <a:path w="1034" h="1113">
                  <a:moveTo>
                    <a:pt x="332" y="470"/>
                  </a:moveTo>
                  <a:lnTo>
                    <a:pt x="797" y="0"/>
                  </a:lnTo>
                  <a:lnTo>
                    <a:pt x="1034" y="237"/>
                  </a:lnTo>
                  <a:lnTo>
                    <a:pt x="150" y="1113"/>
                  </a:lnTo>
                  <a:lnTo>
                    <a:pt x="95" y="1058"/>
                  </a:lnTo>
                  <a:lnTo>
                    <a:pt x="162" y="896"/>
                  </a:lnTo>
                  <a:lnTo>
                    <a:pt x="51" y="1014"/>
                  </a:lnTo>
                  <a:lnTo>
                    <a:pt x="0" y="967"/>
                  </a:lnTo>
                  <a:lnTo>
                    <a:pt x="229" y="734"/>
                  </a:lnTo>
                  <a:lnTo>
                    <a:pt x="284" y="790"/>
                  </a:lnTo>
                  <a:lnTo>
                    <a:pt x="217" y="936"/>
                  </a:lnTo>
                  <a:lnTo>
                    <a:pt x="932" y="233"/>
                  </a:lnTo>
                  <a:lnTo>
                    <a:pt x="801" y="107"/>
                  </a:lnTo>
                  <a:lnTo>
                    <a:pt x="379" y="525"/>
                  </a:lnTo>
                  <a:lnTo>
                    <a:pt x="332" y="47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4426560" y="1276200"/>
              <a:ext cx="438480" cy="420120"/>
            </a:xfrm>
            <a:custGeom>
              <a:avLst/>
              <a:gdLst/>
              <a:ahLst/>
              <a:rect l="l" t="t" r="r" b="b"/>
              <a:pathLst>
                <a:path w="390" h="379">
                  <a:moveTo>
                    <a:pt x="390" y="146"/>
                  </a:moveTo>
                  <a:lnTo>
                    <a:pt x="154" y="379"/>
                  </a:lnTo>
                  <a:lnTo>
                    <a:pt x="102" y="327"/>
                  </a:lnTo>
                  <a:lnTo>
                    <a:pt x="173" y="166"/>
                  </a:lnTo>
                  <a:lnTo>
                    <a:pt x="55" y="292"/>
                  </a:lnTo>
                  <a:lnTo>
                    <a:pt x="0" y="237"/>
                  </a:lnTo>
                  <a:lnTo>
                    <a:pt x="240" y="0"/>
                  </a:lnTo>
                  <a:lnTo>
                    <a:pt x="292" y="55"/>
                  </a:lnTo>
                  <a:lnTo>
                    <a:pt x="221" y="221"/>
                  </a:lnTo>
                  <a:lnTo>
                    <a:pt x="335" y="94"/>
                  </a:lnTo>
                  <a:lnTo>
                    <a:pt x="390" y="146"/>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4656960" y="1494720"/>
              <a:ext cx="376920" cy="415440"/>
            </a:xfrm>
            <a:custGeom>
              <a:avLst/>
              <a:gdLst/>
              <a:ahLst/>
              <a:rect l="l" t="t" r="r" b="b"/>
              <a:pathLst>
                <a:path w="335" h="375">
                  <a:moveTo>
                    <a:pt x="0" y="225"/>
                  </a:moveTo>
                  <a:lnTo>
                    <a:pt x="229" y="0"/>
                  </a:lnTo>
                  <a:lnTo>
                    <a:pt x="308" y="79"/>
                  </a:lnTo>
                  <a:lnTo>
                    <a:pt x="327" y="103"/>
                  </a:lnTo>
                  <a:lnTo>
                    <a:pt x="331" y="122"/>
                  </a:lnTo>
                  <a:lnTo>
                    <a:pt x="335" y="130"/>
                  </a:lnTo>
                  <a:lnTo>
                    <a:pt x="335" y="146"/>
                  </a:lnTo>
                  <a:lnTo>
                    <a:pt x="335" y="162"/>
                  </a:lnTo>
                  <a:lnTo>
                    <a:pt x="324" y="178"/>
                  </a:lnTo>
                  <a:lnTo>
                    <a:pt x="316" y="190"/>
                  </a:lnTo>
                  <a:lnTo>
                    <a:pt x="304" y="201"/>
                  </a:lnTo>
                  <a:lnTo>
                    <a:pt x="288" y="213"/>
                  </a:lnTo>
                  <a:lnTo>
                    <a:pt x="280" y="221"/>
                  </a:lnTo>
                  <a:lnTo>
                    <a:pt x="268" y="225"/>
                  </a:lnTo>
                  <a:lnTo>
                    <a:pt x="260" y="225"/>
                  </a:lnTo>
                  <a:lnTo>
                    <a:pt x="249" y="225"/>
                  </a:lnTo>
                  <a:lnTo>
                    <a:pt x="233" y="221"/>
                  </a:lnTo>
                  <a:lnTo>
                    <a:pt x="237" y="237"/>
                  </a:lnTo>
                  <a:lnTo>
                    <a:pt x="233" y="249"/>
                  </a:lnTo>
                  <a:lnTo>
                    <a:pt x="229" y="265"/>
                  </a:lnTo>
                  <a:lnTo>
                    <a:pt x="221" y="276"/>
                  </a:lnTo>
                  <a:lnTo>
                    <a:pt x="174" y="324"/>
                  </a:lnTo>
                  <a:lnTo>
                    <a:pt x="158" y="343"/>
                  </a:lnTo>
                  <a:lnTo>
                    <a:pt x="154" y="363"/>
                  </a:lnTo>
                  <a:lnTo>
                    <a:pt x="154" y="375"/>
                  </a:lnTo>
                  <a:lnTo>
                    <a:pt x="142" y="363"/>
                  </a:lnTo>
                  <a:lnTo>
                    <a:pt x="95" y="320"/>
                  </a:lnTo>
                  <a:lnTo>
                    <a:pt x="95" y="312"/>
                  </a:lnTo>
                  <a:lnTo>
                    <a:pt x="95" y="304"/>
                  </a:lnTo>
                  <a:lnTo>
                    <a:pt x="99" y="300"/>
                  </a:lnTo>
                  <a:lnTo>
                    <a:pt x="118" y="276"/>
                  </a:lnTo>
                  <a:lnTo>
                    <a:pt x="154" y="245"/>
                  </a:lnTo>
                  <a:lnTo>
                    <a:pt x="162" y="237"/>
                  </a:lnTo>
                  <a:lnTo>
                    <a:pt x="166" y="225"/>
                  </a:lnTo>
                  <a:lnTo>
                    <a:pt x="170" y="217"/>
                  </a:lnTo>
                  <a:lnTo>
                    <a:pt x="166" y="201"/>
                  </a:lnTo>
                  <a:lnTo>
                    <a:pt x="158" y="194"/>
                  </a:lnTo>
                  <a:lnTo>
                    <a:pt x="154" y="190"/>
                  </a:lnTo>
                  <a:lnTo>
                    <a:pt x="142" y="178"/>
                  </a:lnTo>
                  <a:lnTo>
                    <a:pt x="181" y="138"/>
                  </a:lnTo>
                  <a:lnTo>
                    <a:pt x="197" y="154"/>
                  </a:lnTo>
                  <a:lnTo>
                    <a:pt x="213" y="162"/>
                  </a:lnTo>
                  <a:lnTo>
                    <a:pt x="229" y="162"/>
                  </a:lnTo>
                  <a:lnTo>
                    <a:pt x="245" y="154"/>
                  </a:lnTo>
                  <a:lnTo>
                    <a:pt x="252" y="146"/>
                  </a:lnTo>
                  <a:lnTo>
                    <a:pt x="260" y="142"/>
                  </a:lnTo>
                  <a:lnTo>
                    <a:pt x="260" y="134"/>
                  </a:lnTo>
                  <a:lnTo>
                    <a:pt x="264" y="126"/>
                  </a:lnTo>
                  <a:lnTo>
                    <a:pt x="260" y="115"/>
                  </a:lnTo>
                  <a:lnTo>
                    <a:pt x="252" y="99"/>
                  </a:lnTo>
                  <a:lnTo>
                    <a:pt x="241" y="83"/>
                  </a:lnTo>
                  <a:lnTo>
                    <a:pt x="47" y="272"/>
                  </a:lnTo>
                  <a:lnTo>
                    <a:pt x="0" y="225"/>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5065560" y="721080"/>
              <a:ext cx="795600" cy="988560"/>
            </a:xfrm>
            <a:custGeom>
              <a:avLst/>
              <a:gdLst/>
              <a:ahLst/>
              <a:rect l="l" t="t" r="r" b="b"/>
              <a:pathLst>
                <a:path w="707" h="892">
                  <a:moveTo>
                    <a:pt x="0" y="473"/>
                  </a:moveTo>
                  <a:lnTo>
                    <a:pt x="470" y="0"/>
                  </a:lnTo>
                  <a:lnTo>
                    <a:pt x="707" y="236"/>
                  </a:lnTo>
                  <a:lnTo>
                    <a:pt x="241" y="702"/>
                  </a:lnTo>
                  <a:lnTo>
                    <a:pt x="383" y="844"/>
                  </a:lnTo>
                  <a:lnTo>
                    <a:pt x="335" y="892"/>
                  </a:lnTo>
                  <a:lnTo>
                    <a:pt x="138" y="694"/>
                  </a:lnTo>
                  <a:lnTo>
                    <a:pt x="600" y="232"/>
                  </a:lnTo>
                  <a:lnTo>
                    <a:pt x="474" y="106"/>
                  </a:lnTo>
                  <a:lnTo>
                    <a:pt x="51" y="528"/>
                  </a:lnTo>
                  <a:lnTo>
                    <a:pt x="0" y="473"/>
                  </a:lnTo>
                  <a:close/>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4497480" y="361800"/>
              <a:ext cx="1012680" cy="984240"/>
            </a:xfrm>
            <a:custGeom>
              <a:avLst/>
              <a:gdLst/>
              <a:ahLst/>
              <a:rect l="l" t="t" r="r" b="b"/>
              <a:pathLst>
                <a:path w="900" h="888">
                  <a:moveTo>
                    <a:pt x="0" y="663"/>
                  </a:moveTo>
                  <a:lnTo>
                    <a:pt x="663" y="0"/>
                  </a:lnTo>
                  <a:lnTo>
                    <a:pt x="900" y="241"/>
                  </a:lnTo>
                  <a:lnTo>
                    <a:pt x="438" y="710"/>
                  </a:lnTo>
                  <a:lnTo>
                    <a:pt x="568" y="841"/>
                  </a:lnTo>
                  <a:lnTo>
                    <a:pt x="525" y="888"/>
                  </a:lnTo>
                  <a:lnTo>
                    <a:pt x="331" y="695"/>
                  </a:lnTo>
                  <a:lnTo>
                    <a:pt x="793" y="237"/>
                  </a:lnTo>
                  <a:lnTo>
                    <a:pt x="663" y="106"/>
                  </a:lnTo>
                  <a:lnTo>
                    <a:pt x="55" y="714"/>
                  </a:lnTo>
                  <a:lnTo>
                    <a:pt x="0" y="663"/>
                  </a:lnTo>
                  <a:close/>
                </a:path>
              </a:pathLst>
            </a:custGeom>
            <a:solidFill>
              <a:srgbClr val="fc012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4235400" y="1087560"/>
              <a:ext cx="408240" cy="393480"/>
            </a:xfrm>
            <a:custGeom>
              <a:avLst/>
              <a:gdLst/>
              <a:ahLst/>
              <a:rect l="l" t="t" r="r" b="b"/>
              <a:pathLst>
                <a:path w="363" h="355">
                  <a:moveTo>
                    <a:pt x="363" y="130"/>
                  </a:moveTo>
                  <a:lnTo>
                    <a:pt x="233" y="0"/>
                  </a:lnTo>
                  <a:lnTo>
                    <a:pt x="0" y="225"/>
                  </a:lnTo>
                  <a:lnTo>
                    <a:pt x="134" y="355"/>
                  </a:lnTo>
                  <a:lnTo>
                    <a:pt x="181" y="308"/>
                  </a:lnTo>
                  <a:lnTo>
                    <a:pt x="106" y="233"/>
                  </a:lnTo>
                  <a:lnTo>
                    <a:pt x="154" y="186"/>
                  </a:lnTo>
                  <a:lnTo>
                    <a:pt x="229" y="257"/>
                  </a:lnTo>
                  <a:lnTo>
                    <a:pt x="272" y="209"/>
                  </a:lnTo>
                  <a:lnTo>
                    <a:pt x="201" y="138"/>
                  </a:lnTo>
                  <a:lnTo>
                    <a:pt x="245" y="99"/>
                  </a:lnTo>
                  <a:lnTo>
                    <a:pt x="320" y="170"/>
                  </a:lnTo>
                  <a:lnTo>
                    <a:pt x="363" y="13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4892400" y="1726200"/>
              <a:ext cx="337320" cy="336960"/>
            </a:xfrm>
            <a:custGeom>
              <a:avLst/>
              <a:gdLst/>
              <a:ahLst/>
              <a:rect l="l" t="t" r="r" b="b"/>
              <a:pathLst>
                <a:path w="300" h="304">
                  <a:moveTo>
                    <a:pt x="142" y="194"/>
                  </a:moveTo>
                  <a:lnTo>
                    <a:pt x="225" y="111"/>
                  </a:lnTo>
                  <a:lnTo>
                    <a:pt x="229" y="103"/>
                  </a:lnTo>
                  <a:lnTo>
                    <a:pt x="233" y="95"/>
                  </a:lnTo>
                  <a:lnTo>
                    <a:pt x="233" y="87"/>
                  </a:lnTo>
                  <a:lnTo>
                    <a:pt x="233" y="83"/>
                  </a:lnTo>
                  <a:lnTo>
                    <a:pt x="225" y="75"/>
                  </a:lnTo>
                  <a:lnTo>
                    <a:pt x="221" y="71"/>
                  </a:lnTo>
                  <a:lnTo>
                    <a:pt x="213" y="67"/>
                  </a:lnTo>
                  <a:lnTo>
                    <a:pt x="209" y="67"/>
                  </a:lnTo>
                  <a:lnTo>
                    <a:pt x="201" y="71"/>
                  </a:lnTo>
                  <a:lnTo>
                    <a:pt x="193" y="75"/>
                  </a:lnTo>
                  <a:lnTo>
                    <a:pt x="186" y="79"/>
                  </a:lnTo>
                  <a:lnTo>
                    <a:pt x="79" y="190"/>
                  </a:lnTo>
                  <a:lnTo>
                    <a:pt x="75" y="198"/>
                  </a:lnTo>
                  <a:lnTo>
                    <a:pt x="71" y="202"/>
                  </a:lnTo>
                  <a:lnTo>
                    <a:pt x="67" y="209"/>
                  </a:lnTo>
                  <a:lnTo>
                    <a:pt x="67" y="217"/>
                  </a:lnTo>
                  <a:lnTo>
                    <a:pt x="71" y="229"/>
                  </a:lnTo>
                  <a:lnTo>
                    <a:pt x="79" y="237"/>
                  </a:lnTo>
                  <a:lnTo>
                    <a:pt x="91" y="241"/>
                  </a:lnTo>
                  <a:lnTo>
                    <a:pt x="99" y="237"/>
                  </a:lnTo>
                  <a:lnTo>
                    <a:pt x="107" y="233"/>
                  </a:lnTo>
                  <a:lnTo>
                    <a:pt x="111" y="229"/>
                  </a:lnTo>
                  <a:lnTo>
                    <a:pt x="115" y="225"/>
                  </a:lnTo>
                  <a:lnTo>
                    <a:pt x="142" y="194"/>
                  </a:lnTo>
                  <a:lnTo>
                    <a:pt x="193" y="245"/>
                  </a:lnTo>
                  <a:lnTo>
                    <a:pt x="178" y="265"/>
                  </a:lnTo>
                  <a:lnTo>
                    <a:pt x="154" y="284"/>
                  </a:lnTo>
                  <a:lnTo>
                    <a:pt x="134" y="296"/>
                  </a:lnTo>
                  <a:lnTo>
                    <a:pt x="115" y="304"/>
                  </a:lnTo>
                  <a:lnTo>
                    <a:pt x="99" y="304"/>
                  </a:lnTo>
                  <a:lnTo>
                    <a:pt x="71" y="300"/>
                  </a:lnTo>
                  <a:lnTo>
                    <a:pt x="55" y="292"/>
                  </a:lnTo>
                  <a:lnTo>
                    <a:pt x="43" y="284"/>
                  </a:lnTo>
                  <a:lnTo>
                    <a:pt x="32" y="273"/>
                  </a:lnTo>
                  <a:lnTo>
                    <a:pt x="20" y="257"/>
                  </a:lnTo>
                  <a:lnTo>
                    <a:pt x="8" y="241"/>
                  </a:lnTo>
                  <a:lnTo>
                    <a:pt x="4" y="225"/>
                  </a:lnTo>
                  <a:lnTo>
                    <a:pt x="0" y="209"/>
                  </a:lnTo>
                  <a:lnTo>
                    <a:pt x="0" y="194"/>
                  </a:lnTo>
                  <a:lnTo>
                    <a:pt x="4" y="178"/>
                  </a:lnTo>
                  <a:lnTo>
                    <a:pt x="8" y="166"/>
                  </a:lnTo>
                  <a:lnTo>
                    <a:pt x="24" y="142"/>
                  </a:lnTo>
                  <a:lnTo>
                    <a:pt x="146" y="20"/>
                  </a:lnTo>
                  <a:lnTo>
                    <a:pt x="162" y="8"/>
                  </a:lnTo>
                  <a:lnTo>
                    <a:pt x="178" y="4"/>
                  </a:lnTo>
                  <a:lnTo>
                    <a:pt x="193" y="0"/>
                  </a:lnTo>
                  <a:lnTo>
                    <a:pt x="209" y="0"/>
                  </a:lnTo>
                  <a:lnTo>
                    <a:pt x="221" y="4"/>
                  </a:lnTo>
                  <a:lnTo>
                    <a:pt x="237" y="8"/>
                  </a:lnTo>
                  <a:lnTo>
                    <a:pt x="253" y="20"/>
                  </a:lnTo>
                  <a:lnTo>
                    <a:pt x="261" y="28"/>
                  </a:lnTo>
                  <a:lnTo>
                    <a:pt x="272" y="40"/>
                  </a:lnTo>
                  <a:lnTo>
                    <a:pt x="280" y="48"/>
                  </a:lnTo>
                  <a:lnTo>
                    <a:pt x="288" y="59"/>
                  </a:lnTo>
                  <a:lnTo>
                    <a:pt x="292" y="67"/>
                  </a:lnTo>
                  <a:lnTo>
                    <a:pt x="300" y="83"/>
                  </a:lnTo>
                  <a:lnTo>
                    <a:pt x="300" y="99"/>
                  </a:lnTo>
                  <a:lnTo>
                    <a:pt x="300" y="115"/>
                  </a:lnTo>
                  <a:lnTo>
                    <a:pt x="296" y="131"/>
                  </a:lnTo>
                  <a:lnTo>
                    <a:pt x="292" y="142"/>
                  </a:lnTo>
                  <a:lnTo>
                    <a:pt x="276" y="162"/>
                  </a:lnTo>
                  <a:lnTo>
                    <a:pt x="193" y="245"/>
                  </a:lnTo>
                  <a:lnTo>
                    <a:pt x="142" y="194"/>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PlaceHolder 1"/>
          <p:cNvSpPr>
            <a:spLocks noGrp="1"/>
          </p:cNvSpPr>
          <p:nvPr>
            <p:ph type="title"/>
          </p:nvPr>
        </p:nvSpPr>
        <p:spPr>
          <a:xfrm>
            <a:off x="752400" y="452160"/>
            <a:ext cx="8763120" cy="571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Contracts</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p:txBody>
      </p:sp>
      <p:sp>
        <p:nvSpPr>
          <p:cNvPr id="74"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nSpc>
                <a:spcPct val="90000"/>
              </a:lnSpc>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Woefully inadequate terms</a:t>
            </a:r>
            <a:endParaRPr b="1" lang="en-US" sz="2000" strike="noStrike" u="none">
              <a:solidFill>
                <a:srgbClr val="000000"/>
              </a:solidFill>
              <a:effectLst/>
              <a:uFillTx/>
              <a:latin typeface="Arial"/>
            </a:endParaRPr>
          </a:p>
          <a:p>
            <a:pPr lvl="1" marL="137160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lvl="1" marL="1371600" indent="-342720">
              <a:lnSpc>
                <a:spcPct val="90000"/>
              </a:lnSpc>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 Cover</a:t>
            </a:r>
            <a:endParaRPr b="1" lang="en-US" sz="2000" strike="noStrike" u="none">
              <a:solidFill>
                <a:srgbClr val="000000"/>
              </a:solidFill>
              <a:effectLst/>
              <a:uFillTx/>
              <a:latin typeface="Arial"/>
            </a:endParaRPr>
          </a:p>
          <a:p>
            <a:pPr lvl="1" marL="1371600" indent="-342720">
              <a:lnSpc>
                <a:spcPct val="90000"/>
              </a:lnSpc>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 Payment Netting</a:t>
            </a:r>
            <a:endParaRPr b="1" lang="en-US" sz="2000" strike="noStrike" u="none">
              <a:solidFill>
                <a:srgbClr val="000000"/>
              </a:solidFill>
              <a:effectLst/>
              <a:uFillTx/>
              <a:latin typeface="Arial"/>
            </a:endParaRPr>
          </a:p>
          <a:p>
            <a:pPr lvl="1" marL="1371600" indent="-342720">
              <a:lnSpc>
                <a:spcPct val="90000"/>
              </a:lnSpc>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 Cross Default to other Trades</a:t>
            </a:r>
            <a:endParaRPr b="1" lang="en-US" sz="2000" strike="noStrike" u="none">
              <a:solidFill>
                <a:srgbClr val="000000"/>
              </a:solidFill>
              <a:effectLst/>
              <a:uFillTx/>
              <a:latin typeface="Arial"/>
            </a:endParaRPr>
          </a:p>
          <a:p>
            <a:pPr lvl="1" marL="1371600" indent="-342720">
              <a:lnSpc>
                <a:spcPct val="90000"/>
              </a:lnSpc>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 Event of Default</a:t>
            </a:r>
            <a:endParaRPr b="1" lang="en-US" sz="2000" strike="noStrike" u="none">
              <a:solidFill>
                <a:srgbClr val="000000"/>
              </a:solidFill>
              <a:effectLst/>
              <a:uFillTx/>
              <a:latin typeface="Arial"/>
            </a:endParaRPr>
          </a:p>
          <a:p>
            <a:pPr lvl="1" marL="1371600" indent="-342720">
              <a:lnSpc>
                <a:spcPct val="90000"/>
              </a:lnSpc>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 Termination Netting</a:t>
            </a:r>
            <a:endParaRPr b="1" lang="en-US" sz="2000" strike="noStrike" u="none">
              <a:solidFill>
                <a:srgbClr val="000000"/>
              </a:solidFill>
              <a:effectLst/>
              <a:uFillTx/>
              <a:latin typeface="Arial"/>
            </a:endParaRPr>
          </a:p>
          <a:p>
            <a:pPr lvl="1" marL="1371600" indent="-342720">
              <a:lnSpc>
                <a:spcPct val="90000"/>
              </a:lnSpc>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 Setoff</a:t>
            </a:r>
            <a:endParaRPr b="1" lang="en-US" sz="2000" strike="noStrike" u="none">
              <a:solidFill>
                <a:srgbClr val="000000"/>
              </a:solidFill>
              <a:effectLst/>
              <a:uFillTx/>
              <a:latin typeface="Arial"/>
            </a:endParaRPr>
          </a:p>
          <a:p>
            <a:pPr lvl="1" marL="1371600" indent="-342720">
              <a:lnSpc>
                <a:spcPct val="90000"/>
              </a:lnSpc>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 Credit Terms</a:t>
            </a:r>
            <a:endParaRPr b="1" lang="en-US" sz="2000" strike="noStrike" u="none">
              <a:solidFill>
                <a:srgbClr val="000000"/>
              </a:solidFill>
              <a:effectLst/>
              <a:uFillTx/>
              <a:latin typeface="Arial"/>
            </a:endParaRPr>
          </a:p>
          <a:p>
            <a:pPr lvl="1" marL="1371600" indent="-342720">
              <a:lnSpc>
                <a:spcPct val="90000"/>
              </a:lnSpc>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 Product Terms</a:t>
            </a:r>
            <a:endParaRPr b="1" lang="en-US" sz="2000" strike="noStrike" u="none">
              <a:solidFill>
                <a:srgbClr val="000000"/>
              </a:solidFill>
              <a:effectLst/>
              <a:uFillTx/>
              <a:latin typeface="Arial"/>
            </a:endParaRPr>
          </a:p>
          <a:p>
            <a:pPr lvl="1" marL="1371600" indent="-342720">
              <a:lnSpc>
                <a:spcPct val="90000"/>
              </a:lnSpc>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Many excuses for performance</a:t>
            </a:r>
            <a:endParaRPr b="1" lang="en-US" sz="2000" strike="noStrike" u="none">
              <a:solidFill>
                <a:srgbClr val="000000"/>
              </a:solidFill>
              <a:effectLst/>
              <a:uFillTx/>
              <a:latin typeface="Arial"/>
            </a:endParaRPr>
          </a:p>
          <a:p>
            <a:pPr lvl="1" marL="137160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nSpc>
                <a:spcPct val="90000"/>
              </a:lnSpc>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Transactions documented under multiple masters (e.g., Seller’s Master, Buyer’s Master, WSPP, ERCOT. . .).  Impossible to net/varying standards of performance</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PlaceHolder 1"/>
          <p:cNvSpPr>
            <a:spLocks noGrp="1"/>
          </p:cNvSpPr>
          <p:nvPr>
            <p:ph type="title"/>
          </p:nvPr>
        </p:nvSpPr>
        <p:spPr>
          <a:xfrm>
            <a:off x="752400" y="452160"/>
            <a:ext cx="8763120" cy="571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The Issue</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p:txBody>
      </p:sp>
      <p:sp>
        <p:nvSpPr>
          <p:cNvPr id="77" name="PlaceHolder 2"/>
          <p:cNvSpPr>
            <a:spLocks noGrp="1"/>
          </p:cNvSpPr>
          <p:nvPr>
            <p:ph/>
          </p:nvPr>
        </p:nvSpPr>
        <p:spPr>
          <a:xfrm>
            <a:off x="676440" y="1905120"/>
            <a:ext cx="8781840" cy="4419360"/>
          </a:xfrm>
          <a:prstGeom prst="rect">
            <a:avLst/>
          </a:prstGeom>
          <a:noFill/>
          <a:ln w="0">
            <a:noFill/>
          </a:ln>
        </p:spPr>
        <p:txBody>
          <a:bodyPr lIns="90000" rIns="90000" tIns="46800" bIns="46800" anchor="t">
            <a:norm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As sophisticated as the traders, risk controls and credit managers have become, the legal documentation for power trading does not always support the underlying assumptions made by traders, risk managers and credit groups.  </a:t>
            </a:r>
            <a:endParaRPr b="1" lang="en-US" sz="2400" strike="noStrike" u="none">
              <a:solidFill>
                <a:srgbClr val="000000"/>
              </a:solidFill>
              <a:effectLst/>
              <a:uFillTx/>
              <a:latin typeface="Arial"/>
            </a:endParaRPr>
          </a:p>
          <a:p>
            <a:pPr indent="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indent="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CRITICAL TASK</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FORCE CHANGE IN THE WAY INDUSTRY PARTICIPANTS LEGALLY DOCUMENT TRADES</a:t>
            </a:r>
            <a:endParaRPr b="1" lang="en-US" sz="2400" strike="noStrike" u="none">
              <a:solidFill>
                <a:srgbClr val="000000"/>
              </a:solidFill>
              <a:effectLst/>
              <a:uFillTx/>
              <a:latin typeface="Arial"/>
            </a:endParaRPr>
          </a:p>
        </p:txBody>
      </p:sp>
      <p:sp>
        <p:nvSpPr>
          <p:cNvPr id="78" name=""/>
          <p:cNvSpPr/>
          <p:nvPr/>
        </p:nvSpPr>
        <p:spPr>
          <a:xfrm>
            <a:off x="3486240" y="4191120"/>
            <a:ext cx="571320" cy="228600"/>
          </a:xfrm>
          <a:prstGeom prst="rightArrow">
            <a:avLst>
              <a:gd name="adj1" fmla="val 50000"/>
              <a:gd name="adj2" fmla="val 62480"/>
            </a:avLst>
          </a:prstGeom>
          <a:solidFill>
            <a:srgbClr val="cc99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
          <p:cNvSpPr/>
          <p:nvPr/>
        </p:nvSpPr>
        <p:spPr>
          <a:xfrm>
            <a:off x="590400" y="333360"/>
            <a:ext cx="9020160" cy="10857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PlaceHolder 1"/>
          <p:cNvSpPr>
            <a:spLocks noGrp="1"/>
          </p:cNvSpPr>
          <p:nvPr>
            <p:ph type="title"/>
          </p:nvPr>
        </p:nvSpPr>
        <p:spPr>
          <a:xfrm>
            <a:off x="752400" y="452520"/>
            <a:ext cx="8763120" cy="7999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Frequent Areas of Mismatch Between Credit Assumptions and Legal Documentation</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p:txBody>
      </p:sp>
      <p:sp>
        <p:nvSpPr>
          <p:cNvPr id="81" name="PlaceHolder 2"/>
          <p:cNvSpPr>
            <a:spLocks noGrp="1"/>
          </p:cNvSpPr>
          <p:nvPr>
            <p:ph/>
          </p:nvPr>
        </p:nvSpPr>
        <p:spPr>
          <a:xfrm>
            <a:off x="676080" y="1619280"/>
            <a:ext cx="9010440" cy="470520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Myth</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Reality</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“Firm” deals are firm with monetary</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 cover specified</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damages for non-performance</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Broad force majeure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excuses performance</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Tariff provides “no</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damages payable in the</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event of non-delivery”</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Exposures can always be offset to</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 cross defaults between</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to a single net exposure number</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trades</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 events of default</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 termination netting</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or termination payment</a:t>
            </a:r>
            <a:endParaRPr b="1" lang="en-US" sz="2000" strike="noStrike" u="none">
              <a:solidFill>
                <a:srgbClr val="000000"/>
              </a:solidFill>
              <a:effectLst/>
              <a:uFillTx/>
              <a:latin typeface="Arial"/>
            </a:endParaRPr>
          </a:p>
        </p:txBody>
      </p:sp>
      <p:sp>
        <p:nvSpPr>
          <p:cNvPr id="82" name=""/>
          <p:cNvSpPr/>
          <p:nvPr/>
        </p:nvSpPr>
        <p:spPr>
          <a:xfrm>
            <a:off x="514440" y="2286000"/>
            <a:ext cx="209520" cy="190440"/>
          </a:xfrm>
          <a:prstGeom prst="rightArrow">
            <a:avLst>
              <a:gd name="adj1" fmla="val 50000"/>
              <a:gd name="adj2" fmla="val 27505"/>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495360" y="4419720"/>
            <a:ext cx="209520" cy="190440"/>
          </a:xfrm>
          <a:prstGeom prst="rightArrow">
            <a:avLst>
              <a:gd name="adj1" fmla="val 50000"/>
              <a:gd name="adj2" fmla="val 27505"/>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5981760" y="2266920"/>
            <a:ext cx="190440" cy="171360"/>
          </a:xfrm>
          <a:prstGeom prst="triangle">
            <a:avLst>
              <a:gd name="adj" fmla="val 50000"/>
            </a:avLst>
          </a:prstGeom>
          <a:solidFill>
            <a:srgbClr val="cc00cc"/>
          </a:solidFill>
          <a:ln w="9360">
            <a:solidFill>
              <a:srgbClr val="000000"/>
            </a:solidFill>
            <a:miter/>
          </a:ln>
        </p:spPr>
        <p:style>
          <a:lnRef idx="0"/>
          <a:fillRef idx="0"/>
          <a:effectRef idx="0"/>
          <a:fontRef idx="minor"/>
        </p:style>
        <p:txBody>
          <a:bodyPr wrap="none" lIns="90000" rIns="90000" tIns="10440" bIns="10440" anchor="ctr">
            <a:noAutofit/>
          </a:bodyPr>
          <a:p>
            <a:endParaRPr b="0" lang="en-US" sz="2400" strike="noStrike" u="none">
              <a:solidFill>
                <a:srgbClr val="000000"/>
              </a:solidFill>
              <a:effectLst/>
              <a:uFillTx/>
              <a:latin typeface="Times New Roman"/>
            </a:endParaRPr>
          </a:p>
        </p:txBody>
      </p:sp>
      <p:sp>
        <p:nvSpPr>
          <p:cNvPr id="85" name=""/>
          <p:cNvSpPr/>
          <p:nvPr/>
        </p:nvSpPr>
        <p:spPr>
          <a:xfrm>
            <a:off x="5981760" y="2590920"/>
            <a:ext cx="190440" cy="171360"/>
          </a:xfrm>
          <a:prstGeom prst="triangle">
            <a:avLst>
              <a:gd name="adj" fmla="val 50000"/>
            </a:avLst>
          </a:prstGeom>
          <a:solidFill>
            <a:srgbClr val="cc00cc"/>
          </a:solidFill>
          <a:ln w="9360">
            <a:solidFill>
              <a:srgbClr val="000000"/>
            </a:solidFill>
            <a:miter/>
          </a:ln>
        </p:spPr>
        <p:style>
          <a:lnRef idx="0"/>
          <a:fillRef idx="0"/>
          <a:effectRef idx="0"/>
          <a:fontRef idx="minor"/>
        </p:style>
        <p:txBody>
          <a:bodyPr wrap="none" lIns="90000" rIns="90000" tIns="10440" bIns="10440" anchor="ctr">
            <a:noAutofit/>
          </a:bodyPr>
          <a:p>
            <a:endParaRPr b="0" lang="en-US" sz="2400" strike="noStrike" u="none">
              <a:solidFill>
                <a:srgbClr val="000000"/>
              </a:solidFill>
              <a:effectLst/>
              <a:uFillTx/>
              <a:latin typeface="Times New Roman"/>
            </a:endParaRPr>
          </a:p>
        </p:txBody>
      </p:sp>
      <p:sp>
        <p:nvSpPr>
          <p:cNvPr id="86" name=""/>
          <p:cNvSpPr/>
          <p:nvPr/>
        </p:nvSpPr>
        <p:spPr>
          <a:xfrm>
            <a:off x="6000840" y="3200400"/>
            <a:ext cx="190440" cy="171360"/>
          </a:xfrm>
          <a:prstGeom prst="triangle">
            <a:avLst>
              <a:gd name="adj" fmla="val 50000"/>
            </a:avLst>
          </a:prstGeom>
          <a:solidFill>
            <a:srgbClr val="cc00cc"/>
          </a:solidFill>
          <a:ln w="9360">
            <a:solidFill>
              <a:srgbClr val="000000"/>
            </a:solidFill>
            <a:miter/>
          </a:ln>
        </p:spPr>
        <p:style>
          <a:lnRef idx="0"/>
          <a:fillRef idx="0"/>
          <a:effectRef idx="0"/>
          <a:fontRef idx="minor"/>
        </p:style>
        <p:txBody>
          <a:bodyPr wrap="none" lIns="90000" rIns="90000" tIns="10440" bIns="10440" anchor="ctr">
            <a:noAutofit/>
          </a:bodyPr>
          <a:p>
            <a:endParaRPr b="0" lang="en-US" sz="2400" strike="noStrike" u="none">
              <a:solidFill>
                <a:srgbClr val="000000"/>
              </a:solidFill>
              <a:effectLst/>
              <a:uFillTx/>
              <a:latin typeface="Times New Roman"/>
            </a:endParaRPr>
          </a:p>
        </p:txBody>
      </p:sp>
      <p:sp>
        <p:nvSpPr>
          <p:cNvPr id="87" name=""/>
          <p:cNvSpPr/>
          <p:nvPr/>
        </p:nvSpPr>
        <p:spPr>
          <a:xfrm>
            <a:off x="5981760" y="4438800"/>
            <a:ext cx="190440" cy="171360"/>
          </a:xfrm>
          <a:prstGeom prst="triangle">
            <a:avLst>
              <a:gd name="adj" fmla="val 50000"/>
            </a:avLst>
          </a:prstGeom>
          <a:solidFill>
            <a:srgbClr val="cc00cc"/>
          </a:solidFill>
          <a:ln w="9360">
            <a:solidFill>
              <a:srgbClr val="000000"/>
            </a:solidFill>
            <a:miter/>
          </a:ln>
        </p:spPr>
        <p:style>
          <a:lnRef idx="0"/>
          <a:fillRef idx="0"/>
          <a:effectRef idx="0"/>
          <a:fontRef idx="minor"/>
        </p:style>
        <p:txBody>
          <a:bodyPr wrap="none" lIns="90000" rIns="90000" tIns="10440" bIns="10440" anchor="ctr">
            <a:noAutofit/>
          </a:bodyPr>
          <a:p>
            <a:endParaRPr b="0" lang="en-US" sz="2400" strike="noStrike" u="none">
              <a:solidFill>
                <a:srgbClr val="000000"/>
              </a:solidFill>
              <a:effectLst/>
              <a:uFillTx/>
              <a:latin typeface="Times New Roman"/>
            </a:endParaRPr>
          </a:p>
        </p:txBody>
      </p:sp>
      <p:sp>
        <p:nvSpPr>
          <p:cNvPr id="88" name=""/>
          <p:cNvSpPr/>
          <p:nvPr/>
        </p:nvSpPr>
        <p:spPr>
          <a:xfrm>
            <a:off x="5962680" y="5029200"/>
            <a:ext cx="190440" cy="171360"/>
          </a:xfrm>
          <a:prstGeom prst="triangle">
            <a:avLst>
              <a:gd name="adj" fmla="val 50000"/>
            </a:avLst>
          </a:prstGeom>
          <a:solidFill>
            <a:srgbClr val="cc00cc"/>
          </a:solidFill>
          <a:ln w="9360">
            <a:solidFill>
              <a:srgbClr val="000000"/>
            </a:solidFill>
            <a:miter/>
          </a:ln>
        </p:spPr>
        <p:style>
          <a:lnRef idx="0"/>
          <a:fillRef idx="0"/>
          <a:effectRef idx="0"/>
          <a:fontRef idx="minor"/>
        </p:style>
        <p:txBody>
          <a:bodyPr wrap="none" lIns="90000" rIns="90000" tIns="10440" bIns="10440" anchor="ctr">
            <a:noAutofit/>
          </a:bodyPr>
          <a:p>
            <a:endParaRPr b="0" lang="en-US" sz="2400" strike="noStrike" u="none">
              <a:solidFill>
                <a:srgbClr val="000000"/>
              </a:solidFill>
              <a:effectLst/>
              <a:uFillTx/>
              <a:latin typeface="Times New Roman"/>
            </a:endParaRPr>
          </a:p>
        </p:txBody>
      </p:sp>
      <p:sp>
        <p:nvSpPr>
          <p:cNvPr id="89" name=""/>
          <p:cNvSpPr/>
          <p:nvPr/>
        </p:nvSpPr>
        <p:spPr>
          <a:xfrm>
            <a:off x="5943600" y="5315040"/>
            <a:ext cx="190440" cy="171360"/>
          </a:xfrm>
          <a:prstGeom prst="triangle">
            <a:avLst>
              <a:gd name="adj" fmla="val 50000"/>
            </a:avLst>
          </a:prstGeom>
          <a:solidFill>
            <a:srgbClr val="cc00cc"/>
          </a:solidFill>
          <a:ln w="9360">
            <a:solidFill>
              <a:srgbClr val="000000"/>
            </a:solidFill>
            <a:miter/>
          </a:ln>
        </p:spPr>
        <p:style>
          <a:lnRef idx="0"/>
          <a:fillRef idx="0"/>
          <a:effectRef idx="0"/>
          <a:fontRef idx="minor"/>
        </p:style>
        <p:txBody>
          <a:bodyPr wrap="none" lIns="90000" rIns="90000" tIns="10440" bIns="104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
          <p:cNvSpPr/>
          <p:nvPr/>
        </p:nvSpPr>
        <p:spPr>
          <a:xfrm>
            <a:off x="590400" y="333360"/>
            <a:ext cx="9020160" cy="1181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PlaceHolder 1"/>
          <p:cNvSpPr>
            <a:spLocks noGrp="1"/>
          </p:cNvSpPr>
          <p:nvPr>
            <p:ph type="title"/>
          </p:nvPr>
        </p:nvSpPr>
        <p:spPr>
          <a:xfrm>
            <a:off x="619200" y="452520"/>
            <a:ext cx="8896320" cy="1047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Frequent Areas of Mismatch Between Credit Assumptions and Legal Documentation</a:t>
            </a:r>
            <a:r>
              <a:rPr b="1" lang="en-US" sz="2400" strike="noStrike" u="none">
                <a:solidFill>
                  <a:srgbClr val="000000"/>
                </a:solidFill>
                <a:effectLst/>
                <a:uFillTx/>
                <a:latin typeface="Arial"/>
              </a:rPr>
              <a:t> </a:t>
            </a:r>
            <a:r>
              <a:rPr b="1" lang="en-US" sz="1800" strike="noStrike" u="none">
                <a:solidFill>
                  <a:srgbClr val="000000"/>
                </a:solidFill>
                <a:effectLst/>
                <a:uFillTx/>
                <a:latin typeface="Arial"/>
              </a:rPr>
              <a:t>(cont’d)</a:t>
            </a:r>
            <a:endParaRPr b="1" lang="en-US" sz="1800" strike="noStrike" u="none">
              <a:solidFill>
                <a:srgbClr val="000000"/>
              </a:solidFill>
              <a:effectLst/>
              <a:uFillTx/>
              <a:latin typeface="Arial"/>
            </a:endParaRPr>
          </a:p>
        </p:txBody>
      </p:sp>
      <p:sp>
        <p:nvSpPr>
          <p:cNvPr id="92" name="PlaceHolder 2"/>
          <p:cNvSpPr>
            <a:spLocks noGrp="1"/>
          </p:cNvSpPr>
          <p:nvPr>
            <p:ph/>
          </p:nvPr>
        </p:nvSpPr>
        <p:spPr>
          <a:xfrm>
            <a:off x="676080" y="1752120"/>
            <a:ext cx="9010440" cy="396252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Myth</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Reality</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Bankruptcy exemption for forward</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 express right in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contracts will apply to all transactions</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contract to terminate for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bankruptcy</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Credit term providing for “adequate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Subjective tests will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assurances” will suffice</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always be challenged</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(PCA)</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p:txBody>
      </p:sp>
      <p:sp>
        <p:nvSpPr>
          <p:cNvPr id="93" name=""/>
          <p:cNvSpPr/>
          <p:nvPr/>
        </p:nvSpPr>
        <p:spPr>
          <a:xfrm>
            <a:off x="457200" y="2400480"/>
            <a:ext cx="209520" cy="190440"/>
          </a:xfrm>
          <a:prstGeom prst="rightArrow">
            <a:avLst>
              <a:gd name="adj1" fmla="val 50000"/>
              <a:gd name="adj2" fmla="val 27505"/>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495360" y="3657600"/>
            <a:ext cx="209520" cy="190440"/>
          </a:xfrm>
          <a:prstGeom prst="rightArrow">
            <a:avLst>
              <a:gd name="adj1" fmla="val 50000"/>
              <a:gd name="adj2" fmla="val 27505"/>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5981760" y="2438280"/>
            <a:ext cx="190440" cy="171720"/>
          </a:xfrm>
          <a:prstGeom prst="triangle">
            <a:avLst>
              <a:gd name="adj" fmla="val 50000"/>
            </a:avLst>
          </a:prstGeom>
          <a:solidFill>
            <a:srgbClr val="cc00cc"/>
          </a:solidFill>
          <a:ln w="9360">
            <a:solidFill>
              <a:srgbClr val="000000"/>
            </a:solidFill>
            <a:miter/>
          </a:ln>
        </p:spPr>
        <p:style>
          <a:lnRef idx="0"/>
          <a:fillRef idx="0"/>
          <a:effectRef idx="0"/>
          <a:fontRef idx="minor"/>
        </p:style>
        <p:txBody>
          <a:bodyPr wrap="none" lIns="90000" rIns="90000" tIns="10440" bIns="10440" anchor="ctr">
            <a:noAutofit/>
          </a:bodyPr>
          <a:p>
            <a:endParaRPr b="0" lang="en-US" sz="2400" strike="noStrike" u="none">
              <a:solidFill>
                <a:srgbClr val="000000"/>
              </a:solidFill>
              <a:effectLst/>
              <a:uFillTx/>
              <a:latin typeface="Times New Roman"/>
            </a:endParaRPr>
          </a:p>
        </p:txBody>
      </p:sp>
      <p:sp>
        <p:nvSpPr>
          <p:cNvPr id="96" name=""/>
          <p:cNvSpPr/>
          <p:nvPr/>
        </p:nvSpPr>
        <p:spPr>
          <a:xfrm>
            <a:off x="6000840" y="3638520"/>
            <a:ext cx="190440" cy="171360"/>
          </a:xfrm>
          <a:prstGeom prst="triangle">
            <a:avLst>
              <a:gd name="adj" fmla="val 50000"/>
            </a:avLst>
          </a:prstGeom>
          <a:solidFill>
            <a:srgbClr val="cc00cc"/>
          </a:solidFill>
          <a:ln w="9360">
            <a:solidFill>
              <a:srgbClr val="000000"/>
            </a:solidFill>
            <a:miter/>
          </a:ln>
        </p:spPr>
        <p:style>
          <a:lnRef idx="0"/>
          <a:fillRef idx="0"/>
          <a:effectRef idx="0"/>
          <a:fontRef idx="minor"/>
        </p:style>
        <p:txBody>
          <a:bodyPr wrap="none" lIns="90000" rIns="90000" tIns="10440" bIns="104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
          <p:cNvSpPr/>
          <p:nvPr/>
        </p:nvSpPr>
        <p:spPr>
          <a:xfrm>
            <a:off x="590400" y="333360"/>
            <a:ext cx="9020160" cy="1181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PlaceHolder 1"/>
          <p:cNvSpPr>
            <a:spLocks noGrp="1"/>
          </p:cNvSpPr>
          <p:nvPr>
            <p:ph type="title"/>
          </p:nvPr>
        </p:nvSpPr>
        <p:spPr>
          <a:xfrm>
            <a:off x="619200" y="452520"/>
            <a:ext cx="8896320" cy="1047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Learning From The Past</a:t>
            </a:r>
            <a:endParaRPr b="1" lang="en-US" sz="2800" strike="noStrike" u="none">
              <a:solidFill>
                <a:srgbClr val="000000"/>
              </a:solidFill>
              <a:effectLst/>
              <a:uFillTx/>
              <a:latin typeface="Arial"/>
            </a:endParaRPr>
          </a:p>
        </p:txBody>
      </p:sp>
      <p:sp>
        <p:nvSpPr>
          <p:cNvPr id="99" name="PlaceHolder 2"/>
          <p:cNvSpPr>
            <a:spLocks noGrp="1"/>
          </p:cNvSpPr>
          <p:nvPr>
            <p:ph/>
          </p:nvPr>
        </p:nvSpPr>
        <p:spPr>
          <a:xfrm>
            <a:off x="676080" y="1752120"/>
            <a:ext cx="9010440" cy="396252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Summer 1998</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PCA bankruptcy increased awareness</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of inadequate credit/legal terms</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Summer 1999</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Cinergy force majeure increased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awareness of the dangers of excuses</a:t>
            </a: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for performance imbedded in filed tariffs</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Summer 2000</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Volatility in the West confirms that price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spikes are not just regional in nature</a:t>
            </a:r>
            <a:endParaRPr b="1" lang="en-US" sz="2000" strike="noStrike" u="none">
              <a:solidFill>
                <a:srgbClr val="000000"/>
              </a:solidFill>
              <a:effectLst/>
              <a:uFillTx/>
              <a:latin typeface="Arial"/>
            </a:endParaRPr>
          </a:p>
        </p:txBody>
      </p:sp>
      <p:sp>
        <p:nvSpPr>
          <p:cNvPr id="100" name=""/>
          <p:cNvSpPr/>
          <p:nvPr/>
        </p:nvSpPr>
        <p:spPr>
          <a:xfrm>
            <a:off x="876240" y="2171880"/>
            <a:ext cx="209520" cy="190440"/>
          </a:xfrm>
          <a:prstGeom prst="rightArrow">
            <a:avLst>
              <a:gd name="adj1" fmla="val 50000"/>
              <a:gd name="adj2" fmla="val 27505"/>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895320" y="3067200"/>
            <a:ext cx="209520" cy="190440"/>
          </a:xfrm>
          <a:prstGeom prst="rightArrow">
            <a:avLst>
              <a:gd name="adj1" fmla="val 50000"/>
              <a:gd name="adj2" fmla="val 27505"/>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933480" y="4267080"/>
            <a:ext cx="209520" cy="190800"/>
          </a:xfrm>
          <a:prstGeom prst="rightArrow">
            <a:avLst>
              <a:gd name="adj1" fmla="val 50000"/>
              <a:gd name="adj2" fmla="val 27453"/>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
          <p:cNvSpPr/>
          <p:nvPr/>
        </p:nvSpPr>
        <p:spPr>
          <a:xfrm>
            <a:off x="628560" y="1590840"/>
            <a:ext cx="9020160" cy="384804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PlaceHolder 1"/>
          <p:cNvSpPr>
            <a:spLocks noGrp="1"/>
          </p:cNvSpPr>
          <p:nvPr>
            <p:ph type="title"/>
          </p:nvPr>
        </p:nvSpPr>
        <p:spPr>
          <a:xfrm>
            <a:off x="752400" y="352440"/>
            <a:ext cx="8763120" cy="58176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000000"/>
              </a:solidFill>
              <a:effectLst/>
              <a:uFillTx/>
              <a:latin typeface="Arial"/>
            </a:endParaRPr>
          </a:p>
        </p:txBody>
      </p:sp>
      <p:sp>
        <p:nvSpPr>
          <p:cNvPr id="105" name="PlaceHolder 2"/>
          <p:cNvSpPr>
            <a:spLocks noGrp="1"/>
          </p:cNvSpPr>
          <p:nvPr>
            <p:ph/>
          </p:nvPr>
        </p:nvSpPr>
        <p:spPr>
          <a:xfrm>
            <a:off x="637920" y="1580760"/>
            <a:ext cx="9010440" cy="405756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What Can Happen as a Result of This Mismatch Between Credit Assumptions and Legal Documentation?</a:t>
            </a:r>
            <a:r>
              <a:rPr b="1" i="1" lang="en-US" sz="2800" strike="noStrike" u="none">
                <a:solidFill>
                  <a:srgbClr val="ff0000"/>
                </a:solidFill>
                <a:effectLst/>
                <a:uFillTx/>
                <a:latin typeface="Arial"/>
              </a:rPr>
              <a:t> </a:t>
            </a:r>
            <a:endParaRPr b="1" lang="en-US" sz="2800" strike="noStrike" u="none">
              <a:solidFill>
                <a:srgbClr val="000000"/>
              </a:solidFill>
              <a:effectLst/>
              <a:uFillTx/>
              <a:latin typeface="Arial"/>
            </a:endParaRPr>
          </a:p>
          <a:p>
            <a:pPr marL="457200" indent="-45720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457200" indent="-45720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457200" indent="-45720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457200" indent="-45720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ff0000"/>
                </a:solidFill>
                <a:effectLst/>
                <a:uFillTx/>
                <a:latin typeface="Arial"/>
              </a:rPr>
              <a:t>DISASTER</a:t>
            </a:r>
            <a:endParaRPr b="1" lang="en-US" sz="4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PlaceHolder 1"/>
          <p:cNvSpPr>
            <a:spLocks noGrp="1"/>
          </p:cNvSpPr>
          <p:nvPr>
            <p:ph type="title"/>
          </p:nvPr>
        </p:nvSpPr>
        <p:spPr>
          <a:xfrm>
            <a:off x="752400" y="452160"/>
            <a:ext cx="8763120" cy="571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EXAMPLE 1:  Seller has Daily Free Option</a:t>
            </a:r>
            <a:endParaRPr b="1" lang="en-US" sz="3200" strike="noStrike" u="none">
              <a:solidFill>
                <a:srgbClr val="000000"/>
              </a:solidFill>
              <a:effectLst/>
              <a:uFillTx/>
              <a:latin typeface="Arial"/>
            </a:endParaRPr>
          </a:p>
        </p:txBody>
      </p:sp>
      <p:sp>
        <p:nvSpPr>
          <p:cNvPr id="108" name="PlaceHolder 2"/>
          <p:cNvSpPr>
            <a:spLocks noGrp="1"/>
          </p:cNvSpPr>
          <p:nvPr>
            <p:ph/>
          </p:nvPr>
        </p:nvSpPr>
        <p:spPr>
          <a:xfrm>
            <a:off x="676080" y="1924200"/>
            <a:ext cx="9010440" cy="3905280"/>
          </a:xfrm>
          <a:prstGeom prst="rect">
            <a:avLst/>
          </a:prstGeom>
          <a:noFill/>
          <a:ln w="0">
            <a:noFill/>
          </a:ln>
        </p:spPr>
        <p:txBody>
          <a:bodyPr lIns="90000" rIns="90000" tIns="46800" bIns="46800" anchor="t">
            <a:normAutofit/>
          </a:bodyPr>
          <a:p>
            <a:pPr marL="457200" indent="-457200" algn="just">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Seller sells 100 MW for delivery on June 25, 1998 during peak hours.  Product is sold as “Firm”, “Into Cinergy”.  Buyer commits to pay $50 MWh.  On June 25, the temperature is 105</a:t>
            </a:r>
            <a:r>
              <a:rPr b="1" lang="en-US" sz="2400" strike="noStrike" u="none">
                <a:solidFill>
                  <a:srgbClr val="000000"/>
                </a:solidFill>
                <a:effectLst/>
                <a:uFillTx/>
                <a:latin typeface="Arial"/>
                <a:ea typeface="Arial"/>
              </a:rPr>
              <a:t>°.  Power is trading at $5,000 MWh.  What can the Seller do?  Review its tariff and determine if it has an option not to deliver despite “Firm” nature of deal.  The following provisions, pulled from actual filed tariffs, could prove problematic for Buyer should Seller wrongfully elect to exercise its “daily option”.</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
          <p:cNvSpPr/>
          <p:nvPr/>
        </p:nvSpPr>
        <p:spPr>
          <a:xfrm>
            <a:off x="57168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657360" y="423720"/>
            <a:ext cx="8762760" cy="57168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Possible Force Majeure</a:t>
            </a:r>
            <a:endParaRPr b="0" lang="en-US" sz="3000" strike="noStrike" u="none">
              <a:solidFill>
                <a:srgbClr val="000000"/>
              </a:solidFill>
              <a:effectLst/>
              <a:uFillTx/>
              <a:latin typeface="Times New Roman"/>
            </a:endParaRPr>
          </a:p>
        </p:txBody>
      </p:sp>
      <p:sp>
        <p:nvSpPr>
          <p:cNvPr id="111" name=""/>
          <p:cNvSpPr/>
          <p:nvPr/>
        </p:nvSpPr>
        <p:spPr>
          <a:xfrm>
            <a:off x="797040" y="2001960"/>
            <a:ext cx="8788320" cy="3111480"/>
          </a:xfrm>
          <a:prstGeom prst="rect">
            <a:avLst/>
          </a:prstGeom>
          <a:noFill/>
          <a:ln w="0">
            <a:noFill/>
          </a:ln>
        </p:spPr>
        <p:style>
          <a:lnRef idx="0"/>
          <a:fillRef idx="0"/>
          <a:effectRef idx="0"/>
          <a:fontRef idx="minor"/>
        </p:style>
        <p:txBody>
          <a:bodyPr lIns="90000" rIns="90000" tIns="46800" bIns="46800" anchor="t">
            <a:spAutoFit/>
          </a:bodyPr>
          <a:p>
            <a:pPr algn="just">
              <a:lnSpc>
                <a:spcPct val="9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term “Force Majeure” as employed herein shall mean physical or governmental causes of the kind not reasonably within the control of the Party claiming suspension and which by the exercise of due diligence such Party could not have prevented or is unable to overcome.  Such causes shall include the following and other causes of a similar nature:  acts of God, acts of public enemies, earthquake, flood, explosion, fire, lightening, severe storms, </a:t>
            </a:r>
            <a:r>
              <a:rPr b="1" i="1" lang="en-US" sz="2000" strike="noStrike" u="none">
                <a:solidFill>
                  <a:srgbClr val="ff6600"/>
                </a:solidFill>
                <a:effectLst/>
                <a:uFillTx/>
                <a:latin typeface="Arial"/>
              </a:rPr>
              <a:t>extreme  weather, failure of facilities or equipment, interruption or curtailment of transmission services by a Transmitting Utility</a:t>
            </a:r>
            <a:r>
              <a:rPr b="1" i="1" lang="en-US" sz="2000" strike="noStrike" u="none">
                <a:solidFill>
                  <a:srgbClr val="000000"/>
                </a:solidFill>
                <a:effectLst/>
                <a:uFillTx/>
                <a:latin typeface="Arial"/>
              </a:rPr>
              <a:t>, </a:t>
            </a:r>
            <a:r>
              <a:rPr b="1" lang="en-US" sz="2000" strike="noStrike" u="none">
                <a:solidFill>
                  <a:srgbClr val="000000"/>
                </a:solidFill>
                <a:effectLst/>
                <a:uFillTx/>
                <a:latin typeface="Arial"/>
              </a:rPr>
              <a:t>and government orders preventing performance or materially adversely affecting the affected Party.</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657360" y="423720"/>
            <a:ext cx="8762760" cy="57168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Possible Force Majeure</a:t>
            </a:r>
            <a:endParaRPr b="0" lang="en-US" sz="3000" strike="noStrike" u="none">
              <a:solidFill>
                <a:srgbClr val="000000"/>
              </a:solidFill>
              <a:effectLst/>
              <a:uFillTx/>
              <a:latin typeface="Times New Roman"/>
            </a:endParaRPr>
          </a:p>
        </p:txBody>
      </p:sp>
      <p:sp>
        <p:nvSpPr>
          <p:cNvPr id="114" name=""/>
          <p:cNvSpPr/>
          <p:nvPr/>
        </p:nvSpPr>
        <p:spPr>
          <a:xfrm>
            <a:off x="895320" y="1847880"/>
            <a:ext cx="8763120" cy="4102200"/>
          </a:xfrm>
          <a:prstGeom prst="rect">
            <a:avLst/>
          </a:prstGeom>
          <a:noFill/>
          <a:ln w="0">
            <a:noFill/>
          </a:ln>
        </p:spPr>
        <p:style>
          <a:lnRef idx="0"/>
          <a:fillRef idx="0"/>
          <a:effectRef idx="0"/>
          <a:fontRef idx="minor"/>
        </p:style>
        <p:txBody>
          <a:bodyPr lIns="90000" rIns="90000" tIns="46800" bIns="46800" anchor="t">
            <a:spAutoFit/>
          </a:bodyPr>
          <a:p>
            <a:pPr algn="just">
              <a:lnSpc>
                <a:spcPct val="9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Reduction in Transmission Capacity.  In the event any System Emergency causes a reduction in transmission capacity availability on the Integrated Transmission System... on the transmission system of [Seller], or on the transmission systems of any other utilities providing transmission service for the applicable transaction, the Party who has experienced such a reduction in its transmission capability shall inform the other Party of such reduction . . . </a:t>
            </a:r>
            <a:r>
              <a:rPr b="1" lang="en-US" sz="2000" strike="noStrike" u="none">
                <a:solidFill>
                  <a:srgbClr val="ff6600"/>
                </a:solidFill>
                <a:effectLst/>
                <a:uFillTx/>
                <a:latin typeface="Arial"/>
              </a:rPr>
              <a:t>[N]EITHER PARTY SHALL BE LIABLE TO THE OTHER PARTY FOR ANY DAMAGES, LOSSES OR OTHER EXPENSES AS A RESULT OF AN INABILITY TO MAKE AVAILABLE, OR AN INTERRUPTION IN OR SUSPENSION OF, ANY CAPACITY, ENERGY OR SERVICES ASSOCIATED WITH AN INTERCHANGE TRANSACTION UNDERTAKEN PURSUANT TO THIS AGREEMENT BECAUSE OF SUCH SYSTEM EMERGENCY. </a:t>
            </a:r>
            <a:endParaRPr b="0" lang="en-US" sz="2000" strike="noStrike" u="none">
              <a:solidFill>
                <a:srgbClr val="000000"/>
              </a:solidFill>
              <a:effectLst/>
              <a:uFillTx/>
              <a:latin typeface="Times New Roman"/>
            </a:endParaRPr>
          </a:p>
          <a:p>
            <a:pPr>
              <a:lnSpc>
                <a:spcPct val="90000"/>
              </a:lnSpc>
              <a:spcBef>
                <a:spcPts val="1250"/>
              </a:spcBef>
              <a:buClr>
                <a:srgbClr val="ff66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
          <p:cNvSpPr/>
          <p:nvPr/>
        </p:nvSpPr>
        <p:spPr>
          <a:xfrm>
            <a:off x="571680" y="228600"/>
            <a:ext cx="9020160" cy="127620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PlaceHolder 1"/>
          <p:cNvSpPr>
            <a:spLocks noGrp="1"/>
          </p:cNvSpPr>
          <p:nvPr>
            <p:ph type="title"/>
          </p:nvPr>
        </p:nvSpPr>
        <p:spPr>
          <a:xfrm>
            <a:off x="771120" y="399600"/>
            <a:ext cx="8744040" cy="1257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Possible Risk to Buyer if Seller Doesn’t Deliver and Claims Tariff Provisions Don’t Require Seller to Pay Liquidated Damages</a:t>
            </a:r>
            <a:br>
              <a:rPr sz="2400"/>
            </a:br>
            <a:endParaRPr b="1" lang="en-US" sz="2400" strike="noStrike" u="none">
              <a:solidFill>
                <a:srgbClr val="000000"/>
              </a:solidFill>
              <a:effectLst/>
              <a:uFillTx/>
              <a:latin typeface="Arial"/>
            </a:endParaRPr>
          </a:p>
        </p:txBody>
      </p:sp>
      <p:graphicFrame>
        <p:nvGraphicFramePr>
          <p:cNvPr id="117" name=""/>
          <p:cNvGraphicFramePr/>
          <p:nvPr/>
        </p:nvGraphicFramePr>
        <p:xfrm>
          <a:off x="771480" y="2048040"/>
          <a:ext cx="8744040" cy="4154400"/>
        </p:xfrm>
        <a:graphic>
          <a:graphicData uri="http://schemas.openxmlformats.org/drawingml/2006/table">
            <a:tbl>
              <a:tblPr/>
              <a:tblGrid>
                <a:gridCol w="2914560"/>
                <a:gridCol w="2914920"/>
                <a:gridCol w="2914560"/>
              </a:tblGrid>
              <a:tr h="82224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Buyer’s Expected Energy Cost</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Buyer’s Possible Energy Cost @ 1,000 MWh</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Buyer’s Possible Energy Cost @ 5,000 MWh</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r>
              <a:tr h="863640">
                <a:tc>
                  <a:txBody>
                    <a:bodyPr lIns="90000" rIns="90000" tIns="46800" bIns="46800" anchor="t">
                      <a:noAutofit/>
                    </a:bodyPr>
                    <a:p>
                      <a:pPr>
                        <a:lnSpc>
                          <a:spcPct val="100000"/>
                        </a:lnSpc>
                        <a:spcBef>
                          <a:spcPts val="400"/>
                        </a:spcBef>
                        <a:tabLst>
                          <a:tab algn="l" pos="0"/>
                          <a:tab algn="l" pos="743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100 MW</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100 MW</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nSpc>
                          <a:spcPct val="100000"/>
                        </a:lnSpc>
                        <a:spcBef>
                          <a:spcPts val="400"/>
                        </a:spcBef>
                        <a:tabLst>
                          <a:tab algn="l" pos="0"/>
                          <a:tab algn="l" pos="8571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100 MW</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r>
              <a:tr h="822240">
                <a:tc>
                  <a:txBody>
                    <a:bodyPr lIns="90000" rIns="90000" tIns="46800" bIns="46800" anchor="t">
                      <a:noAutofit/>
                    </a:bodyPr>
                    <a:p>
                      <a:pPr>
                        <a:lnSpc>
                          <a:spcPct val="100000"/>
                        </a:lnSpc>
                        <a:spcBef>
                          <a:spcPts val="400"/>
                        </a:spcBef>
                        <a:tabLst>
                          <a:tab algn="l" pos="0"/>
                          <a:tab algn="l" pos="457200"/>
                          <a:tab algn="l" pos="743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X</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16 hours</a:t>
                      </a:r>
                      <a:r>
                        <a:rPr b="1"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nSpc>
                          <a:spcPct val="100000"/>
                        </a:lnSpc>
                        <a:spcBef>
                          <a:spcPts val="400"/>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X</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16 hours</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nSpc>
                          <a:spcPct val="100000"/>
                        </a:lnSpc>
                        <a:spcBef>
                          <a:spcPts val="400"/>
                        </a:spcBef>
                        <a:tabLst>
                          <a:tab algn="l" pos="0"/>
                          <a:tab algn="l" pos="457200"/>
                          <a:tab algn="l" pos="8571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X</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16 hours</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r>
              <a:tr h="824040">
                <a:tc>
                  <a:txBody>
                    <a:bodyPr lIns="90000" rIns="90000" tIns="46800" bIns="46800" anchor="t">
                      <a:noAutofit/>
                    </a:bodyPr>
                    <a:p>
                      <a:pPr>
                        <a:lnSpc>
                          <a:spcPct val="100000"/>
                        </a:lnSpc>
                        <a:spcBef>
                          <a:spcPts val="400"/>
                        </a:spcBef>
                        <a:tabLst>
                          <a:tab algn="l" pos="0"/>
                          <a:tab algn="l" pos="457200"/>
                          <a:tab algn="l" pos="743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X</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50 dollars</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nSpc>
                          <a:spcPct val="100000"/>
                        </a:lnSpc>
                        <a:spcBef>
                          <a:spcPts val="400"/>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X</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1,000 dollars</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nSpc>
                          <a:spcPct val="100000"/>
                        </a:lnSpc>
                        <a:spcBef>
                          <a:spcPts val="400"/>
                        </a:spcBef>
                        <a:tabLst>
                          <a:tab algn="l" pos="0"/>
                          <a:tab algn="l" pos="457200"/>
                          <a:tab algn="l" pos="8571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X</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5,000 dollars</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r>
              <a:tr h="822240">
                <a:tc>
                  <a:txBody>
                    <a:bodyPr lIns="90000" rIns="90000" tIns="46800" bIns="46800" anchor="t">
                      <a:noAutofit/>
                    </a:bodyPr>
                    <a:p>
                      <a:pPr>
                        <a:lnSpc>
                          <a:spcPct val="100000"/>
                        </a:lnSpc>
                        <a:spcBef>
                          <a:spcPts val="400"/>
                        </a:spcBef>
                        <a:tabLst>
                          <a:tab algn="l" pos="0"/>
                          <a:tab algn="l" pos="743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$80,000</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$1,600,000</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nSpc>
                          <a:spcPct val="100000"/>
                        </a:lnSpc>
                        <a:spcBef>
                          <a:spcPts val="400"/>
                        </a:spcBef>
                        <a:tabLst>
                          <a:tab algn="l" pos="0"/>
                          <a:tab algn="l" pos="800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$8,000,000</a:t>
                      </a:r>
                      <a:endParaRPr b="0" lang="en-US" sz="1600" strike="noStrike" u="none">
                        <a:solidFill>
                          <a:srgbClr val="000000"/>
                        </a:solidFill>
                        <a:effectLst/>
                        <a:uFillTx/>
                        <a:latin typeface="Times New Roman"/>
                      </a:endParaRPr>
                    </a:p>
                  </a:txBody>
                  <a:tcPr anchor="t" marL="90000" marR="90000">
                    <a:lnL>
                      <a:noFill/>
                    </a:lnL>
                    <a:lnR>
                      <a:noFill/>
                    </a:lnR>
                    <a:lnT>
                      <a:noFill/>
                    </a:lnT>
                    <a:lnB>
                      <a:noFill/>
                    </a:lnB>
                    <a:noFill/>
                  </a:tcPr>
                </a:tc>
              </a:tr>
            </a:tbl>
          </a:graphicData>
        </a:graphic>
      </p:graphicFrame>
      <p:sp>
        <p:nvSpPr>
          <p:cNvPr id="118" name=""/>
          <p:cNvSpPr/>
          <p:nvPr/>
        </p:nvSpPr>
        <p:spPr>
          <a:xfrm>
            <a:off x="1295280" y="4819680"/>
            <a:ext cx="17146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7277040" y="4838760"/>
            <a:ext cx="17146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4400640" y="4838760"/>
            <a:ext cx="17143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800280" y="2610000"/>
            <a:ext cx="88963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PlaceHolder 1"/>
          <p:cNvSpPr>
            <a:spLocks noGrp="1"/>
          </p:cNvSpPr>
          <p:nvPr>
            <p:ph type="title"/>
          </p:nvPr>
        </p:nvSpPr>
        <p:spPr>
          <a:xfrm>
            <a:off x="752400" y="452160"/>
            <a:ext cx="8763120" cy="571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The Problems</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p:txBody>
      </p:sp>
      <p:sp>
        <p:nvSpPr>
          <p:cNvPr id="35" name="PlaceHolder 2"/>
          <p:cNvSpPr>
            <a:spLocks noGrp="1"/>
          </p:cNvSpPr>
          <p:nvPr>
            <p:ph/>
          </p:nvPr>
        </p:nvSpPr>
        <p:spPr>
          <a:xfrm>
            <a:off x="676440" y="1257120"/>
            <a:ext cx="8781840" cy="5143320"/>
          </a:xfrm>
          <a:prstGeom prst="rect">
            <a:avLst/>
          </a:prstGeom>
          <a:noFill/>
          <a:ln w="0">
            <a:noFill/>
          </a:ln>
        </p:spPr>
        <p:txBody>
          <a:bodyPr lIns="90000" rIns="90000" tIns="46800" bIns="46800" anchor="t">
            <a:normAutofit/>
          </a:bodyPr>
          <a:p>
            <a:pPr marL="457200" indent="-457200">
              <a:lnSpc>
                <a:spcPct val="90000"/>
              </a:lnSpc>
              <a:buNone/>
              <a:tabLst>
                <a:tab algn="l" pos="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nSpc>
                <a:spcPct val="90000"/>
              </a:lnSpc>
              <a:buClr>
                <a:srgbClr val="800080"/>
              </a:buClr>
              <a:buFont typeface="Wingdings" charset="2"/>
              <a:buChar char=""/>
              <a:tabLst>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Volatility</a:t>
            </a:r>
            <a:r>
              <a:rPr b="1" lang="en-US" sz="2400" strike="noStrike" u="none">
                <a:solidFill>
                  <a:srgbClr val="000000"/>
                </a:solidFill>
                <a:effectLst/>
                <a:uFillTx/>
                <a:latin typeface="Arial"/>
              </a:rPr>
              <a:t> –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trading in the world’s most volatile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commodity</a:t>
            </a:r>
            <a:endParaRPr b="1" lang="en-US" sz="2400" strike="noStrike" u="none">
              <a:solidFill>
                <a:srgbClr val="000000"/>
              </a:solidFill>
              <a:effectLst/>
              <a:uFillTx/>
              <a:latin typeface="Arial"/>
            </a:endParaRPr>
          </a:p>
          <a:p>
            <a:pPr marL="457200" indent="0">
              <a:lnSpc>
                <a:spcPct val="90000"/>
              </a:lnSpc>
              <a:buNone/>
              <a:tabLst>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lnSpc>
                <a:spcPct val="90000"/>
              </a:lnSpc>
              <a:buClr>
                <a:srgbClr val="800080"/>
              </a:buClr>
              <a:buFont typeface="Wingdings" charset="2"/>
              <a:buChar char=""/>
              <a:tabLst>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Product</a:t>
            </a:r>
            <a:r>
              <a:rPr b="1" lang="en-US" sz="2400" strike="noStrike" u="none">
                <a:solidFill>
                  <a:srgbClr val="000000"/>
                </a:solidFill>
                <a:effectLst/>
                <a:uFillTx/>
                <a:latin typeface="Arial"/>
              </a:rPr>
              <a:t> –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extremely complex products that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cannot be stored</a:t>
            </a:r>
            <a:endParaRPr b="1" lang="en-US" sz="2400" strike="noStrike" u="none">
              <a:solidFill>
                <a:srgbClr val="000000"/>
              </a:solidFill>
              <a:effectLst/>
              <a:uFillTx/>
              <a:latin typeface="Arial"/>
            </a:endParaRPr>
          </a:p>
          <a:p>
            <a:pPr marL="457200" indent="0">
              <a:lnSpc>
                <a:spcPct val="90000"/>
              </a:lnSpc>
              <a:buNone/>
              <a:tabLst>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lnSpc>
                <a:spcPct val="90000"/>
              </a:lnSpc>
              <a:buClr>
                <a:srgbClr val="800080"/>
              </a:buClr>
              <a:buFont typeface="Wingdings" charset="2"/>
              <a:buChar char=""/>
              <a:tabLst>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FERC Rules</a:t>
            </a:r>
            <a:r>
              <a:rPr b="1" lang="en-US" sz="2400" strike="noStrike" u="none">
                <a:solidFill>
                  <a:srgbClr val="000000"/>
                </a:solidFill>
                <a:effectLst/>
                <a:uFillTx/>
                <a:latin typeface="Arial"/>
              </a:rPr>
              <a:t> –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imposition of non-competitive rules that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hinder the development of contracts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and only encourage inertia</a:t>
            </a:r>
            <a:endParaRPr b="1" lang="en-US" sz="2400" strike="noStrike" u="none">
              <a:solidFill>
                <a:srgbClr val="000000"/>
              </a:solidFill>
              <a:effectLst/>
              <a:uFillTx/>
              <a:latin typeface="Arial"/>
            </a:endParaRPr>
          </a:p>
          <a:p>
            <a:pPr marL="457200" indent="0">
              <a:lnSpc>
                <a:spcPct val="90000"/>
              </a:lnSpc>
              <a:buNone/>
              <a:tabLst>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lnSpc>
                <a:spcPct val="90000"/>
              </a:lnSpc>
              <a:buClr>
                <a:srgbClr val="800080"/>
              </a:buClr>
              <a:buFont typeface="Wingdings" charset="2"/>
              <a:buChar char=""/>
              <a:tabLst>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Contracts</a:t>
            </a:r>
            <a:r>
              <a:rPr b="1" lang="en-US" sz="2400" strike="noStrike" u="none">
                <a:solidFill>
                  <a:srgbClr val="000000"/>
                </a:solidFill>
                <a:effectLst/>
                <a:uFillTx/>
                <a:latin typeface="Arial"/>
              </a:rPr>
              <a:t> –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legal relationships poorly defined, with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legal terms not supporting assumptions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relied on by traders, credit and risk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managers</a:t>
            </a:r>
            <a:endParaRPr b="1" lang="en-US" sz="2400" strike="noStrike" u="none">
              <a:solidFill>
                <a:srgbClr val="000000"/>
              </a:solidFill>
              <a:effectLst/>
              <a:uFillTx/>
              <a:latin typeface="Arial"/>
            </a:endParaRPr>
          </a:p>
          <a:p>
            <a:pPr marL="457200" indent="0">
              <a:lnSpc>
                <a:spcPct val="90000"/>
              </a:lnSpc>
              <a:buNone/>
              <a:tabLst>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0">
              <a:lnSpc>
                <a:spcPct val="90000"/>
              </a:lnSpc>
              <a:buNone/>
              <a:tabLst>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lnSpc>
                <a:spcPct val="90000"/>
              </a:lnSpc>
              <a:buNone/>
              <a:tabLst>
                <a:tab algn="l" pos="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nSpc>
                <a:spcPct val="90000"/>
              </a:lnSpc>
              <a:buNone/>
              <a:tabLst>
                <a:tab algn="l" pos="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nSpc>
                <a:spcPct val="90000"/>
              </a:lnSpc>
              <a:buNone/>
              <a:tabLst>
                <a:tab algn="l" pos="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PlaceHolder 1"/>
          <p:cNvSpPr>
            <a:spLocks noGrp="1"/>
          </p:cNvSpPr>
          <p:nvPr>
            <p:ph type="title"/>
          </p:nvPr>
        </p:nvSpPr>
        <p:spPr>
          <a:xfrm>
            <a:off x="752400" y="452160"/>
            <a:ext cx="8763120" cy="571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EXAMPLE 2:  Seller has Free Exit Strategy for Catastrophic Exposure</a:t>
            </a:r>
            <a:endParaRPr b="1" lang="en-US" sz="2800" strike="noStrike" u="none">
              <a:solidFill>
                <a:srgbClr val="000000"/>
              </a:solidFill>
              <a:effectLst/>
              <a:uFillTx/>
              <a:latin typeface="Arial"/>
            </a:endParaRPr>
          </a:p>
        </p:txBody>
      </p:sp>
      <p:sp>
        <p:nvSpPr>
          <p:cNvPr id="124" name="PlaceHolder 2"/>
          <p:cNvSpPr>
            <a:spLocks noGrp="1"/>
          </p:cNvSpPr>
          <p:nvPr>
            <p:ph/>
          </p:nvPr>
        </p:nvSpPr>
        <p:spPr>
          <a:xfrm>
            <a:off x="676080" y="1371600"/>
            <a:ext cx="9010440" cy="4952880"/>
          </a:xfrm>
          <a:prstGeom prst="rect">
            <a:avLst/>
          </a:prstGeom>
          <a:noFill/>
          <a:ln w="0">
            <a:noFill/>
          </a:ln>
        </p:spPr>
        <p:txBody>
          <a:bodyPr lIns="90000" rIns="90000" tIns="46800" bIns="46800" anchor="t">
            <a:normAutofit/>
          </a:bodyPr>
          <a:p>
            <a:pPr marL="457200" indent="-457200" algn="just">
              <a:buClr>
                <a:srgbClr val="800080"/>
              </a:buClr>
              <a:buFont typeface="Wingdings" charset="2"/>
              <a:buChar char=""/>
              <a:tabLst>
                <a:tab algn="l" pos="97164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Instead of 100 MW for delivery on June 25, 1998, Seller has committed to several Buyers a total of 10,000 MW.  If Seller can’t deliver a single MW of these 10,000 MWs, possible exposure to Seller</a:t>
            </a:r>
            <a:endParaRPr b="1" lang="en-US" sz="2400" strike="noStrike" u="none">
              <a:solidFill>
                <a:srgbClr val="000000"/>
              </a:solidFill>
              <a:effectLst/>
              <a:uFillTx/>
              <a:latin typeface="Arial"/>
            </a:endParaRPr>
          </a:p>
          <a:p>
            <a:pPr marL="457200" indent="0" algn="just">
              <a:buNone/>
              <a:tabLst>
                <a:tab algn="l" pos="97164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lgn="just">
              <a:buNone/>
              <a:tabLst>
                <a:tab algn="l" pos="0"/>
                <a:tab algn="l" pos="97164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2000" strike="noStrike" u="sng">
                <a:solidFill>
                  <a:srgbClr val="000000"/>
                </a:solidFill>
                <a:effectLst/>
                <a:uFillTx/>
                <a:latin typeface="Arial"/>
              </a:rPr>
              <a:t>@ $1,000 per MWh</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 $5,000 per MWh</a:t>
            </a:r>
            <a:endParaRPr b="1" lang="en-US" sz="2000" strike="noStrike" u="none">
              <a:solidFill>
                <a:srgbClr val="000000"/>
              </a:solidFill>
              <a:effectLst/>
              <a:uFillTx/>
              <a:latin typeface="Arial"/>
            </a:endParaRPr>
          </a:p>
          <a:p>
            <a:pPr marL="457200" indent="-457200" algn="just">
              <a:buNone/>
              <a:tabLst>
                <a:tab algn="l" pos="0"/>
                <a:tab algn="l" pos="97164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gn="just">
              <a:buNone/>
              <a:tabLst>
                <a:tab algn="l" pos="0"/>
                <a:tab algn="l" pos="97164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10,000 MW</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10,000 MW</a:t>
            </a:r>
            <a:endParaRPr b="1" lang="en-US" sz="2000" strike="noStrike" u="none">
              <a:solidFill>
                <a:srgbClr val="000000"/>
              </a:solidFill>
              <a:effectLst/>
              <a:uFillTx/>
              <a:latin typeface="Arial"/>
            </a:endParaRPr>
          </a:p>
          <a:p>
            <a:pPr marL="457200" indent="-457200" algn="just">
              <a:buNone/>
              <a:tabLst>
                <a:tab algn="l" pos="0"/>
                <a:tab algn="l" pos="97164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X       16 hours</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X      16 hours</a:t>
            </a:r>
            <a:endParaRPr b="1" lang="en-US" sz="2000" strike="noStrike" u="none">
              <a:solidFill>
                <a:srgbClr val="000000"/>
              </a:solidFill>
              <a:effectLst/>
              <a:uFillTx/>
              <a:latin typeface="Arial"/>
            </a:endParaRPr>
          </a:p>
          <a:p>
            <a:pPr marL="457200" indent="-457200" algn="just">
              <a:buNone/>
              <a:tabLst>
                <a:tab algn="l" pos="0"/>
                <a:tab algn="l" pos="97164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X  1,000 Replacement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X  5,000 Replacement</a:t>
            </a:r>
            <a:endParaRPr b="1" lang="en-US" sz="2000" strike="noStrike" u="none">
              <a:solidFill>
                <a:srgbClr val="000000"/>
              </a:solidFill>
              <a:effectLst/>
              <a:uFillTx/>
              <a:latin typeface="Arial"/>
            </a:endParaRPr>
          </a:p>
          <a:p>
            <a:pPr marL="457200" indent="-457200" algn="just">
              <a:buNone/>
              <a:tabLst>
                <a:tab algn="l" pos="0"/>
                <a:tab algn="l" pos="97164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Price</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Price</a:t>
            </a:r>
            <a:endParaRPr b="1" lang="en-US" sz="2000" strike="noStrike" u="none">
              <a:solidFill>
                <a:srgbClr val="000000"/>
              </a:solidFill>
              <a:effectLst/>
              <a:uFillTx/>
              <a:latin typeface="Arial"/>
            </a:endParaRPr>
          </a:p>
          <a:p>
            <a:pPr marL="457200" indent="-457200" algn="just">
              <a:buNone/>
              <a:tabLst>
                <a:tab algn="l" pos="0"/>
                <a:tab algn="l" pos="97164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$16,000,000</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$80,000,000</a:t>
            </a:r>
            <a:endParaRPr b="1" lang="en-US" sz="2000" strike="noStrike" u="none">
              <a:solidFill>
                <a:srgbClr val="000000"/>
              </a:solidFill>
              <a:effectLst/>
              <a:uFillTx/>
              <a:latin typeface="Arial"/>
            </a:endParaRPr>
          </a:p>
        </p:txBody>
      </p:sp>
      <p:sp>
        <p:nvSpPr>
          <p:cNvPr id="125" name=""/>
          <p:cNvSpPr/>
          <p:nvPr/>
        </p:nvSpPr>
        <p:spPr>
          <a:xfrm>
            <a:off x="2438280" y="5105520"/>
            <a:ext cx="3314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6153120" y="5105520"/>
            <a:ext cx="3314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27" name=""/>
          <p:cNvSpPr/>
          <p:nvPr/>
        </p:nvSpPr>
        <p:spPr>
          <a:xfrm>
            <a:off x="258840" y="219240"/>
            <a:ext cx="9785160" cy="6406920"/>
          </a:xfrm>
          <a:prstGeom prst="rect">
            <a:avLst/>
          </a:prstGeom>
          <a:gradFill rotWithShape="0">
            <a:gsLst>
              <a:gs pos="0">
                <a:srgbClr val="ffffff"/>
              </a:gs>
              <a:gs pos="100000">
                <a:srgbClr val="85d1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647640" y="438120"/>
            <a:ext cx="8982000" cy="8193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PlaceHolder 1"/>
          <p:cNvSpPr>
            <a:spLocks noGrp="1"/>
          </p:cNvSpPr>
          <p:nvPr>
            <p:ph type="title"/>
          </p:nvPr>
        </p:nvSpPr>
        <p:spPr>
          <a:xfrm>
            <a:off x="618840" y="279000"/>
            <a:ext cx="9163080" cy="1219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Example 3: Seller has Defenses in Bankruptcy</a:t>
            </a:r>
            <a:endParaRPr b="1" lang="en-US" sz="3000" strike="noStrike" u="none">
              <a:solidFill>
                <a:srgbClr val="000000"/>
              </a:solidFill>
              <a:effectLst/>
              <a:uFillTx/>
              <a:latin typeface="Arial"/>
            </a:endParaRPr>
          </a:p>
        </p:txBody>
      </p:sp>
      <p:sp>
        <p:nvSpPr>
          <p:cNvPr id="130" name="PlaceHolder 2"/>
          <p:cNvSpPr>
            <a:spLocks noGrp="1"/>
          </p:cNvSpPr>
          <p:nvPr>
            <p:ph type="subTitle"/>
          </p:nvPr>
        </p:nvSpPr>
        <p:spPr>
          <a:xfrm>
            <a:off x="685800" y="1800360"/>
            <a:ext cx="8820000" cy="2133360"/>
          </a:xfrm>
          <a:prstGeom prst="rect">
            <a:avLst/>
          </a:prstGeom>
          <a:noFill/>
          <a:ln w="0">
            <a:noFill/>
          </a:ln>
        </p:spPr>
        <p:txBody>
          <a:bodyPr lIns="90000" rIns="90000" tIns="46800" bIns="46800" anchor="t">
            <a:noAutofit/>
          </a:bodyPr>
          <a:p>
            <a:pPr indent="0" algn="just">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has 8 trading contracts with XYZ Power Company, 3 purchases and 5 sales.  XYZ fails to deliver power, fails to pay the cover damages, and declares bankruptcy.  What could happen in bankruptcy?</a:t>
            </a:r>
            <a:endParaRPr b="1" lang="en-US" sz="2400" strike="noStrike" u="none">
              <a:solidFill>
                <a:srgbClr val="000000"/>
              </a:solidFill>
              <a:effectLst/>
              <a:uFillTx/>
              <a:latin typeface="Arial"/>
            </a:endParaRPr>
          </a:p>
        </p:txBody>
      </p:sp>
      <p:sp>
        <p:nvSpPr>
          <p:cNvPr id="131" name=""/>
          <p:cNvSpPr/>
          <p:nvPr/>
        </p:nvSpPr>
        <p:spPr>
          <a:xfrm>
            <a:off x="343080" y="6095880"/>
            <a:ext cx="394308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2" name=""/>
          <p:cNvSpPr/>
          <p:nvPr/>
        </p:nvSpPr>
        <p:spPr>
          <a:xfrm>
            <a:off x="172080" y="6330960"/>
            <a:ext cx="2086200" cy="24156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2000</a:t>
            </a:r>
            <a:r>
              <a:rPr b="1" lang="en-US" sz="1000" strike="noStrike" u="none">
                <a:solidFill>
                  <a:srgbClr val="000000"/>
                </a:solidFill>
                <a:effectLst/>
                <a:uFillTx/>
                <a:latin typeface="Arial"/>
              </a:rPr>
              <a:t> JHM-050900a- </a:t>
            </a:r>
            <a:fld id="{B1A52D36-12FD-4C89-939E-7FBD74559F66}"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33" name=""/>
          <p:cNvSpPr/>
          <p:nvPr/>
        </p:nvSpPr>
        <p:spPr>
          <a:xfrm>
            <a:off x="258840" y="219240"/>
            <a:ext cx="9785160" cy="6406920"/>
          </a:xfrm>
          <a:prstGeom prst="rect">
            <a:avLst/>
          </a:prstGeom>
          <a:gradFill rotWithShape="0">
            <a:gsLst>
              <a:gs pos="0">
                <a:srgbClr val="ffffff"/>
              </a:gs>
              <a:gs pos="100000">
                <a:srgbClr val="85d1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647640" y="438120"/>
            <a:ext cx="8982000" cy="8193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5" name="PlaceHolder 1"/>
          <p:cNvSpPr>
            <a:spLocks noGrp="1"/>
          </p:cNvSpPr>
          <p:nvPr>
            <p:ph type="title"/>
          </p:nvPr>
        </p:nvSpPr>
        <p:spPr>
          <a:xfrm>
            <a:off x="618840" y="279000"/>
            <a:ext cx="9163080" cy="1219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Example 3 </a:t>
            </a:r>
            <a:r>
              <a:rPr b="1" lang="en-US" sz="1800" strike="noStrike" u="none">
                <a:solidFill>
                  <a:srgbClr val="000000"/>
                </a:solidFill>
                <a:effectLst/>
                <a:uFillTx/>
                <a:latin typeface="Arial"/>
              </a:rPr>
              <a:t>(cont’d)</a:t>
            </a:r>
            <a:endParaRPr b="1" lang="en-US" sz="1800" strike="noStrike" u="none">
              <a:solidFill>
                <a:srgbClr val="000000"/>
              </a:solidFill>
              <a:effectLst/>
              <a:uFillTx/>
              <a:latin typeface="Arial"/>
            </a:endParaRPr>
          </a:p>
        </p:txBody>
      </p:sp>
      <p:sp>
        <p:nvSpPr>
          <p:cNvPr id="136" name="PlaceHolder 2"/>
          <p:cNvSpPr>
            <a:spLocks noGrp="1"/>
          </p:cNvSpPr>
          <p:nvPr>
            <p:ph type="subTitle"/>
          </p:nvPr>
        </p:nvSpPr>
        <p:spPr>
          <a:xfrm>
            <a:off x="285480" y="1495080"/>
            <a:ext cx="9410760" cy="4629240"/>
          </a:xfrm>
          <a:prstGeom prst="rect">
            <a:avLst/>
          </a:prstGeom>
          <a:noFill/>
          <a:ln w="0">
            <a:noFill/>
          </a:ln>
        </p:spPr>
        <p:txBody>
          <a:bodyPr lIns="90000" rIns="90000" tIns="46800" bIns="46800" anchor="t">
            <a:noAutofit/>
          </a:bodyPr>
          <a:p>
            <a:pPr indent="0" algn="just">
              <a:spcBef>
                <a:spcPts val="499"/>
              </a:spcBef>
              <a:buNone/>
              <a:tabLst>
                <a:tab algn="l" pos="0"/>
                <a:tab algn="l" pos="914400"/>
                <a:tab algn="l" pos="183528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just">
              <a:spcAft>
                <a:spcPts val="1001"/>
              </a:spcAft>
              <a:buNone/>
              <a:tabLst>
                <a:tab algn="l" pos="0"/>
                <a:tab algn="l" pos="914400"/>
                <a:tab algn="l" pos="18352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If Enron had single master with XYZ that permitted termination and setoff and, assuming, </a:t>
            </a:r>
            <a:endParaRPr b="1" lang="en-US" sz="2000" strike="noStrike" u="none">
              <a:solidFill>
                <a:srgbClr val="000000"/>
              </a:solidFill>
              <a:effectLst/>
              <a:uFillTx/>
              <a:latin typeface="Arial"/>
            </a:endParaRPr>
          </a:p>
          <a:p>
            <a:pPr lvl="1" marL="457200" algn="just">
              <a:lnSpc>
                <a:spcPct val="100000"/>
              </a:lnSpc>
              <a:buClr>
                <a:srgbClr val="800080"/>
              </a:buClr>
              <a:buFont typeface="Wingdings" charset="2"/>
              <a:buChar char=""/>
              <a:tabLst>
                <a:tab algn="l" pos="914400"/>
                <a:tab algn="l" pos="18352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Enron owed XYZ $6 million for sales</a:t>
            </a:r>
            <a:endParaRPr b="1" lang="en-US" sz="2000" strike="noStrike" u="none">
              <a:solidFill>
                <a:srgbClr val="000000"/>
              </a:solidFill>
              <a:effectLst/>
              <a:uFillTx/>
              <a:latin typeface="Arial"/>
            </a:endParaRPr>
          </a:p>
          <a:p>
            <a:pPr lvl="1" marL="457200" algn="just">
              <a:lnSpc>
                <a:spcPct val="100000"/>
              </a:lnSpc>
              <a:buClr>
                <a:srgbClr val="800080"/>
              </a:buClr>
              <a:buFont typeface="Wingdings" charset="2"/>
              <a:buChar char=""/>
              <a:tabLst>
                <a:tab algn="l" pos="914400"/>
                <a:tab algn="l" pos="18352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XYZ owed Enron $10 million for purchases</a:t>
            </a:r>
            <a:endParaRPr b="1" lang="en-US" sz="2000" strike="noStrike" u="none">
              <a:solidFill>
                <a:srgbClr val="000000"/>
              </a:solidFill>
              <a:effectLst/>
              <a:uFillTx/>
              <a:latin typeface="Arial"/>
            </a:endParaRPr>
          </a:p>
          <a:p>
            <a:pPr lvl="1" marL="457200" algn="just">
              <a:lnSpc>
                <a:spcPct val="100000"/>
              </a:lnSpc>
              <a:buClr>
                <a:srgbClr val="800080"/>
              </a:buClr>
              <a:buFont typeface="Wingdings" charset="2"/>
              <a:buChar char=""/>
              <a:tabLst>
                <a:tab algn="l" pos="914400"/>
                <a:tab algn="l" pos="18352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Net mark-to-market value of all 8 combined trades - $3 million in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value to XYZ (compare contract price to market price)</a:t>
            </a:r>
            <a:endParaRPr b="1" lang="en-US" sz="2000" strike="noStrike" u="none">
              <a:solidFill>
                <a:srgbClr val="000000"/>
              </a:solidFill>
              <a:effectLst/>
              <a:uFillTx/>
              <a:latin typeface="Arial"/>
            </a:endParaRPr>
          </a:p>
          <a:p>
            <a:pPr indent="0" algn="just">
              <a:buNone/>
              <a:tabLst>
                <a:tab algn="l" pos="0"/>
                <a:tab algn="l" pos="914400"/>
                <a:tab algn="l" pos="183528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just">
              <a:spcBef>
                <a:spcPts val="499"/>
              </a:spcBef>
              <a:buNone/>
              <a:tabLst>
                <a:tab algn="l" pos="0"/>
                <a:tab algn="l" pos="914400"/>
                <a:tab algn="l" pos="18352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Then,</a:t>
            </a:r>
            <a:endParaRPr b="1" lang="en-US" sz="2000" strike="noStrike" u="none">
              <a:solidFill>
                <a:srgbClr val="000000"/>
              </a:solidFill>
              <a:effectLst/>
              <a:uFillTx/>
              <a:latin typeface="Arial"/>
            </a:endParaRPr>
          </a:p>
          <a:p>
            <a:pPr indent="0" algn="just">
              <a:spcBef>
                <a:spcPts val="499"/>
              </a:spcBef>
              <a:buNone/>
              <a:tabLst>
                <a:tab algn="l" pos="0"/>
                <a:tab algn="l" pos="914400"/>
                <a:tab algn="l" pos="183528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137" name=""/>
          <p:cNvSpPr/>
          <p:nvPr/>
        </p:nvSpPr>
        <p:spPr>
          <a:xfrm>
            <a:off x="343080" y="6095880"/>
            <a:ext cx="394308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8" name=""/>
          <p:cNvSpPr/>
          <p:nvPr/>
        </p:nvSpPr>
        <p:spPr>
          <a:xfrm>
            <a:off x="172080" y="6330960"/>
            <a:ext cx="2086200" cy="24156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2000</a:t>
            </a:r>
            <a:r>
              <a:rPr b="1" lang="en-US" sz="1000" strike="noStrike" u="none">
                <a:solidFill>
                  <a:srgbClr val="000000"/>
                </a:solidFill>
                <a:effectLst/>
                <a:uFillTx/>
                <a:latin typeface="Arial"/>
              </a:rPr>
              <a:t> JHM-050900a- </a:t>
            </a:r>
            <a:fld id="{23053D3F-5FCB-4292-B1E8-C9D92FE02873}"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139" name=""/>
          <p:cNvSpPr/>
          <p:nvPr/>
        </p:nvSpPr>
        <p:spPr>
          <a:xfrm>
            <a:off x="266760" y="4172040"/>
            <a:ext cx="9163080" cy="2685960"/>
          </a:xfrm>
          <a:prstGeom prst="rect">
            <a:avLst/>
          </a:prstGeom>
          <a:noFill/>
          <a:ln w="0">
            <a:noFill/>
          </a:ln>
        </p:spPr>
        <p:style>
          <a:lnRef idx="0"/>
          <a:fillRef idx="0"/>
          <a:effectRef idx="0"/>
          <a:fontRef idx="minor"/>
        </p:style>
        <p:txBody>
          <a:bodyPr lIns="90000" rIns="90000" tIns="46800" bIns="46800" anchor="t">
            <a:noAutofit/>
          </a:bodyPr>
          <a:p>
            <a:pPr>
              <a:lnSpc>
                <a:spcPct val="100000"/>
              </a:lnSpc>
              <a:spcBef>
                <a:spcPts val="499"/>
              </a:spcBef>
              <a:tabLst>
                <a:tab algn="l" pos="0"/>
                <a:tab algn="l" pos="183528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457200">
              <a:lnSpc>
                <a:spcPct val="100000"/>
              </a:lnSpc>
              <a:spcAft>
                <a:spcPts val="1001"/>
              </a:spcAft>
              <a:buClr>
                <a:srgbClr val="800080"/>
              </a:buClr>
              <a:buFont typeface="Wingdings" charset="2"/>
              <a:buChar char=""/>
              <a:tabLst>
                <a:tab algn="l" pos="18352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Enron nets all the values into a single number</a:t>
            </a:r>
            <a:endParaRPr b="0" lang="en-US" sz="2000" strike="noStrike" u="none">
              <a:solidFill>
                <a:srgbClr val="000000"/>
              </a:solidFill>
              <a:effectLst/>
              <a:uFillTx/>
              <a:latin typeface="Times New Roman"/>
            </a:endParaRPr>
          </a:p>
          <a:p>
            <a:pPr lvl="1" marL="457200">
              <a:lnSpc>
                <a:spcPct val="100000"/>
              </a:lnSpc>
              <a:tabLst>
                <a:tab algn="l" pos="0"/>
                <a:tab algn="l" pos="18352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ff0000"/>
                </a:solidFill>
                <a:effectLst/>
                <a:uFillTx/>
                <a:latin typeface="Wingdings 3"/>
                <a:ea typeface="Wingdings 3"/>
              </a:rPr>
              <a:t></a:t>
            </a:r>
            <a:r>
              <a:rPr b="1" lang="en-US" sz="2000" strike="noStrike" u="none">
                <a:solidFill>
                  <a:srgbClr val="000000"/>
                </a:solidFill>
                <a:effectLst/>
                <a:uFillTx/>
                <a:latin typeface="Arial"/>
              </a:rPr>
              <a:t> Enron owes XYZ</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$9 million </a:t>
            </a:r>
            <a:r>
              <a:rPr b="1" lang="en-US" sz="1000" strike="noStrike" u="none">
                <a:solidFill>
                  <a:srgbClr val="000000"/>
                </a:solidFill>
                <a:effectLst/>
                <a:uFillTx/>
                <a:latin typeface="Arial"/>
              </a:rPr>
              <a:t>($6 million receivable and</a:t>
            </a:r>
            <a:endParaRPr b="0" lang="en-US" sz="1000" strike="noStrike" u="none">
              <a:solidFill>
                <a:srgbClr val="000000"/>
              </a:solidFill>
              <a:effectLst/>
              <a:uFillTx/>
              <a:latin typeface="Times New Roman"/>
            </a:endParaRPr>
          </a:p>
          <a:p>
            <a:pPr>
              <a:lnSpc>
                <a:spcPct val="100000"/>
              </a:lnSpc>
              <a:tabLst>
                <a:tab algn="l" pos="0"/>
                <a:tab algn="l" pos="183528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          $3 million mark-to-market)</a:t>
            </a:r>
            <a:endParaRPr b="0" lang="en-US" sz="1000" strike="noStrike" u="none">
              <a:solidFill>
                <a:srgbClr val="000000"/>
              </a:solidFill>
              <a:effectLst/>
              <a:uFillTx/>
              <a:latin typeface="Times New Roman"/>
            </a:endParaRPr>
          </a:p>
          <a:p>
            <a:pPr>
              <a:lnSpc>
                <a:spcPct val="100000"/>
              </a:lnSpc>
              <a:tabLst>
                <a:tab algn="l" pos="0"/>
                <a:tab algn="l" pos="18352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ff0000"/>
                </a:solidFill>
                <a:effectLst/>
                <a:uFillTx/>
                <a:latin typeface="Wingdings 3"/>
                <a:ea typeface="Wingdings 3"/>
              </a:rPr>
              <a:t></a:t>
            </a:r>
            <a:r>
              <a:rPr b="1" lang="en-US" sz="2000" strike="noStrike" u="none">
                <a:solidFill>
                  <a:srgbClr val="000000"/>
                </a:solidFill>
                <a:effectLst/>
                <a:uFillTx/>
                <a:latin typeface="Arial"/>
              </a:rPr>
              <a:t> XYZ owes Enron</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$10 million</a:t>
            </a:r>
            <a:endParaRPr b="0" lang="en-US" sz="2000" strike="noStrike" u="none">
              <a:solidFill>
                <a:srgbClr val="000000"/>
              </a:solidFill>
              <a:effectLst/>
              <a:uFillTx/>
              <a:latin typeface="Times New Roman"/>
            </a:endParaRPr>
          </a:p>
          <a:p>
            <a:pPr>
              <a:lnSpc>
                <a:spcPct val="100000"/>
              </a:lnSpc>
              <a:spcBef>
                <a:spcPts val="1100"/>
              </a:spcBef>
              <a:tabLst>
                <a:tab algn="l" pos="0"/>
                <a:tab algn="l" pos="18352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ff0000"/>
                </a:solidFill>
                <a:effectLst/>
                <a:uFillTx/>
                <a:latin typeface="Wingdings 3"/>
                <a:ea typeface="Wingdings 3"/>
              </a:rPr>
              <a:t></a:t>
            </a:r>
            <a:r>
              <a:rPr b="1" lang="en-US" sz="2000" strike="noStrike" u="none">
                <a:solidFill>
                  <a:srgbClr val="000000"/>
                </a:solidFill>
                <a:effectLst/>
                <a:uFillTx/>
                <a:latin typeface="Arial"/>
              </a:rPr>
              <a:t> </a:t>
            </a:r>
            <a:r>
              <a:rPr b="1" lang="en-US" sz="2200" strike="noStrike" u="none">
                <a:solidFill>
                  <a:srgbClr val="000000"/>
                </a:solidFill>
                <a:effectLst/>
                <a:uFillTx/>
                <a:latin typeface="Arial"/>
              </a:rPr>
              <a:t>ENRON’S EXPOSURE</a:t>
            </a:r>
            <a:r>
              <a:rPr b="1" lang="en-US" sz="2200" strike="noStrike" u="none">
                <a:solidFill>
                  <a:srgbClr val="000000"/>
                </a:solidFill>
                <a:effectLst/>
                <a:uFillTx/>
                <a:latin typeface="Arial"/>
              </a:rPr>
              <a:t>	</a:t>
            </a:r>
            <a:r>
              <a:rPr b="1" lang="en-US" sz="2200" strike="noStrike" u="sng">
                <a:solidFill>
                  <a:srgbClr val="000000"/>
                </a:solidFill>
                <a:effectLst/>
                <a:uFillTx/>
                <a:latin typeface="Arial"/>
              </a:rPr>
              <a:t>$1 MILLION</a:t>
            </a:r>
            <a:endParaRPr b="0" lang="en-US" sz="2200" strike="noStrike" u="none">
              <a:solidFill>
                <a:srgbClr val="000000"/>
              </a:solidFill>
              <a:effectLst/>
              <a:uFillTx/>
              <a:latin typeface="Times New Roman"/>
            </a:endParaRPr>
          </a:p>
          <a:p>
            <a:pPr>
              <a:lnSpc>
                <a:spcPct val="100000"/>
              </a:lnSpc>
              <a:spcBef>
                <a:spcPts val="550"/>
              </a:spcBef>
              <a:buClr>
                <a:srgbClr val="000000"/>
              </a:buClr>
              <a:buFont typeface="Wingdings" charset="2"/>
              <a:buChar char=""/>
              <a:tabLst>
                <a:tab algn="l" pos="183528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0"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1" name="PlaceHolder 1"/>
          <p:cNvSpPr>
            <a:spLocks noGrp="1"/>
          </p:cNvSpPr>
          <p:nvPr>
            <p:ph type="title"/>
          </p:nvPr>
        </p:nvSpPr>
        <p:spPr>
          <a:xfrm>
            <a:off x="752400" y="452160"/>
            <a:ext cx="8763120" cy="571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EXAMPLE 3 </a:t>
            </a:r>
            <a:r>
              <a:rPr b="1" lang="en-US" sz="1800" strike="noStrike" u="none">
                <a:solidFill>
                  <a:srgbClr val="000000"/>
                </a:solidFill>
                <a:effectLst/>
                <a:uFillTx/>
                <a:latin typeface="Arial"/>
              </a:rPr>
              <a:t>(cont’d)</a:t>
            </a:r>
            <a:endParaRPr b="1" lang="en-US" sz="1800" strike="noStrike" u="none">
              <a:solidFill>
                <a:srgbClr val="000000"/>
              </a:solidFill>
              <a:effectLst/>
              <a:uFillTx/>
              <a:latin typeface="Arial"/>
            </a:endParaRPr>
          </a:p>
        </p:txBody>
      </p:sp>
      <p:sp>
        <p:nvSpPr>
          <p:cNvPr id="142" name="PlaceHolder 2"/>
          <p:cNvSpPr>
            <a:spLocks noGrp="1"/>
          </p:cNvSpPr>
          <p:nvPr>
            <p:ph/>
          </p:nvPr>
        </p:nvSpPr>
        <p:spPr>
          <a:xfrm>
            <a:off x="714240" y="2057400"/>
            <a:ext cx="9010800" cy="3657600"/>
          </a:xfrm>
          <a:prstGeom prst="rect">
            <a:avLst/>
          </a:prstGeom>
          <a:noFill/>
          <a:ln w="0">
            <a:noFill/>
          </a:ln>
        </p:spPr>
        <p:txBody>
          <a:bodyPr lIns="90000" rIns="90000" tIns="46800" bIns="46800" anchor="t">
            <a:normAutofit/>
          </a:bodyPr>
          <a:p>
            <a:pPr marL="457200" indent="-45720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If Enron didn’t have Master, then</a:t>
            </a:r>
            <a:endParaRPr b="1" lang="en-US" sz="2400" strike="noStrike" u="none">
              <a:solidFill>
                <a:srgbClr val="000000"/>
              </a:solidFill>
              <a:effectLst/>
              <a:uFillTx/>
              <a:latin typeface="Arial"/>
            </a:endParaRPr>
          </a:p>
          <a:p>
            <a:pPr marL="457200" indent="0" algn="jus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lgn="just">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may not have ability to net $10 million receivable against $6 million payable</a:t>
            </a:r>
            <a:endParaRPr b="1" lang="en-US" sz="2400" strike="noStrike" u="none">
              <a:solidFill>
                <a:srgbClr val="000000"/>
              </a:solidFill>
              <a:effectLst/>
              <a:uFillTx/>
              <a:latin typeface="Arial"/>
            </a:endParaRPr>
          </a:p>
          <a:p>
            <a:pPr marL="457200" indent="0" algn="jus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lgn="just">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may not be able to terminate transactions and limit mark-to-market exposure and/or net $3 million mark-to-market value against the $10 million receivable</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3" name=""/>
          <p:cNvSpPr/>
          <p:nvPr/>
        </p:nvSpPr>
        <p:spPr>
          <a:xfrm>
            <a:off x="258840" y="219240"/>
            <a:ext cx="9785160" cy="6406920"/>
          </a:xfrm>
          <a:prstGeom prst="rect">
            <a:avLst/>
          </a:prstGeom>
          <a:gradFill rotWithShape="0">
            <a:gsLst>
              <a:gs pos="0">
                <a:srgbClr val="ffffff"/>
              </a:gs>
              <a:gs pos="100000">
                <a:srgbClr val="85d1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685800" y="2552760"/>
            <a:ext cx="8982000" cy="133344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PlaceHolder 1"/>
          <p:cNvSpPr>
            <a:spLocks noGrp="1"/>
          </p:cNvSpPr>
          <p:nvPr>
            <p:ph type="title"/>
          </p:nvPr>
        </p:nvSpPr>
        <p:spPr>
          <a:xfrm>
            <a:off x="542520" y="2431800"/>
            <a:ext cx="9163080" cy="1447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Enron’s Potential Exposure Without</a:t>
            </a:r>
            <a:br>
              <a:rPr sz="3000"/>
            </a:br>
            <a:r>
              <a:rPr b="1" lang="en-US" sz="3000" strike="noStrike" u="none">
                <a:solidFill>
                  <a:srgbClr val="000000"/>
                </a:solidFill>
                <a:effectLst/>
                <a:uFillTx/>
                <a:latin typeface="Arial"/>
              </a:rPr>
              <a:t>a Good Master Contract:  Huge Unknown</a:t>
            </a:r>
            <a:endParaRPr b="1" lang="en-US" sz="3000" strike="noStrike" u="none">
              <a:solidFill>
                <a:srgbClr val="000000"/>
              </a:solidFill>
              <a:effectLst/>
              <a:uFillTx/>
              <a:latin typeface="Arial"/>
            </a:endParaRPr>
          </a:p>
        </p:txBody>
      </p:sp>
      <p:sp>
        <p:nvSpPr>
          <p:cNvPr id="146" name="PlaceHolder 2"/>
          <p:cNvSpPr>
            <a:spLocks noGrp="1"/>
          </p:cNvSpPr>
          <p:nvPr>
            <p:ph type="subTitle"/>
          </p:nvPr>
        </p:nvSpPr>
        <p:spPr>
          <a:xfrm>
            <a:off x="1371240" y="4828680"/>
            <a:ext cx="7201080" cy="2133720"/>
          </a:xfrm>
          <a:prstGeom prst="rect">
            <a:avLst/>
          </a:prstGeom>
          <a:noFill/>
          <a:ln w="0">
            <a:noFill/>
          </a:ln>
        </p:spPr>
        <p:txBody>
          <a:bodyPr lIns="0" rIns="0" tIns="0" bIns="0" anchor="t">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147" name=""/>
          <p:cNvSpPr/>
          <p:nvPr/>
        </p:nvSpPr>
        <p:spPr>
          <a:xfrm>
            <a:off x="343080" y="6095880"/>
            <a:ext cx="394308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8" name=""/>
          <p:cNvSpPr/>
          <p:nvPr/>
        </p:nvSpPr>
        <p:spPr>
          <a:xfrm>
            <a:off x="172080" y="6330960"/>
            <a:ext cx="2086200" cy="24156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2000</a:t>
            </a:r>
            <a:r>
              <a:rPr b="1" lang="en-US" sz="1000" strike="noStrike" u="none">
                <a:solidFill>
                  <a:srgbClr val="000000"/>
                </a:solidFill>
                <a:effectLst/>
                <a:uFillTx/>
                <a:latin typeface="Arial"/>
              </a:rPr>
              <a:t> JHM-050900a- </a:t>
            </a:r>
            <a:fld id="{EF61114A-236F-4AC2-8E15-185E1EF0E20C}"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 name=""/>
          <p:cNvSpPr/>
          <p:nvPr/>
        </p:nvSpPr>
        <p:spPr>
          <a:xfrm>
            <a:off x="590400" y="333360"/>
            <a:ext cx="9020160" cy="1257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PlaceHolder 1"/>
          <p:cNvSpPr>
            <a:spLocks noGrp="1"/>
          </p:cNvSpPr>
          <p:nvPr>
            <p:ph type="title"/>
          </p:nvPr>
        </p:nvSpPr>
        <p:spPr>
          <a:xfrm>
            <a:off x="752400" y="452520"/>
            <a:ext cx="8763120" cy="10857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Other Areas Where Poor Contracts can Unexpectedly Hurt You</a:t>
            </a:r>
            <a:endParaRPr b="1" lang="en-US" sz="3200" strike="noStrike" u="none">
              <a:solidFill>
                <a:srgbClr val="000000"/>
              </a:solidFill>
              <a:effectLst/>
              <a:uFillTx/>
              <a:latin typeface="Arial"/>
            </a:endParaRPr>
          </a:p>
        </p:txBody>
      </p:sp>
      <p:sp>
        <p:nvSpPr>
          <p:cNvPr id="151" name="PlaceHolder 2"/>
          <p:cNvSpPr>
            <a:spLocks noGrp="1"/>
          </p:cNvSpPr>
          <p:nvPr>
            <p:ph/>
          </p:nvPr>
        </p:nvSpPr>
        <p:spPr>
          <a:xfrm>
            <a:off x="676080" y="1695600"/>
            <a:ext cx="9010440" cy="4628880"/>
          </a:xfrm>
          <a:prstGeom prst="rect">
            <a:avLst/>
          </a:prstGeom>
          <a:noFill/>
          <a:ln w="0">
            <a:noFill/>
          </a:ln>
        </p:spPr>
        <p:txBody>
          <a:bodyPr lIns="90000" rIns="90000" tIns="46800" bIns="46800" anchor="t">
            <a:normAutofit/>
          </a:bodyPr>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Oral Trading</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Without express acknowledgement of the </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enforceability of oral trades, risk of</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subsequent denial of existence of trade</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Authority to</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Waiver of claim that employee was</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enter into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unauthorized and precise authority</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trades</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representations may help avoid later</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arguments that trade was unauthorized</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Setoff</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Potentially avoids payments to Defaulting</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Party or Defaulting Party’s Affiliates when</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Defaulting Party owes money to </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Non-Defaulting Party or Non-Defaulting</a:t>
            </a:r>
            <a:endParaRPr b="1" lang="en-US" sz="2000" strike="noStrike" u="none">
              <a:solidFill>
                <a:srgbClr val="000000"/>
              </a:solidFill>
              <a:effectLst/>
              <a:uFillTx/>
              <a:latin typeface="Arial"/>
            </a:endParaRPr>
          </a:p>
          <a:p>
            <a:pPr marL="457200" indent="-285840" algn="just">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Party’s Affiliates</a:t>
            </a:r>
            <a:endParaRPr b="1" lang="en-US" sz="2000" strike="noStrike" u="none">
              <a:solidFill>
                <a:srgbClr val="000000"/>
              </a:solidFill>
              <a:effectLst/>
              <a:uFillTx/>
              <a:latin typeface="Arial"/>
            </a:endParaRPr>
          </a:p>
        </p:txBody>
      </p:sp>
      <p:sp>
        <p:nvSpPr>
          <p:cNvPr id="152" name=""/>
          <p:cNvSpPr/>
          <p:nvPr/>
        </p:nvSpPr>
        <p:spPr>
          <a:xfrm>
            <a:off x="609480" y="1771560"/>
            <a:ext cx="285840" cy="228600"/>
          </a:xfrm>
          <a:prstGeom prst="rightArrow">
            <a:avLst>
              <a:gd name="adj1" fmla="val 50000"/>
              <a:gd name="adj2" fmla="val 31260"/>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571680" y="4495680"/>
            <a:ext cx="342720" cy="228600"/>
          </a:xfrm>
          <a:prstGeom prst="rightArrow">
            <a:avLst>
              <a:gd name="adj1" fmla="val 50000"/>
              <a:gd name="adj2" fmla="val 37480"/>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552600" y="2990880"/>
            <a:ext cx="342720" cy="228600"/>
          </a:xfrm>
          <a:prstGeom prst="rightArrow">
            <a:avLst>
              <a:gd name="adj1" fmla="val 50000"/>
              <a:gd name="adj2" fmla="val 37480"/>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2990880" y="1790640"/>
            <a:ext cx="342720" cy="190440"/>
          </a:xfrm>
          <a:custGeom>
            <a:avLst/>
            <a:gdLst>
              <a:gd name="textAreaLeft" fmla="*/ 0 w 342720"/>
              <a:gd name="textAreaRight" fmla="*/ 343080 w 342720"/>
              <a:gd name="textAreaTop" fmla="*/ 0 h 190440"/>
              <a:gd name="textAreaBottom" fmla="*/ 190800 h 19044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cc99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3009960" y="3009960"/>
            <a:ext cx="342720" cy="190440"/>
          </a:xfrm>
          <a:custGeom>
            <a:avLst/>
            <a:gdLst>
              <a:gd name="textAreaLeft" fmla="*/ 0 w 342720"/>
              <a:gd name="textAreaRight" fmla="*/ 343080 w 342720"/>
              <a:gd name="textAreaTop" fmla="*/ 0 h 190440"/>
              <a:gd name="textAreaBottom" fmla="*/ 190800 h 19044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cc99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2990880" y="4495680"/>
            <a:ext cx="342720" cy="190800"/>
          </a:xfrm>
          <a:custGeom>
            <a:avLst/>
            <a:gdLst>
              <a:gd name="textAreaLeft" fmla="*/ 0 w 342720"/>
              <a:gd name="textAreaRight" fmla="*/ 343080 w 342720"/>
              <a:gd name="textAreaTop" fmla="*/ 0 h 190800"/>
              <a:gd name="textAreaBottom" fmla="*/ 191160 h 1908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cc99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
          <p:cNvSpPr/>
          <p:nvPr/>
        </p:nvSpPr>
        <p:spPr>
          <a:xfrm>
            <a:off x="590400" y="333360"/>
            <a:ext cx="9020160" cy="173340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9" name="PlaceHolder 1"/>
          <p:cNvSpPr>
            <a:spLocks noGrp="1"/>
          </p:cNvSpPr>
          <p:nvPr>
            <p:ph type="title"/>
          </p:nvPr>
        </p:nvSpPr>
        <p:spPr>
          <a:xfrm>
            <a:off x="752040" y="452520"/>
            <a:ext cx="8782200" cy="1581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What Can You do to Minimize These Risks and Align the Credit Assumptions with the Legal Reality</a:t>
            </a:r>
            <a:endParaRPr b="1" lang="en-US" sz="3200" strike="noStrike" u="none">
              <a:solidFill>
                <a:srgbClr val="000000"/>
              </a:solidFill>
              <a:effectLst/>
              <a:uFillTx/>
              <a:latin typeface="Arial"/>
            </a:endParaRPr>
          </a:p>
        </p:txBody>
      </p:sp>
      <p:sp>
        <p:nvSpPr>
          <p:cNvPr id="160" name="PlaceHolder 2"/>
          <p:cNvSpPr>
            <a:spLocks noGrp="1"/>
          </p:cNvSpPr>
          <p:nvPr>
            <p:ph/>
          </p:nvPr>
        </p:nvSpPr>
        <p:spPr>
          <a:xfrm>
            <a:off x="695160" y="2743200"/>
            <a:ext cx="9010800" cy="3409920"/>
          </a:xfrm>
          <a:prstGeom prst="rect">
            <a:avLst/>
          </a:prstGeom>
          <a:noFill/>
          <a:ln w="0">
            <a:noFill/>
          </a:ln>
        </p:spPr>
        <p:txBody>
          <a:bodyPr lIns="90000" rIns="90000" tIns="46800" bIns="46800" anchor="t">
            <a:normAutofit/>
          </a:bodyPr>
          <a:p>
            <a:pPr marL="457200" indent="-285840" algn="ctr">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6600"/>
                </a:solidFill>
                <a:effectLst/>
                <a:uFillTx/>
                <a:latin typeface="Arial"/>
              </a:rPr>
              <a:t>DEMAND THAT COUNTERPARTIES TRADE UNDER A SINGLE, COMMERCIALLY REASONABLE, TRADING-ORIENTED MASTER AGREEMENT, WHICH MASTER AGREEMENT IS USED IN COMBINATION WITH FERC FILED DOCUMENTS THAT DO NOT CONFLICT WITH MASTER AGREEMENT</a:t>
            </a:r>
            <a:endParaRPr b="1" lang="en-US" sz="2400" strike="noStrike" u="none">
              <a:solidFill>
                <a:srgbClr val="000000"/>
              </a:solidFill>
              <a:effectLst/>
              <a:uFillTx/>
              <a:latin typeface="Arial"/>
            </a:endParaRPr>
          </a:p>
          <a:p>
            <a:pPr marL="457200" indent="-285840" algn="ctr">
              <a:spcBef>
                <a:spcPts val="1001"/>
              </a:spcBef>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Or in other words,</a:t>
            </a:r>
            <a:endParaRPr b="1" lang="en-US" sz="2000" strike="noStrike" u="none">
              <a:solidFill>
                <a:srgbClr val="000000"/>
              </a:solidFill>
              <a:effectLst/>
              <a:uFillTx/>
              <a:latin typeface="Arial"/>
            </a:endParaRPr>
          </a:p>
          <a:p>
            <a:pPr marL="457200" indent="-285840" algn="ctr">
              <a:spcBef>
                <a:spcPts val="1199"/>
              </a:spcBef>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6600"/>
                </a:solidFill>
                <a:effectLst/>
                <a:uFillTx/>
                <a:latin typeface="Arial"/>
              </a:rPr>
              <a:t>USE THE EEI MASTER</a:t>
            </a:r>
            <a:endParaRPr b="1" lang="en-US" sz="2400" strike="noStrike" u="none">
              <a:solidFill>
                <a:srgbClr val="000000"/>
              </a:solidFill>
              <a:effectLst/>
              <a:uFillTx/>
              <a:latin typeface="Arial"/>
            </a:endParaRPr>
          </a:p>
          <a:p>
            <a:pPr marL="457200" indent="-285840" algn="ctr">
              <a:buNone/>
              <a:tabLst>
                <a:tab algn="l" pos="0"/>
                <a:tab algn="l" pos="1886040"/>
                <a:tab algn="l" pos="262908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61" name=""/>
          <p:cNvSpPr/>
          <p:nvPr/>
        </p:nvSpPr>
        <p:spPr>
          <a:xfrm>
            <a:off x="258840" y="219240"/>
            <a:ext cx="9785160" cy="6406920"/>
          </a:xfrm>
          <a:prstGeom prst="rect">
            <a:avLst/>
          </a:prstGeom>
          <a:gradFill rotWithShape="0">
            <a:gsLst>
              <a:gs pos="0">
                <a:srgbClr val="ffffff"/>
              </a:gs>
              <a:gs pos="100000">
                <a:srgbClr val="85d1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685800" y="2552760"/>
            <a:ext cx="8982000" cy="133344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3" name="PlaceHolder 1"/>
          <p:cNvSpPr>
            <a:spLocks noGrp="1"/>
          </p:cNvSpPr>
          <p:nvPr>
            <p:ph type="title"/>
          </p:nvPr>
        </p:nvSpPr>
        <p:spPr>
          <a:xfrm>
            <a:off x="542520" y="2431800"/>
            <a:ext cx="9163080" cy="1447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How EEI Was Developed</a:t>
            </a:r>
            <a:endParaRPr b="1" lang="en-US" sz="3000" strike="noStrike" u="none">
              <a:solidFill>
                <a:srgbClr val="000000"/>
              </a:solidFill>
              <a:effectLst/>
              <a:uFillTx/>
              <a:latin typeface="Arial"/>
            </a:endParaRPr>
          </a:p>
        </p:txBody>
      </p:sp>
      <p:sp>
        <p:nvSpPr>
          <p:cNvPr id="164" name="PlaceHolder 2"/>
          <p:cNvSpPr>
            <a:spLocks noGrp="1"/>
          </p:cNvSpPr>
          <p:nvPr>
            <p:ph type="subTitle"/>
          </p:nvPr>
        </p:nvSpPr>
        <p:spPr>
          <a:xfrm>
            <a:off x="1371240" y="4828680"/>
            <a:ext cx="7201080" cy="2133720"/>
          </a:xfrm>
          <a:prstGeom prst="rect">
            <a:avLst/>
          </a:prstGeom>
          <a:noFill/>
          <a:ln w="0">
            <a:noFill/>
          </a:ln>
        </p:spPr>
        <p:txBody>
          <a:bodyPr lIns="0" rIns="0" tIns="0" bIns="0" anchor="t">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165" name=""/>
          <p:cNvSpPr/>
          <p:nvPr/>
        </p:nvSpPr>
        <p:spPr>
          <a:xfrm>
            <a:off x="343080" y="6095880"/>
            <a:ext cx="394308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6" name=""/>
          <p:cNvSpPr/>
          <p:nvPr/>
        </p:nvSpPr>
        <p:spPr>
          <a:xfrm>
            <a:off x="172080" y="6330960"/>
            <a:ext cx="2086200" cy="24156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2000</a:t>
            </a:r>
            <a:r>
              <a:rPr b="1" lang="en-US" sz="1000" strike="noStrike" u="none">
                <a:solidFill>
                  <a:srgbClr val="000000"/>
                </a:solidFill>
                <a:effectLst/>
                <a:uFillTx/>
                <a:latin typeface="Arial"/>
              </a:rPr>
              <a:t> JHM-050900a- </a:t>
            </a:r>
            <a:fld id="{F7046813-0C41-43C5-BEAA-C62C9D8BD7D9}"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7"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 name="PlaceHolder 1"/>
          <p:cNvSpPr>
            <a:spLocks noGrp="1"/>
          </p:cNvSpPr>
          <p:nvPr>
            <p:ph type="title"/>
          </p:nvPr>
        </p:nvSpPr>
        <p:spPr>
          <a:xfrm>
            <a:off x="752400" y="452160"/>
            <a:ext cx="8763120" cy="571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What is EEI and How did the Contract Come About</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p:txBody>
      </p:sp>
      <p:sp>
        <p:nvSpPr>
          <p:cNvPr id="169" name="PlaceHolder 2"/>
          <p:cNvSpPr>
            <a:spLocks noGrp="1"/>
          </p:cNvSpPr>
          <p:nvPr>
            <p:ph/>
          </p:nvPr>
        </p:nvSpPr>
        <p:spPr>
          <a:xfrm>
            <a:off x="771120" y="1257480"/>
            <a:ext cx="8782200" cy="5029200"/>
          </a:xfrm>
          <a:prstGeom prst="rect">
            <a:avLst/>
          </a:prstGeom>
          <a:noFill/>
          <a:ln w="0">
            <a:noFill/>
          </a:ln>
        </p:spPr>
        <p:txBody>
          <a:bodyPr lIns="90000" rIns="90000" tIns="46800" bIns="46800" anchor="t">
            <a:norm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nSpc>
                <a:spcPct val="90000"/>
              </a:lnSpc>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The Edison Electric Institute (EEI) initiated the process of developing a standard power contract in the fall of 1998</a:t>
            </a:r>
            <a:endParaRPr b="1" lang="en-US" sz="2400" strike="noStrike" u="none">
              <a:solidFill>
                <a:srgbClr val="000000"/>
              </a:solidFill>
              <a:effectLst/>
              <a:uFillTx/>
              <a:latin typeface="Arial"/>
            </a:endParaRPr>
          </a:p>
          <a:p>
            <a:pPr lvl="1" marL="108576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lvl="1" marL="1085760" indent="-342720">
              <a:lnSpc>
                <a:spcPct val="90000"/>
              </a:lnSpc>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Kick-off meeting with major industry participants – January 29, 1998</a:t>
            </a:r>
            <a:endParaRPr b="1" lang="en-US" sz="2400" strike="noStrike" u="none">
              <a:solidFill>
                <a:srgbClr val="000000"/>
              </a:solidFill>
              <a:effectLst/>
              <a:uFillTx/>
              <a:latin typeface="Arial"/>
            </a:endParaRPr>
          </a:p>
          <a:p>
            <a:pPr lvl="2" marL="1828800" indent="-342720">
              <a:lnSpc>
                <a:spcPct val="90000"/>
              </a:lnSpc>
              <a:spcBef>
                <a:spcPts val="1199"/>
              </a:spcBef>
              <a:buClr>
                <a:srgbClr val="ff6600"/>
              </a:buClr>
              <a:buFont typeface="Wingdings" charset="2"/>
              <a:buChar char=""/>
              <a:tabLst>
                <a:tab algn="l" pos="9144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Group effort defined</a:t>
            </a:r>
            <a:endParaRPr b="1" lang="en-US" sz="2400" strike="noStrike" u="none">
              <a:solidFill>
                <a:srgbClr val="000000"/>
              </a:solidFill>
              <a:effectLst/>
              <a:uFillTx/>
              <a:latin typeface="Arial"/>
            </a:endParaRPr>
          </a:p>
          <a:p>
            <a:pPr lvl="2" marL="1828800" indent="-342720">
              <a:lnSpc>
                <a:spcPct val="90000"/>
              </a:lnSpc>
              <a:buClr>
                <a:srgbClr val="ff6600"/>
              </a:buClr>
              <a:buFont typeface="Wingdings" charset="2"/>
              <a:buChar char=""/>
              <a:tabLst>
                <a:tab algn="l" pos="9144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Drafting Group established</a:t>
            </a:r>
            <a:endParaRPr b="1" lang="en-US" sz="2400" strike="noStrike" u="none">
              <a:solidFill>
                <a:srgbClr val="000000"/>
              </a:solidFill>
              <a:effectLst/>
              <a:uFillTx/>
              <a:latin typeface="Arial"/>
            </a:endParaRPr>
          </a:p>
          <a:p>
            <a:pPr lvl="1" marL="108576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lvl="1" marL="1085760" indent="-342720">
              <a:lnSpc>
                <a:spcPct val="90000"/>
              </a:lnSpc>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Drafting Group</a:t>
            </a:r>
            <a:endParaRPr b="1" lang="en-US" sz="2400" strike="noStrike" u="none">
              <a:solidFill>
                <a:srgbClr val="000000"/>
              </a:solidFill>
              <a:effectLst/>
              <a:uFillTx/>
              <a:latin typeface="Arial"/>
            </a:endParaRPr>
          </a:p>
          <a:p>
            <a:pPr lvl="2" marL="1828800" indent="-342720">
              <a:lnSpc>
                <a:spcPct val="90000"/>
              </a:lnSpc>
              <a:spcBef>
                <a:spcPts val="1199"/>
              </a:spcBef>
              <a:buClr>
                <a:srgbClr val="ff6600"/>
              </a:buClr>
              <a:buFont typeface="Wingdings" charset="2"/>
              <a:buChar char=""/>
              <a:tabLst>
                <a:tab algn="l" pos="9144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Meeting held to identify issues and proposed Standardized Terms</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0" name=""/>
          <p:cNvSpPr/>
          <p:nvPr/>
        </p:nvSpPr>
        <p:spPr>
          <a:xfrm>
            <a:off x="590400" y="333360"/>
            <a:ext cx="9020160" cy="10288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 name="PlaceHolder 1"/>
          <p:cNvSpPr>
            <a:spLocks noGrp="1"/>
          </p:cNvSpPr>
          <p:nvPr>
            <p:ph type="title"/>
          </p:nvPr>
        </p:nvSpPr>
        <p:spPr>
          <a:xfrm>
            <a:off x="752400" y="452520"/>
            <a:ext cx="8763120" cy="7999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What is EEI and How did the Contract Come About </a:t>
            </a:r>
            <a:r>
              <a:rPr b="1" lang="en-US" sz="1800" strike="noStrike" u="none">
                <a:solidFill>
                  <a:srgbClr val="000000"/>
                </a:solidFill>
                <a:effectLst/>
                <a:uFillTx/>
                <a:latin typeface="Arial"/>
              </a:rPr>
              <a:t>(cont’d)</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p:txBody>
      </p:sp>
      <p:sp>
        <p:nvSpPr>
          <p:cNvPr id="172" name="PlaceHolder 2"/>
          <p:cNvSpPr>
            <a:spLocks noGrp="1"/>
          </p:cNvSpPr>
          <p:nvPr>
            <p:ph/>
          </p:nvPr>
        </p:nvSpPr>
        <p:spPr>
          <a:xfrm>
            <a:off x="771120" y="1504440"/>
            <a:ext cx="8782200" cy="5048280"/>
          </a:xfrm>
          <a:prstGeom prst="rect">
            <a:avLst/>
          </a:prstGeom>
          <a:noFill/>
          <a:ln w="0">
            <a:noFill/>
          </a:ln>
        </p:spPr>
        <p:txBody>
          <a:bodyPr lIns="90000" rIns="90000" tIns="46800" bIns="46800" anchor="t">
            <a:normAutofit/>
          </a:bodyPr>
          <a:p>
            <a:pPr lvl="1" marL="1085760" indent="-342720">
              <a:spcBef>
                <a:spcPts val="1199"/>
              </a:spcBef>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Follow-up meetings – March, May, June 1999</a:t>
            </a:r>
            <a:endParaRPr b="1" lang="en-US" sz="2400" strike="noStrike" u="none">
              <a:solidFill>
                <a:srgbClr val="000000"/>
              </a:solidFill>
              <a:effectLst/>
              <a:uFillTx/>
              <a:latin typeface="Arial"/>
            </a:endParaRPr>
          </a:p>
          <a:p>
            <a:pPr lvl="1" marL="1085760" indent="-342720">
              <a:spcBef>
                <a:spcPts val="1199"/>
              </a:spcBef>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Summer 1999 – intense Drafting Group meetings and calls</a:t>
            </a:r>
            <a:endParaRPr b="1" lang="en-US" sz="2400" strike="noStrike" u="none">
              <a:solidFill>
                <a:srgbClr val="000000"/>
              </a:solidFill>
              <a:effectLst/>
              <a:uFillTx/>
              <a:latin typeface="Arial"/>
            </a:endParaRPr>
          </a:p>
          <a:p>
            <a:pPr lvl="1" marL="1085760" indent="-342720">
              <a:spcBef>
                <a:spcPts val="1199"/>
              </a:spcBef>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Presentation to larger group – September 24</a:t>
            </a:r>
            <a:endParaRPr b="1" lang="en-US" sz="2400" strike="noStrike" u="none">
              <a:solidFill>
                <a:srgbClr val="000000"/>
              </a:solidFill>
              <a:effectLst/>
              <a:uFillTx/>
              <a:latin typeface="Arial"/>
            </a:endParaRPr>
          </a:p>
          <a:p>
            <a:pPr lvl="2" marL="1828800" indent="-342720">
              <a:spcBef>
                <a:spcPts val="1199"/>
              </a:spcBef>
              <a:buClr>
                <a:srgbClr val="ff6600"/>
              </a:buClr>
              <a:buFont typeface="Wingdings" charset="2"/>
              <a:buChar char=""/>
              <a:tabLst>
                <a:tab algn="l" pos="9144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Input from expanded participation</a:t>
            </a:r>
            <a:endParaRPr b="1" lang="en-US" sz="2400" strike="noStrike" u="none">
              <a:solidFill>
                <a:srgbClr val="000000"/>
              </a:solidFill>
              <a:effectLst/>
              <a:uFillTx/>
              <a:latin typeface="Arial"/>
            </a:endParaRPr>
          </a:p>
          <a:p>
            <a:pPr lvl="2" marL="1828800" indent="-342720">
              <a:buClr>
                <a:srgbClr val="ff6600"/>
              </a:buClr>
              <a:buFont typeface="Wingdings" charset="2"/>
              <a:buChar char=""/>
              <a:tabLst>
                <a:tab algn="l" pos="9144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Discussion of Drafting Group efforts</a:t>
            </a:r>
            <a:endParaRPr b="1" lang="en-US" sz="2400" strike="noStrike" u="none">
              <a:solidFill>
                <a:srgbClr val="000000"/>
              </a:solidFill>
              <a:effectLst/>
              <a:uFillTx/>
              <a:latin typeface="Arial"/>
            </a:endParaRPr>
          </a:p>
          <a:p>
            <a:pPr lvl="2" marL="1828800" indent="-342720">
              <a:buClr>
                <a:srgbClr val="ff6600"/>
              </a:buClr>
              <a:buFont typeface="Wingdings" charset="2"/>
              <a:buChar char=""/>
              <a:tabLst>
                <a:tab algn="l" pos="9144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Refinement of issues</a:t>
            </a:r>
            <a:endParaRPr b="1" lang="en-US" sz="2400" strike="noStrike" u="none">
              <a:solidFill>
                <a:srgbClr val="000000"/>
              </a:solidFill>
              <a:effectLst/>
              <a:uFillTx/>
              <a:latin typeface="Arial"/>
            </a:endParaRPr>
          </a:p>
          <a:p>
            <a:pPr lvl="1" marL="1085760" indent="-342720">
              <a:spcBef>
                <a:spcPts val="1199"/>
              </a:spcBef>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Distribution of Consensus Draft – mid-October</a:t>
            </a:r>
            <a:endParaRPr b="1" lang="en-US" sz="2400" strike="noStrike" u="none">
              <a:solidFill>
                <a:srgbClr val="000000"/>
              </a:solidFill>
              <a:effectLst/>
              <a:uFillTx/>
              <a:latin typeface="Arial"/>
            </a:endParaRPr>
          </a:p>
          <a:p>
            <a:pPr lvl="1" marL="1085760" indent="-342720">
              <a:spcBef>
                <a:spcPts val="1199"/>
              </a:spcBef>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EEI/NEMA Workshop – November 17, 1999 in Washington D.C.</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6" name=""/>
          <p:cNvGraphicFramePr/>
          <p:nvPr/>
        </p:nvGraphicFramePr>
        <p:xfrm>
          <a:off x="585720" y="673200"/>
          <a:ext cx="9158400" cy="6006960"/>
        </p:xfrm>
        <a:graphic>
          <a:graphicData uri="http://schemas.openxmlformats.org/presentationml/2006/ole">
            <p:oleObj progId="Excel.Sheet.12" r:id="rId1" spid="">
              <p:embed/>
              <p:pic>
                <p:nvPicPr>
                  <p:cNvPr id="37" name="" descr=""/>
                  <p:cNvPicPr/>
                  <p:nvPr/>
                </p:nvPicPr>
                <p:blipFill>
                  <a:blip r:embed="rId2"/>
                  <a:stretch/>
                </p:blipFill>
                <p:spPr>
                  <a:xfrm>
                    <a:off x="585720" y="673200"/>
                    <a:ext cx="9158400" cy="6006960"/>
                  </a:xfrm>
                  <a:prstGeom prst="rect">
                    <a:avLst/>
                  </a:prstGeom>
                  <a:noFill/>
                  <a:ln w="0">
                    <a:noFill/>
                  </a:ln>
                </p:spPr>
              </p:pic>
            </p:oleObj>
          </a:graphicData>
        </a:graphic>
      </p:graphicFrame>
      <p:sp>
        <p:nvSpPr>
          <p:cNvPr id="38" name=""/>
          <p:cNvSpPr/>
          <p:nvPr/>
        </p:nvSpPr>
        <p:spPr>
          <a:xfrm>
            <a:off x="771480" y="152280"/>
            <a:ext cx="8744040" cy="8352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Volatilities of Energy and Other Commodities</a:t>
            </a:r>
            <a:endParaRPr b="0" lang="en-US" sz="2400" strike="noStrike" u="none">
              <a:solidFill>
                <a:srgbClr val="000000"/>
              </a:solidFill>
              <a:effectLst/>
              <a:uFillTx/>
              <a:latin typeface="Times New Roman"/>
            </a:endParaRPr>
          </a:p>
        </p:txBody>
      </p:sp>
      <p:sp>
        <p:nvSpPr>
          <p:cNvPr id="39" name=""/>
          <p:cNvSpPr/>
          <p:nvPr/>
        </p:nvSpPr>
        <p:spPr>
          <a:xfrm>
            <a:off x="8515440" y="6622920"/>
            <a:ext cx="1385640" cy="180360"/>
          </a:xfrm>
          <a:prstGeom prst="rect">
            <a:avLst/>
          </a:prstGeom>
          <a:noFill/>
          <a:ln w="0">
            <a:noFill/>
          </a:ln>
        </p:spPr>
        <p:style>
          <a:lnRef idx="0"/>
          <a:fillRef idx="0"/>
          <a:effectRef idx="0"/>
          <a:fontRef idx="minor"/>
        </p:style>
        <p:txBody>
          <a:bodyPr lIns="90360" rIns="90360" tIns="44280" bIns="442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01 Historical Volatility</a:t>
            </a:r>
            <a:endParaRPr b="0" lang="en-US" sz="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3" name=""/>
          <p:cNvSpPr/>
          <p:nvPr/>
        </p:nvSpPr>
        <p:spPr>
          <a:xfrm>
            <a:off x="590400" y="333360"/>
            <a:ext cx="9020160" cy="10288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4" name="PlaceHolder 1"/>
          <p:cNvSpPr>
            <a:spLocks noGrp="1"/>
          </p:cNvSpPr>
          <p:nvPr>
            <p:ph type="title"/>
          </p:nvPr>
        </p:nvSpPr>
        <p:spPr>
          <a:xfrm>
            <a:off x="752400" y="452520"/>
            <a:ext cx="8763120" cy="7999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What is EEI and How did the Contract Come About </a:t>
            </a:r>
            <a:r>
              <a:rPr b="1" lang="en-US" sz="1800" strike="noStrike" u="none">
                <a:solidFill>
                  <a:srgbClr val="000000"/>
                </a:solidFill>
                <a:effectLst/>
                <a:uFillTx/>
                <a:latin typeface="Arial"/>
              </a:rPr>
              <a:t>(cont’d)</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p:txBody>
      </p:sp>
      <p:sp>
        <p:nvSpPr>
          <p:cNvPr id="175" name="PlaceHolder 2"/>
          <p:cNvSpPr>
            <a:spLocks noGrp="1"/>
          </p:cNvSpPr>
          <p:nvPr>
            <p:ph/>
          </p:nvPr>
        </p:nvSpPr>
        <p:spPr>
          <a:xfrm>
            <a:off x="771120" y="1504440"/>
            <a:ext cx="8782200" cy="50482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lvl="1" marL="1085760" indent="-342720">
              <a:spcBef>
                <a:spcPts val="1199"/>
              </a:spcBef>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Product Definitions discussed in December 1999 Working Group meeting</a:t>
            </a:r>
            <a:endParaRPr b="1" lang="en-US" sz="2400" strike="noStrike" u="none">
              <a:solidFill>
                <a:srgbClr val="000000"/>
              </a:solidFill>
              <a:effectLst/>
              <a:uFillTx/>
              <a:latin typeface="Arial"/>
            </a:endParaRPr>
          </a:p>
          <a:p>
            <a:pPr lvl="1" marL="1085760" indent="-342720">
              <a:spcBef>
                <a:spcPts val="1199"/>
              </a:spcBef>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Product Definitions refined by Drafting Group in January 2000</a:t>
            </a:r>
            <a:endParaRPr b="1" lang="en-US" sz="2400" strike="noStrike" u="none">
              <a:solidFill>
                <a:srgbClr val="000000"/>
              </a:solidFill>
              <a:effectLst/>
              <a:uFillTx/>
              <a:latin typeface="Arial"/>
            </a:endParaRPr>
          </a:p>
          <a:p>
            <a:pPr lvl="1" marL="1085760" indent="-342720">
              <a:spcBef>
                <a:spcPts val="1199"/>
              </a:spcBef>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Working Group adopts product definitions on January 26, 2000</a:t>
            </a:r>
            <a:endParaRPr b="1" lang="en-US" sz="2400" strike="noStrike" u="none">
              <a:solidFill>
                <a:srgbClr val="000000"/>
              </a:solidFill>
              <a:effectLst/>
              <a:uFillTx/>
              <a:latin typeface="Arial"/>
            </a:endParaRPr>
          </a:p>
          <a:p>
            <a:pPr lvl="1" marL="1085760" indent="-342720">
              <a:spcBef>
                <a:spcPts val="1199"/>
              </a:spcBef>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Meeting with FERC Staff on February 2, 2000</a:t>
            </a:r>
            <a:endParaRPr b="1" lang="en-US" sz="2400" strike="noStrike" u="none">
              <a:solidFill>
                <a:srgbClr val="000000"/>
              </a:solidFill>
              <a:effectLst/>
              <a:uFillTx/>
              <a:latin typeface="Arial"/>
            </a:endParaRPr>
          </a:p>
          <a:p>
            <a:pPr lvl="1" marL="1085760" indent="-342720">
              <a:spcBef>
                <a:spcPts val="1199"/>
              </a:spcBef>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Educational Seminars held in Houston, New York and Washington</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6" name=""/>
          <p:cNvSpPr/>
          <p:nvPr/>
        </p:nvSpPr>
        <p:spPr>
          <a:xfrm>
            <a:off x="590400" y="333360"/>
            <a:ext cx="9020160" cy="10288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7" name="PlaceHolder 1"/>
          <p:cNvSpPr>
            <a:spLocks noGrp="1"/>
          </p:cNvSpPr>
          <p:nvPr>
            <p:ph type="title"/>
          </p:nvPr>
        </p:nvSpPr>
        <p:spPr>
          <a:xfrm>
            <a:off x="752400" y="452520"/>
            <a:ext cx="8763120" cy="7999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Participants in Developing Standardized Master Wholesale Electric Contract</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p:txBody>
      </p:sp>
      <p:sp>
        <p:nvSpPr>
          <p:cNvPr id="178" name="PlaceHolder 2"/>
          <p:cNvSpPr>
            <a:spLocks noGrp="1"/>
          </p:cNvSpPr>
          <p:nvPr>
            <p:ph/>
          </p:nvPr>
        </p:nvSpPr>
        <p:spPr>
          <a:xfrm>
            <a:off x="771120" y="1504440"/>
            <a:ext cx="8782200" cy="50482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Drafting Committee</a:t>
            </a:r>
            <a:endParaRPr b="1" lang="en-US" sz="2400" strike="noStrike" u="none">
              <a:solidFill>
                <a:srgbClr val="000000"/>
              </a:solidFill>
              <a:effectLst/>
              <a:uFillTx/>
              <a:latin typeface="Arial"/>
            </a:endParaRPr>
          </a:p>
          <a:p>
            <a:pPr lvl="1" marL="1085760" indent="-342720">
              <a:spcBef>
                <a:spcPts val="1199"/>
              </a:spcBef>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Constellation Power Source</a:t>
            </a:r>
            <a:endParaRPr b="1" lang="en-US" sz="2400" strike="noStrike" u="none">
              <a:solidFill>
                <a:srgbClr val="000000"/>
              </a:solidFill>
              <a:effectLst/>
              <a:uFillTx/>
              <a:latin typeface="Arial"/>
            </a:endParaRPr>
          </a:p>
          <a:p>
            <a:pPr lvl="1" marL="1085760" indent="-342720">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Schiff Hardin &amp; Waite</a:t>
            </a:r>
            <a:endParaRPr b="1" lang="en-US" sz="2400" strike="noStrike" u="none">
              <a:solidFill>
                <a:srgbClr val="000000"/>
              </a:solidFill>
              <a:effectLst/>
              <a:uFillTx/>
              <a:latin typeface="Arial"/>
            </a:endParaRPr>
          </a:p>
          <a:p>
            <a:pPr lvl="1" marL="1085760" indent="-342720">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American Electric Power</a:t>
            </a:r>
            <a:endParaRPr b="1" lang="en-US" sz="2400" strike="noStrike" u="none">
              <a:solidFill>
                <a:srgbClr val="000000"/>
              </a:solidFill>
              <a:effectLst/>
              <a:uFillTx/>
              <a:latin typeface="Arial"/>
            </a:endParaRPr>
          </a:p>
          <a:p>
            <a:pPr lvl="1" marL="1085760" indent="-342720">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Dynegy, Inc.</a:t>
            </a:r>
            <a:endParaRPr b="1" lang="en-US" sz="2400" strike="noStrike" u="none">
              <a:solidFill>
                <a:srgbClr val="000000"/>
              </a:solidFill>
              <a:effectLst/>
              <a:uFillTx/>
              <a:latin typeface="Arial"/>
            </a:endParaRPr>
          </a:p>
          <a:p>
            <a:pPr lvl="1" marL="1085760" indent="-342720">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Entergy Power Marketing</a:t>
            </a:r>
            <a:endParaRPr b="1" lang="en-US" sz="2400" strike="noStrike" u="none">
              <a:solidFill>
                <a:srgbClr val="000000"/>
              </a:solidFill>
              <a:effectLst/>
              <a:uFillTx/>
              <a:latin typeface="Arial"/>
            </a:endParaRPr>
          </a:p>
          <a:p>
            <a:pPr lvl="1" marL="1085760" indent="-342720">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North America</a:t>
            </a:r>
            <a:endParaRPr b="1" lang="en-US" sz="2400" strike="noStrike" u="none">
              <a:solidFill>
                <a:srgbClr val="000000"/>
              </a:solidFill>
              <a:effectLst/>
              <a:uFillTx/>
              <a:latin typeface="Arial"/>
            </a:endParaRPr>
          </a:p>
          <a:p>
            <a:pPr lvl="1" marL="1085760" indent="-342720">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Jones Day Reavis &amp; Pogue</a:t>
            </a:r>
            <a:endParaRPr b="1" lang="en-US" sz="2400" strike="noStrike" u="none">
              <a:solidFill>
                <a:srgbClr val="000000"/>
              </a:solidFill>
              <a:effectLst/>
              <a:uFillTx/>
              <a:latin typeface="Arial"/>
            </a:endParaRPr>
          </a:p>
          <a:p>
            <a:pPr lvl="1" marL="1085760" indent="-342720">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Reliant Energy</a:t>
            </a:r>
            <a:endParaRPr b="1" lang="en-US" sz="2400" strike="noStrike" u="none">
              <a:solidFill>
                <a:srgbClr val="000000"/>
              </a:solidFill>
              <a:effectLst/>
              <a:uFillTx/>
              <a:latin typeface="Arial"/>
            </a:endParaRPr>
          </a:p>
          <a:p>
            <a:pPr lvl="1" marL="1085760" indent="-342720">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Statoil Energy</a:t>
            </a:r>
            <a:endParaRPr b="1" lang="en-US" sz="2400" strike="noStrike" u="none">
              <a:solidFill>
                <a:srgbClr val="000000"/>
              </a:solidFill>
              <a:effectLst/>
              <a:uFillTx/>
              <a:latin typeface="Arial"/>
            </a:endParaRPr>
          </a:p>
          <a:p>
            <a:pPr lvl="1" marL="1085760" indent="-342720">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Edison Electric Institute</a:t>
            </a:r>
            <a:endParaRPr b="1" lang="en-US" sz="2400" strike="noStrike" u="none">
              <a:solidFill>
                <a:srgbClr val="000000"/>
              </a:solidFill>
              <a:effectLst/>
              <a:uFillTx/>
              <a:latin typeface="Arial"/>
            </a:endParaRPr>
          </a:p>
          <a:p>
            <a:pPr lvl="1" marL="1085760" indent="-342720">
              <a:buClr>
                <a:srgbClr val="33cc33"/>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LeBoeuf, Lamb, Greene &amp; MacRae</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79" name=""/>
          <p:cNvGraphicFramePr/>
          <p:nvPr/>
        </p:nvGraphicFramePr>
        <p:xfrm>
          <a:off x="752400" y="1238400"/>
          <a:ext cx="8744040" cy="5413320"/>
        </p:xfrm>
        <a:graphic>
          <a:graphicData uri="http://schemas.openxmlformats.org/drawingml/2006/table">
            <a:tbl>
              <a:tblPr/>
              <a:tblGrid>
                <a:gridCol w="4372200"/>
                <a:gridCol w="4371840"/>
              </a:tblGrid>
              <a:tr h="5413320">
                <a:tc>
                  <a:txBody>
                    <a:bodyPr lIns="90000" rIns="90000" tIns="46800" bIns="46800" anchor="t">
                      <a:no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Northern Indiana Public Service Company</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Commonwealth Edison Company</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Ameren Energy</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Williams Company</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Duke Energy Trading</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Enserch Energy Services</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Virginia Power</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Dynegy</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PG&amp;E Energy Trading</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Prebon Yamane</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Southern Company Energy Marketing</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PSE&amp;G</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Pepco</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Consumers Energy</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Detroit Edison</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Reliant Energy</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DTE Energy Trading</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Arizona Public Service</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Consolidated Edison</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Niagara Mohawk Energy</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Ontario Power Generation</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TXU Energy</a:t>
                      </a:r>
                      <a:endParaRPr b="0" lang="en-US" sz="1500" strike="noStrike" u="none">
                        <a:solidFill>
                          <a:srgbClr val="000000"/>
                        </a:solidFill>
                        <a:effectLst/>
                        <a:uFillTx/>
                        <a:latin typeface="Times New Roman"/>
                      </a:endParaRPr>
                    </a:p>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Midamerican Energy Company</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GPU Energy</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First Energy Corp.</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Western Resources</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GPU Service, Inc.</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New Century Energies</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New England Electric System</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Superior Water, Light &amp; Power</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Rochester Gas &amp; Electric</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Kansas City Power &amp; Light</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TECO Energy Inc.</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Conectiv</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Illinova Energy Marketing</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PECO Energy Power Team</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Minnesota Power</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Aquila</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Midland Cogeneration Venture</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Citizens Power</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Cinergy Energy Trading</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Northern States Power</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Indiana Power &amp; Light Company</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Steel Manufacturers’ Association</a:t>
                      </a:r>
                      <a:endParaRPr b="0" lang="en-US" sz="15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Northeast Utilities</a:t>
                      </a:r>
                      <a:endParaRPr b="0" lang="en-US" sz="1500" strike="noStrike" u="none">
                        <a:solidFill>
                          <a:srgbClr val="000000"/>
                        </a:solidFill>
                        <a:effectLst/>
                        <a:uFillTx/>
                        <a:latin typeface="Times New Roman"/>
                      </a:endParaRPr>
                    </a:p>
                  </a:txBody>
                  <a:tcPr anchor="t" marL="90000" marR="90000">
                    <a:lnL>
                      <a:noFill/>
                    </a:lnL>
                    <a:lnR>
                      <a:noFill/>
                    </a:lnR>
                    <a:lnT>
                      <a:noFill/>
                    </a:lnT>
                    <a:lnB>
                      <a:noFill/>
                    </a:lnB>
                    <a:noFill/>
                  </a:tcPr>
                </a:tc>
              </a:tr>
            </a:tbl>
          </a:graphicData>
        </a:graphic>
      </p:graphicFrame>
      <p:sp>
        <p:nvSpPr>
          <p:cNvPr id="180" name="PlaceHolder 1"/>
          <p:cNvSpPr>
            <a:spLocks noGrp="1"/>
          </p:cNvSpPr>
          <p:nvPr>
            <p:ph type="title"/>
          </p:nvPr>
        </p:nvSpPr>
        <p:spPr>
          <a:xfrm>
            <a:off x="752040" y="285480"/>
            <a:ext cx="8744040" cy="819000"/>
          </a:xfrm>
          <a:prstGeom prst="rect">
            <a:avLst/>
          </a:prstGeom>
          <a:gradFill rotWithShape="0">
            <a:gsLst>
              <a:gs pos="0">
                <a:srgbClr val="ffffff"/>
              </a:gs>
              <a:gs pos="100000">
                <a:srgbClr val="0099ff"/>
              </a:gs>
            </a:gsLst>
            <a:path path="rect">
              <a:fillToRect l="50000" t="50000" r="50000" b="50000"/>
            </a:path>
          </a:grad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Steering Committee Participants</a:t>
            </a:r>
            <a:endParaRPr b="1" lang="en-US" sz="3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81" name=""/>
          <p:cNvSpPr/>
          <p:nvPr/>
        </p:nvSpPr>
        <p:spPr>
          <a:xfrm>
            <a:off x="258840" y="219240"/>
            <a:ext cx="9785160" cy="6406920"/>
          </a:xfrm>
          <a:prstGeom prst="rect">
            <a:avLst/>
          </a:prstGeom>
          <a:gradFill rotWithShape="0">
            <a:gsLst>
              <a:gs pos="0">
                <a:srgbClr val="ffffff"/>
              </a:gs>
              <a:gs pos="100000">
                <a:srgbClr val="85d1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609480" y="2800440"/>
            <a:ext cx="8982360" cy="10857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3" name="PlaceHolder 1"/>
          <p:cNvSpPr>
            <a:spLocks noGrp="1"/>
          </p:cNvSpPr>
          <p:nvPr>
            <p:ph type="title"/>
          </p:nvPr>
        </p:nvSpPr>
        <p:spPr>
          <a:xfrm>
            <a:off x="523440" y="2622600"/>
            <a:ext cx="9163080" cy="14479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184" name="PlaceHolder 2"/>
          <p:cNvSpPr>
            <a:spLocks noGrp="1"/>
          </p:cNvSpPr>
          <p:nvPr>
            <p:ph type="subTitle"/>
          </p:nvPr>
        </p:nvSpPr>
        <p:spPr>
          <a:xfrm>
            <a:off x="1371240" y="4828680"/>
            <a:ext cx="7201080" cy="2133720"/>
          </a:xfrm>
          <a:prstGeom prst="rect">
            <a:avLst/>
          </a:prstGeom>
          <a:noFill/>
          <a:ln w="0">
            <a:noFill/>
          </a:ln>
        </p:spPr>
        <p:txBody>
          <a:bodyPr lIns="0" rIns="0" tIns="0" bIns="0" anchor="t">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185" name=""/>
          <p:cNvSpPr/>
          <p:nvPr/>
        </p:nvSpPr>
        <p:spPr>
          <a:xfrm>
            <a:off x="343080" y="6095880"/>
            <a:ext cx="394308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6" name=""/>
          <p:cNvSpPr/>
          <p:nvPr/>
        </p:nvSpPr>
        <p:spPr>
          <a:xfrm>
            <a:off x="172080" y="6330960"/>
            <a:ext cx="2086200" cy="24156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2000</a:t>
            </a:r>
            <a:r>
              <a:rPr b="1" lang="en-US" sz="1000" strike="noStrike" u="none">
                <a:solidFill>
                  <a:srgbClr val="000000"/>
                </a:solidFill>
                <a:effectLst/>
                <a:uFillTx/>
                <a:latin typeface="Arial"/>
              </a:rPr>
              <a:t> JHM-081800a- </a:t>
            </a:r>
            <a:fld id="{2E114A39-D745-4749-BC9C-9596D5D01832}"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7"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8"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189"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fontScale="92500" lnSpcReduction="9999"/>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Transaction Procedures</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After Master Agreement executed, individual Transactions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entered into orally (or, if expressly required by either Party, in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writing).  (§ 2.1).</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Seller may confirm by faxing Buyer confirmation within three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(3) Business Days.  Buyer must notify Seller of objections to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confirmation within two (2) Business Days of receipt or deemed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accepted.  (§ 2.3).</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If Seller fails to send confirmation within three (3) Business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Days, Buyer may do so, and Seller must object within two (2)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Business Days of receipt or deemed accepted.  (§ 2.3).</a:t>
            </a:r>
            <a:r>
              <a:rPr b="1" lang="en-US" sz="2000" strike="noStrike" u="sng">
                <a:solidFill>
                  <a:srgbClr val="000000"/>
                </a:solidFill>
                <a:effectLst/>
                <a:uFillTx/>
                <a:latin typeface="Arial"/>
              </a:rPr>
              <a:t>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0" name=""/>
          <p:cNvSpPr/>
          <p:nvPr/>
        </p:nvSpPr>
        <p:spPr>
          <a:xfrm>
            <a:off x="609480" y="2667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1" name="PlaceHolder 1"/>
          <p:cNvSpPr>
            <a:spLocks noGrp="1"/>
          </p:cNvSpPr>
          <p:nvPr>
            <p:ph type="title"/>
          </p:nvPr>
        </p:nvSpPr>
        <p:spPr>
          <a:xfrm>
            <a:off x="752400" y="328320"/>
            <a:ext cx="8763120" cy="7239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192" name="PlaceHolder 2"/>
          <p:cNvSpPr>
            <a:spLocks noGrp="1"/>
          </p:cNvSpPr>
          <p:nvPr>
            <p:ph/>
          </p:nvPr>
        </p:nvSpPr>
        <p:spPr>
          <a:xfrm>
            <a:off x="676440" y="1314360"/>
            <a:ext cx="8781840" cy="4896000"/>
          </a:xfrm>
          <a:prstGeom prst="rect">
            <a:avLst/>
          </a:prstGeom>
          <a:noFill/>
          <a:ln w="0">
            <a:noFill/>
          </a:ln>
        </p:spPr>
        <p:txBody>
          <a:bodyPr lIns="90000" rIns="90000" tIns="46800" bIns="46800" anchor="t">
            <a:normAutofit lnSpcReduction="9999"/>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If both Parties send confirmations and neither objects, Seller’s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controls, unless (i) Seller’s confirmation was sent later than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three (3) Business Days after Transaction; and (ii) Buyer’s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confirmation was sent first (in which case Buyer’s controls).</a:t>
            </a:r>
            <a:endParaRPr b="1" lang="en-US" sz="2000" strike="noStrike" u="none">
              <a:solidFill>
                <a:srgbClr val="000000"/>
              </a:solidFill>
              <a:effectLst/>
              <a:uFillTx/>
              <a:latin typeface="Arial"/>
            </a:endParaRPr>
          </a:p>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2.3).</a:t>
            </a:r>
            <a:r>
              <a:rPr b="1" lang="en-US" sz="2000" strike="noStrike" u="sng">
                <a:solidFill>
                  <a:srgbClr val="000000"/>
                </a:solidFill>
                <a:effectLst/>
                <a:uFillTx/>
                <a:latin typeface="Arial"/>
              </a:rPr>
              <a:t> </a:t>
            </a:r>
            <a:endParaRPr b="1" lang="en-US" sz="2000" strike="noStrike" u="none">
              <a:solidFill>
                <a:srgbClr val="000000"/>
              </a:solidFill>
              <a:effectLst/>
              <a:uFillTx/>
              <a:latin typeface="Arial"/>
            </a:endParaRPr>
          </a:p>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E.</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Any fully executed or deemed accepted confirmation controls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over telephone recordings.  Telephone recordings only control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over confirmations which are neither fully executed nor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deemed accepted.  (§ 2.3).</a:t>
            </a:r>
            <a:endParaRPr b="1" lang="en-US" sz="2000" strike="noStrike" u="none">
              <a:solidFill>
                <a:srgbClr val="000000"/>
              </a:solidFill>
              <a:effectLst/>
              <a:uFillTx/>
              <a:latin typeface="Arial"/>
            </a:endParaRPr>
          </a:p>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Parties may elect on Cover Sheet to have § 2.4 apply.  If so,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additional confirmation terms which modify the Master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Agreement’s general terms and conditions (</a:t>
            </a:r>
            <a:r>
              <a:rPr b="1" i="1" lang="en-US" sz="2000" strike="noStrike" u="none">
                <a:solidFill>
                  <a:srgbClr val="000000"/>
                </a:solidFill>
                <a:effectLst/>
                <a:uFillTx/>
                <a:latin typeface="Arial"/>
              </a:rPr>
              <a:t>i.e.</a:t>
            </a:r>
            <a:r>
              <a:rPr b="1" lang="en-US" sz="2000" strike="noStrike" u="none">
                <a:solidFill>
                  <a:srgbClr val="000000"/>
                </a:solidFill>
                <a:effectLst/>
                <a:uFillTx/>
                <a:latin typeface="Arial"/>
              </a:rPr>
              <a:t> arbitration),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other than commercial provisions such as price, shall only be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deemed accepted per § 2.3 if agreed to orally or in writing.</a:t>
            </a:r>
            <a:endParaRPr b="1" lang="en-US" sz="2000" strike="noStrike" u="none">
              <a:solidFill>
                <a:srgbClr val="000000"/>
              </a:solidFill>
              <a:effectLst/>
              <a:uFillTx/>
              <a:latin typeface="Arial"/>
            </a:endParaRPr>
          </a:p>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2.4).</a:t>
            </a:r>
            <a:endParaRPr b="1" lang="en-US" sz="2000" strike="noStrike" u="none">
              <a:solidFill>
                <a:srgbClr val="000000"/>
              </a:solidFill>
              <a:effectLst/>
              <a:uFillTx/>
              <a:latin typeface="Arial"/>
            </a:endParaRPr>
          </a:p>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3"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4"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195"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Cover/Damages</a:t>
            </a: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Seller failure:  If not excused by Product’s terms or Buyer’s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failure, then Seller pays Buyer on date payment due (or within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five (5) Business Days of invoice receipt if Cover Sheet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indicates “Accelerated Payment of Damages”):  Replacement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Price - Contract Price.  (§ 4).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“Contract Price” means the price in $U.S.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(unless otherwise provided) to be paid by Buyer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to Seller for the purchase of Product.  (§ 1.10).</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7"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198"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lnSpcReduction="9999"/>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(ii)</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“Replacement Price” means the price at which Buyer,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acting in a commercially reasonable manner, purchases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at the Delivery Point a replacement for specified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Product not delivered by Seller, plus (i) costs </a:t>
            </a:r>
            <a:endParaRPr b="1" lang="en-US" sz="2000" strike="noStrike" u="none">
              <a:solidFill>
                <a:srgbClr val="000000"/>
              </a:solidFill>
              <a:effectLst/>
              <a:uFillTx/>
              <a:latin typeface="Arial"/>
            </a:endParaRPr>
          </a:p>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reasonably incurred by Buyer in purchasing substitute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Product and (ii) additional transmission charges, if any,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reasonably incurred by Buyer to the Delivery Point, or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at Buyer’s option, the market price at the Delivery Point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for such substitute not delivered as determined by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Buyer in a commercially reasonable manner.  Price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does not include any penalties.  Buyer not required to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utilize or change use of its assets or market positions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to minimize Seller’s liability.  Buyer deemed to have</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purchased replacement Product to the extent Buyer in a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commercially reasonable manner agrees to repurchase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its obligation to sell and deliver the Product.</a:t>
            </a:r>
            <a:endParaRPr b="1" lang="en-US" sz="2000" strike="noStrike" u="none">
              <a:solidFill>
                <a:srgbClr val="000000"/>
              </a:solidFill>
              <a:effectLst/>
              <a:uFillTx/>
              <a:latin typeface="Arial"/>
            </a:endParaRPr>
          </a:p>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9"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0"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01" name="PlaceHolder 2"/>
          <p:cNvSpPr>
            <a:spLocks noGrp="1"/>
          </p:cNvSpPr>
          <p:nvPr>
            <p:ph/>
          </p:nvPr>
        </p:nvSpPr>
        <p:spPr>
          <a:xfrm>
            <a:off x="694800" y="1657080"/>
            <a:ext cx="8782200" cy="42670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Buyer failure:  If not excused by Product’s terms or Seller’s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failure, then Buyer pays Seller on date payment due (or within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five (5) Business Days of invoice receipt if Cover Sheet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indicates “Accelerated Payment of Damages”):  Contract</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Price - Sales Price.  (§ 4).</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“Contract Price” - see above.</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2"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3"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04" name="PlaceHolder 2"/>
          <p:cNvSpPr>
            <a:spLocks noGrp="1"/>
          </p:cNvSpPr>
          <p:nvPr>
            <p:ph/>
          </p:nvPr>
        </p:nvSpPr>
        <p:spPr>
          <a:xfrm>
            <a:off x="676080" y="1181160"/>
            <a:ext cx="8915400" cy="5276880"/>
          </a:xfrm>
          <a:prstGeom prst="rect">
            <a:avLst/>
          </a:prstGeom>
          <a:noFill/>
          <a:ln w="0">
            <a:noFill/>
          </a:ln>
        </p:spPr>
        <p:txBody>
          <a:bodyPr lIns="90000" rIns="90000" tIns="46800" bIns="46800" anchor="t">
            <a:normAutofit fontScale="92500" lnSpcReduction="9999"/>
          </a:bodyPr>
          <a:p>
            <a:pPr marL="914400" indent="-914400">
              <a:buNone/>
              <a:tabLst>
                <a:tab algn="l" pos="0"/>
                <a:tab algn="l" pos="4572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2000" strike="noStrike" u="none">
                <a:solidFill>
                  <a:srgbClr val="000000"/>
                </a:solidFill>
                <a:effectLst/>
                <a:uFillTx/>
                <a:latin typeface="Arial"/>
              </a:rPr>
              <a:t>(ii)</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“Sales Price” means the price at which Seller, acting in a commercially reasonable manner, resells at the Delivery Point any Product not received by Buyer, deducting from proceeds any (i) costs reasonably incurred by Seller in reselling Product and (ii) additional transmission charges, if any, reasonably incurred by Seller in delivering Product to third party purchasers, or at Seller’s option, the market price at the Delivery Point for such Product not received as determined by Seller in a commercially reasonable manner.  Price does not include any penalties. Seller not required to utilize or change use of its assets, including contractual assets,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or market positions to minimize Buyer’s liability.  Seller deemed to have resold Product to the extent Seller in a commercially reasonable manner agrees to repurchase its obligation to purchase and receive Product from another party at the Delivery Point.  (§1.52).</a:t>
            </a:r>
            <a:endParaRPr b="1" lang="en-US" sz="2000" strike="noStrike" u="none">
              <a:solidFill>
                <a:srgbClr val="000000"/>
              </a:solidFill>
              <a:effectLst/>
              <a:uFillTx/>
              <a:latin typeface="Arial"/>
            </a:endParaRPr>
          </a:p>
          <a:p>
            <a:pPr marL="914400" indent="-914400">
              <a:buNone/>
              <a:tabLst>
                <a:tab algn="l" pos="0"/>
                <a:tab algn="l" pos="4572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914400" indent="-914400">
              <a:buNone/>
              <a:tabLst>
                <a:tab algn="l" pos="0"/>
                <a:tab algn="l" pos="4572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Disclaimer of Consequential/Punitive Damages (§ 5.2).</a:t>
            </a:r>
            <a:endParaRPr b="1" lang="en-US" sz="2000" strike="noStrike" u="none">
              <a:solidFill>
                <a:srgbClr val="000000"/>
              </a:solidFill>
              <a:effectLst/>
              <a:uFillTx/>
              <a:latin typeface="Arial"/>
            </a:endParaRPr>
          </a:p>
          <a:p>
            <a:pPr marL="914400" indent="-914400">
              <a:buNone/>
              <a:tabLst>
                <a:tab algn="l" pos="0"/>
                <a:tab algn="l" pos="4572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00120" y="228600"/>
            <a:ext cx="9029520" cy="876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Prices for Pre-Scheduled Next Day Electricity - Into Cinergy</a:t>
            </a:r>
            <a:endParaRPr b="1" lang="en-US" sz="2400" strike="noStrike" u="none">
              <a:solidFill>
                <a:srgbClr val="000000"/>
              </a:solidFill>
              <a:effectLst/>
              <a:uFillTx/>
              <a:latin typeface="Arial"/>
            </a:endParaRPr>
          </a:p>
        </p:txBody>
      </p:sp>
      <p:graphicFrame>
        <p:nvGraphicFramePr>
          <p:cNvPr id="41" name=""/>
          <p:cNvGraphicFramePr/>
          <p:nvPr/>
        </p:nvGraphicFramePr>
        <p:xfrm>
          <a:off x="590400" y="1295280"/>
          <a:ext cx="8668080" cy="5164200"/>
        </p:xfrm>
        <a:graphic>
          <a:graphicData uri="http://schemas.openxmlformats.org/presentationml/2006/ole">
            <p:oleObj r:id="rId1" spid="">
              <p:embed/>
              <p:pic>
                <p:nvPicPr>
                  <p:cNvPr id="42" name="" descr=""/>
                  <p:cNvPicPr/>
                  <p:nvPr/>
                </p:nvPicPr>
                <p:blipFill>
                  <a:blip r:embed="rId2"/>
                  <a:stretch/>
                </p:blipFill>
                <p:spPr>
                  <a:xfrm>
                    <a:off x="590400" y="1295280"/>
                    <a:ext cx="8668080" cy="5164200"/>
                  </a:xfrm>
                  <a:prstGeom prst="rect">
                    <a:avLst/>
                  </a:prstGeom>
                  <a:noFill/>
                  <a:ln w="0">
                    <a:noFill/>
                  </a:ln>
                </p:spPr>
              </p:pic>
            </p:oleObj>
          </a:graphicData>
        </a:graphic>
      </p:graphicFrame>
      <p:sp>
        <p:nvSpPr>
          <p:cNvPr id="43" name=""/>
          <p:cNvSpPr/>
          <p:nvPr/>
        </p:nvSpPr>
        <p:spPr>
          <a:xfrm>
            <a:off x="600120" y="1066680"/>
            <a:ext cx="11145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$/MWh</a:t>
            </a:r>
            <a:endParaRPr b="0" lang="en-US" sz="1600" strike="noStrike" u="none">
              <a:solidFill>
                <a:srgbClr val="000000"/>
              </a:solidFill>
              <a:effectLst/>
              <a:uFillTx/>
              <a:latin typeface="Times New Roman"/>
            </a:endParaRPr>
          </a:p>
        </p:txBody>
      </p:sp>
      <p:sp>
        <p:nvSpPr>
          <p:cNvPr id="44" name=""/>
          <p:cNvSpPr/>
          <p:nvPr/>
        </p:nvSpPr>
        <p:spPr>
          <a:xfrm>
            <a:off x="7286760" y="6521400"/>
            <a:ext cx="30002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Source: Megawatt Daily</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5"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6"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07"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fontScale="92500" lnSpcReduction="9999"/>
          </a:bodyPr>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r>
              <a:rPr b="1" lang="en-US" sz="2000" strike="noStrike" u="none">
                <a:solidFill>
                  <a:srgbClr val="000000"/>
                </a:solidFill>
                <a:effectLst/>
                <a:uFillTx/>
                <a:latin typeface="Arial"/>
              </a:rPr>
              <a:t>III.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Events of Default (§ 5.1) </a:t>
            </a: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Failure to make payment when due, if not cured within three (3)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Business Days after written notice received.</a:t>
            </a: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False/misleading representations.</a:t>
            </a: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Failure to perform any material obligation (except for failure to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deliver/receive which is covered by § 4), if not cured within</a:t>
            </a: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three (3) Business Days after written notice.</a:t>
            </a: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Bankruptcy/insolvency.</a:t>
            </a: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E.</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Failure to meet creditworthiness/collateral requirements of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Art.</a:t>
            </a:r>
            <a:r>
              <a:rPr b="0" lang="en-US" sz="2000" strike="noStrike" u="none">
                <a:solidFill>
                  <a:srgbClr val="000000"/>
                </a:solidFill>
                <a:effectLst/>
                <a:uFillTx/>
                <a:latin typeface="Arial"/>
              </a:rPr>
              <a:t> </a:t>
            </a:r>
            <a:r>
              <a:rPr b="1" lang="en-US" sz="2000" strike="noStrike" u="none">
                <a:solidFill>
                  <a:srgbClr val="000000"/>
                </a:solidFill>
                <a:effectLst/>
                <a:uFillTx/>
                <a:latin typeface="Arial"/>
              </a:rPr>
              <a:t>8.</a:t>
            </a:r>
            <a:endParaRPr b="1" lang="en-US" sz="2000" strike="noStrike" u="none">
              <a:solidFill>
                <a:srgbClr val="000000"/>
              </a:solidFill>
              <a:effectLst/>
              <a:uFillTx/>
              <a:latin typeface="Arial"/>
            </a:endParaRPr>
          </a:p>
          <a:p>
            <a:pPr marL="461880" indent="-461880">
              <a:buNone/>
              <a:tabLst>
                <a:tab algn="l" pos="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 algn="l" pos="940104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8" name=""/>
          <p:cNvSpPr/>
          <p:nvPr/>
        </p:nvSpPr>
        <p:spPr>
          <a:xfrm>
            <a:off x="590400" y="237960"/>
            <a:ext cx="9020160" cy="8575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9"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10"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After merger/consolidation, surviving entity fails to assume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obligations.</a:t>
            </a:r>
            <a:endParaRPr b="1" lang="en-US" sz="2000" strike="noStrike" u="none">
              <a:solidFill>
                <a:srgbClr val="000000"/>
              </a:solidFill>
              <a:effectLst/>
              <a:uFillTx/>
              <a:latin typeface="Arial"/>
            </a:endParaRPr>
          </a:p>
          <a:p>
            <a:pPr marL="457200" indent="-45720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G.</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If cross defaults apply per Cover Sheet, the occurrence/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continuation of (i) a default in the Cross Default Amount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becoming or being capable of becoming due or (ii) a default in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making payments in the Cross Default Amount.</a:t>
            </a:r>
            <a:endParaRPr b="1" lang="en-US" sz="2000" strike="noStrike" u="none">
              <a:solidFill>
                <a:srgbClr val="000000"/>
              </a:solidFill>
              <a:effectLst/>
              <a:uFillTx/>
              <a:latin typeface="Arial"/>
            </a:endParaRPr>
          </a:p>
          <a:p>
            <a:pPr marL="457200" indent="-45720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H.</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If a Guarantor:  (i) makes false/misleading representations; (ii)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fails to make payments due or to perform material obligation,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and not cured within three (3) Business Days after written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notice; (iii) becomes bankrupt/insolvent; (iv) fails to keep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Guaranty in effect; or (v) repudiates or challenges its Guaranty.</a:t>
            </a:r>
            <a:endParaRPr b="1" lang="en-US" sz="2000" strike="noStrike" u="none">
              <a:solidFill>
                <a:srgbClr val="000000"/>
              </a:solidFill>
              <a:effectLst/>
              <a:uFillTx/>
              <a:latin typeface="Arial"/>
            </a:endParaRPr>
          </a:p>
          <a:p>
            <a:pPr marL="457200" indent="-45720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1" name=""/>
          <p:cNvSpPr/>
          <p:nvPr/>
        </p:nvSpPr>
        <p:spPr>
          <a:xfrm>
            <a:off x="590400" y="237960"/>
            <a:ext cx="9020160" cy="8575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2"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13"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IV.</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Termination Payment</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Non-Defaulting Party sets Early Termination Date to occur for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all outstanding Transactions between effective day of default</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notice and twenty (20) days thereafter and calculates, from all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amounts due, the Settlement Amount.  (§ 5.2).</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Non-Defaulting Party nets out all amounts due from each Party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to the other into one Termination Payment.  (§ 5.3).</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Owing Party must pay Termination Payment within two (2)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Business Days of notice specifying the amount owed.  (§ 5.4).</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4" name=""/>
          <p:cNvSpPr/>
          <p:nvPr/>
        </p:nvSpPr>
        <p:spPr>
          <a:xfrm>
            <a:off x="590400" y="237960"/>
            <a:ext cx="9020160" cy="8575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5"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16"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Defaulting Party must object to Termination Payment within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two (2) Business Days of receiving notice of Termination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Payment calculation.  If it owes the Transaction Payment,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Defaulting Party must first transfer Performance Assurance in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such sum to Non-Defaulting Party.  (§ 5.5).</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E.</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Three options for Closeout Setoffs (§ 5.6):</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Option A</a:t>
            </a:r>
            <a:r>
              <a:rPr b="1" lang="en-US" sz="2000" strike="noStrike" u="none">
                <a:solidFill>
                  <a:srgbClr val="000000"/>
                </a:solidFill>
                <a:effectLst/>
                <a:uFillTx/>
                <a:latin typeface="Arial"/>
              </a:rPr>
              <a:t>:  Non-Defaulting Party may setoff against the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Termination Payment any amounts due by it under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other agreements and/or withhold payments under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other Transactions not yet liquidated.  (This Option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applies unless Parties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otherwise designate).</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7" name=""/>
          <p:cNvSpPr/>
          <p:nvPr/>
        </p:nvSpPr>
        <p:spPr>
          <a:xfrm>
            <a:off x="590400" y="237960"/>
            <a:ext cx="9020160" cy="8575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8"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19"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Option B</a:t>
            </a:r>
            <a:r>
              <a:rPr b="1" lang="en-US" sz="2000" strike="noStrike" u="none">
                <a:solidFill>
                  <a:srgbClr val="000000"/>
                </a:solidFill>
                <a:effectLst/>
                <a:uFillTx/>
                <a:latin typeface="Arial"/>
              </a:rPr>
              <a:t>:  Same as Option A, but payments to and from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both Parties’ affiliates may be included.</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(iii)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Option C</a:t>
            </a:r>
            <a:r>
              <a:rPr b="1" lang="en-US" sz="2000" strike="noStrike" u="none">
                <a:solidFill>
                  <a:srgbClr val="000000"/>
                </a:solidFill>
                <a:effectLst/>
                <a:uFillTx/>
                <a:latin typeface="Arial"/>
              </a:rPr>
              <a:t>:  No setoff is permitted.</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Non-Defaulting Party may also suspend performance under</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any or all Transactions for up to ten (10) NERC Business Days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if an Event of Default or a Potential Event of Default has been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declared.  (§ 5.7).</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0" name=""/>
          <p:cNvSpPr/>
          <p:nvPr/>
        </p:nvSpPr>
        <p:spPr>
          <a:xfrm>
            <a:off x="590400" y="237960"/>
            <a:ext cx="9020160" cy="8575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22"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Payment and Netting</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Unless otherwise agreed, payments are due as soon as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practicable after each calendar month.  (§ 6.1).</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Invoices are payable on or before the later of (i) the 20th day of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each month or (ii) 10th day after receipt (or the next Business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Day thereafter).  (§ 6.2).</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Parties must dispute invoices within twelve (12) months after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the invoice’s date or disputes are waived.  No payment of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disputed amount is required until dispute is resolved.  Once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resolved, payment (plus interest) due within two (2) Business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Days.  (§ 6.3).</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3" name=""/>
          <p:cNvSpPr/>
          <p:nvPr/>
        </p:nvSpPr>
        <p:spPr>
          <a:xfrm>
            <a:off x="590400" y="237960"/>
            <a:ext cx="9020160" cy="8575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4"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25"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Netting of payments agreed.  (§ 6.4).</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E.</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Offsetting Transactions may be netted into a single Transaction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both with respect to (i) energy to be delivered and (ii) payments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to be made.  (§ 6.8).</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6" name=""/>
          <p:cNvSpPr/>
          <p:nvPr/>
        </p:nvSpPr>
        <p:spPr>
          <a:xfrm>
            <a:off x="590400" y="237960"/>
            <a:ext cx="9020160" cy="8575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7"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28"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Credit</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Parties specify on Cover Sheet which collateral requirements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apply.  (§ 8.1).</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Financial Information</a:t>
            </a:r>
            <a:r>
              <a:rPr b="1" lang="en-US" sz="2000" strike="noStrike" u="none">
                <a:solidFill>
                  <a:srgbClr val="000000"/>
                </a:solidFill>
                <a:effectLst/>
                <a:uFillTx/>
                <a:latin typeface="Arial"/>
              </a:rPr>
              <a:t>:</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Option A:  Upon request, other Party must provide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annual and quarterly reports.</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(ii)</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Option B:  Upon request, other Party must provide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annual and quarterly reports for designated affiliates.</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(iii)</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Cover Sheet specifies information that may be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requested.  (§§ 8.1(a), 8.2(a)).</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9" name=""/>
          <p:cNvSpPr/>
          <p:nvPr/>
        </p:nvSpPr>
        <p:spPr>
          <a:xfrm>
            <a:off x="590400" y="237960"/>
            <a:ext cx="9020160" cy="8575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0"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31"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Credit Assurances</a:t>
            </a:r>
            <a:r>
              <a:rPr b="1" lang="en-US" sz="2000" strike="noStrike" u="none">
                <a:solidFill>
                  <a:srgbClr val="000000"/>
                </a:solidFill>
                <a:effectLst/>
                <a:uFillTx/>
                <a:latin typeface="Arial"/>
              </a:rPr>
              <a:t>:  Party with reasonable grounds to believe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that the other Party’s creditworthiness or performance under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Agreement has become unsatisfactory may request other Party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to provide Performance Assurance in an amount determined in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 commercially reasonable manner.  Performance Assurance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must be provided within three (3) Business Days or Event of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Default occurs.  (§§ 8.1(b), 8.2(b)).</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Collateral Threshold</a:t>
            </a:r>
            <a:r>
              <a:rPr b="1" lang="en-US" sz="2000" strike="noStrike" u="none">
                <a:solidFill>
                  <a:srgbClr val="000000"/>
                </a:solidFill>
                <a:effectLst/>
                <a:uFillTx/>
                <a:latin typeface="Arial"/>
              </a:rPr>
              <a:t>:  Concerned Party may request other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Party to post Performance Assurance if hypothetical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Termination Payment exceeds certain threshold, as described.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Failure to post such Performance Assurance within three (3)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Business Days causes Event of Default.  (§§ 8.1(c), 8.2(c)).</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2" name=""/>
          <p:cNvSpPr/>
          <p:nvPr/>
        </p:nvSpPr>
        <p:spPr>
          <a:xfrm>
            <a:off x="590400" y="237960"/>
            <a:ext cx="9020160" cy="8575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Contractual Terms</a:t>
            </a:r>
            <a:endParaRPr b="1" lang="en-US" sz="3000" strike="noStrike" u="none">
              <a:solidFill>
                <a:srgbClr val="000000"/>
              </a:solidFill>
              <a:effectLst/>
              <a:uFillTx/>
              <a:latin typeface="Arial"/>
            </a:endParaRPr>
          </a:p>
        </p:txBody>
      </p:sp>
      <p:sp>
        <p:nvSpPr>
          <p:cNvPr id="234"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E.</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Downgrade Event</a:t>
            </a:r>
            <a:r>
              <a:rPr b="1" lang="en-US" sz="2000" strike="noStrike" u="none">
                <a:solidFill>
                  <a:srgbClr val="000000"/>
                </a:solidFill>
                <a:effectLst/>
                <a:uFillTx/>
                <a:latin typeface="Arial"/>
              </a:rPr>
              <a:t>:  If one Party suffers a Downgrade Event, the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other may request Performance Assurance in an amount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calculated in a commercially reasonable manner.  Failure to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post it within three (3) Business Days causes Event of Default.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8.1(d), 8.2(d)).</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Guarantee</a:t>
            </a:r>
            <a:r>
              <a:rPr b="1" lang="en-US" sz="2000" strike="noStrike" u="none">
                <a:solidFill>
                  <a:srgbClr val="000000"/>
                </a:solidFill>
                <a:effectLst/>
                <a:uFillTx/>
                <a:latin typeface="Arial"/>
              </a:rPr>
              <a:t>:  Required if designated on Cover Sheet.  (§§ 8.1(e),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8.2(e)).</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G.</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Grant of Security Interest/Remedies</a:t>
            </a:r>
            <a:r>
              <a:rPr b="1" lang="en-US" sz="2000" strike="noStrike" u="none">
                <a:solidFill>
                  <a:srgbClr val="000000"/>
                </a:solidFill>
                <a:effectLst/>
                <a:uFillTx/>
                <a:latin typeface="Arial"/>
              </a:rPr>
              <a:t>:  Each Party who delivers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Performance Assurance grants other Party a continuing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security interest in the same.  (§ 8.3).</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599760" y="228240"/>
            <a:ext cx="9048600" cy="895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Prices for Pre-Scheduled Next Day Electricity - Into Entergy</a:t>
            </a:r>
            <a:endParaRPr b="1" lang="en-US" sz="2400" strike="noStrike" u="none">
              <a:solidFill>
                <a:srgbClr val="000000"/>
              </a:solidFill>
              <a:effectLst/>
              <a:uFillTx/>
              <a:latin typeface="Arial"/>
            </a:endParaRPr>
          </a:p>
        </p:txBody>
      </p:sp>
      <p:graphicFrame>
        <p:nvGraphicFramePr>
          <p:cNvPr id="46" name=""/>
          <p:cNvGraphicFramePr/>
          <p:nvPr/>
        </p:nvGraphicFramePr>
        <p:xfrm>
          <a:off x="590400" y="1295280"/>
          <a:ext cx="8668080" cy="5164200"/>
        </p:xfrm>
        <a:graphic>
          <a:graphicData uri="http://schemas.openxmlformats.org/presentationml/2006/ole">
            <p:oleObj r:id="rId1" spid="">
              <p:embed/>
              <p:pic>
                <p:nvPicPr>
                  <p:cNvPr id="47" name="" descr=""/>
                  <p:cNvPicPr/>
                  <p:nvPr/>
                </p:nvPicPr>
                <p:blipFill>
                  <a:blip r:embed="rId2"/>
                  <a:stretch/>
                </p:blipFill>
                <p:spPr>
                  <a:xfrm>
                    <a:off x="590400" y="1295280"/>
                    <a:ext cx="8668080" cy="5164200"/>
                  </a:xfrm>
                  <a:prstGeom prst="rect">
                    <a:avLst/>
                  </a:prstGeom>
                  <a:noFill/>
                  <a:ln w="0">
                    <a:noFill/>
                  </a:ln>
                </p:spPr>
              </p:pic>
            </p:oleObj>
          </a:graphicData>
        </a:graphic>
      </p:graphicFrame>
      <p:sp>
        <p:nvSpPr>
          <p:cNvPr id="48" name=""/>
          <p:cNvSpPr/>
          <p:nvPr/>
        </p:nvSpPr>
        <p:spPr>
          <a:xfrm>
            <a:off x="600120" y="1066680"/>
            <a:ext cx="11145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$/MWh</a:t>
            </a:r>
            <a:endParaRPr b="0" lang="en-US" sz="1600" strike="noStrike" u="none">
              <a:solidFill>
                <a:srgbClr val="000000"/>
              </a:solidFill>
              <a:effectLst/>
              <a:uFillTx/>
              <a:latin typeface="Times New Roman"/>
            </a:endParaRPr>
          </a:p>
        </p:txBody>
      </p:sp>
      <p:sp>
        <p:nvSpPr>
          <p:cNvPr id="49" name=""/>
          <p:cNvSpPr/>
          <p:nvPr/>
        </p:nvSpPr>
        <p:spPr>
          <a:xfrm>
            <a:off x="7286760" y="6521400"/>
            <a:ext cx="30002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Source: Megawatt Daily</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35" name=""/>
          <p:cNvSpPr/>
          <p:nvPr/>
        </p:nvSpPr>
        <p:spPr>
          <a:xfrm>
            <a:off x="258840" y="219240"/>
            <a:ext cx="9785160" cy="6406920"/>
          </a:xfrm>
          <a:prstGeom prst="rect">
            <a:avLst/>
          </a:prstGeom>
          <a:gradFill rotWithShape="0">
            <a:gsLst>
              <a:gs pos="0">
                <a:srgbClr val="ffffff"/>
              </a:gs>
              <a:gs pos="100000">
                <a:srgbClr val="85d1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685800" y="2685960"/>
            <a:ext cx="8982000" cy="10861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7" name="PlaceHolder 1"/>
          <p:cNvSpPr>
            <a:spLocks noGrp="1"/>
          </p:cNvSpPr>
          <p:nvPr>
            <p:ph type="title"/>
          </p:nvPr>
        </p:nvSpPr>
        <p:spPr>
          <a:xfrm>
            <a:off x="542520" y="2431800"/>
            <a:ext cx="9163080" cy="1447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Products</a:t>
            </a:r>
            <a:endParaRPr b="1" lang="en-US" sz="3000" strike="noStrike" u="none">
              <a:solidFill>
                <a:srgbClr val="000000"/>
              </a:solidFill>
              <a:effectLst/>
              <a:uFillTx/>
              <a:latin typeface="Arial"/>
            </a:endParaRPr>
          </a:p>
        </p:txBody>
      </p:sp>
      <p:sp>
        <p:nvSpPr>
          <p:cNvPr id="238" name="PlaceHolder 2"/>
          <p:cNvSpPr>
            <a:spLocks noGrp="1"/>
          </p:cNvSpPr>
          <p:nvPr>
            <p:ph type="subTitle"/>
          </p:nvPr>
        </p:nvSpPr>
        <p:spPr>
          <a:xfrm>
            <a:off x="1371240" y="4828680"/>
            <a:ext cx="7201080" cy="2133720"/>
          </a:xfrm>
          <a:prstGeom prst="rect">
            <a:avLst/>
          </a:prstGeom>
          <a:noFill/>
          <a:ln w="0">
            <a:noFill/>
          </a:ln>
        </p:spPr>
        <p:txBody>
          <a:bodyPr lIns="0" rIns="0" tIns="0" bIns="0" anchor="t">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239" name=""/>
          <p:cNvSpPr/>
          <p:nvPr/>
        </p:nvSpPr>
        <p:spPr>
          <a:xfrm>
            <a:off x="343080" y="6095880"/>
            <a:ext cx="394308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0" name=""/>
          <p:cNvSpPr/>
          <p:nvPr/>
        </p:nvSpPr>
        <p:spPr>
          <a:xfrm>
            <a:off x="172080" y="6330960"/>
            <a:ext cx="2086200" cy="24156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2000</a:t>
            </a:r>
            <a:r>
              <a:rPr b="1" lang="en-US" sz="1000" strike="noStrike" u="none">
                <a:solidFill>
                  <a:srgbClr val="000000"/>
                </a:solidFill>
                <a:effectLst/>
                <a:uFillTx/>
                <a:latin typeface="Arial"/>
              </a:rPr>
              <a:t> JHM-050900a- </a:t>
            </a:r>
            <a:fld id="{6C368B3F-616B-46DC-9675-01C7F6E41629}"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1"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2"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Products</a:t>
            </a:r>
            <a:endParaRPr b="1" lang="en-US" sz="3000" strike="noStrike" u="none">
              <a:solidFill>
                <a:srgbClr val="000000"/>
              </a:solidFill>
              <a:effectLst/>
              <a:uFillTx/>
              <a:latin typeface="Arial"/>
            </a:endParaRPr>
          </a:p>
        </p:txBody>
      </p:sp>
      <p:sp>
        <p:nvSpPr>
          <p:cNvPr id="243"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Non-Firm</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Delivery of product may be interrupted for any reason, or for no reason, without liability.</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4"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5"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Products</a:t>
            </a:r>
            <a:endParaRPr b="1" lang="en-US" sz="3000" strike="noStrike" u="none">
              <a:solidFill>
                <a:srgbClr val="000000"/>
              </a:solidFill>
              <a:effectLst/>
              <a:uFillTx/>
              <a:latin typeface="Arial"/>
            </a:endParaRPr>
          </a:p>
        </p:txBody>
      </p:sp>
      <p:sp>
        <p:nvSpPr>
          <p:cNvPr id="246"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Unit Firm</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Product intended to be supplied by specific generation asset.  Excused if (i) Forced Outage (per GADS guidelines); or (ii) event unanticipated when Transaction entered into which is not within Seller’s reasonable control or caused by its negligence; or (iii) Buyer’s failure to perform.  No obligation to resupply from market.</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7"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8"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Products</a:t>
            </a:r>
            <a:endParaRPr b="1" lang="en-US" sz="3000" strike="noStrike" u="none">
              <a:solidFill>
                <a:srgbClr val="000000"/>
              </a:solidFill>
              <a:effectLst/>
              <a:uFillTx/>
              <a:latin typeface="Arial"/>
            </a:endParaRPr>
          </a:p>
        </p:txBody>
      </p:sp>
      <p:sp>
        <p:nvSpPr>
          <p:cNvPr id="249"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III.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System Firm</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Product supplied from resources within named system with non-firm transmission to and from Delivery Point (unless otherwise specified).  Outs include other party’s failure to perform and any interruption/curtailment of transmission to or from Delivery Point.  Additional outs for Buyer:  unanticipated event outside Buyer’s reasonable control and not caused by its negligence.  Additional outs for Seller:  any unanticipated event outside Seller’s reasonable control and not caused by its negligence; to prevent system instability; control area emergency.  No obligation to resupply from market.</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0"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Products</a:t>
            </a:r>
            <a:endParaRPr b="1" lang="en-US" sz="3000" strike="noStrike" u="none">
              <a:solidFill>
                <a:srgbClr val="000000"/>
              </a:solidFill>
              <a:effectLst/>
              <a:uFillTx/>
              <a:latin typeface="Arial"/>
            </a:endParaRPr>
          </a:p>
        </p:txBody>
      </p:sp>
      <p:sp>
        <p:nvSpPr>
          <p:cNvPr id="252"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IV.</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Firm (LD)</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Seller’s/Buyer’s performance excused only for reason due to Force Majeure.  If no Force Majeure and other Party fails to perform, (i)</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Buyer receives Contract Price - Replacement Price (§ 4.1), or (ii) Seller receives Sales Price - Contract Price (§ 4.1).</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3"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4"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Products</a:t>
            </a:r>
            <a:endParaRPr b="1" lang="en-US" sz="3000" strike="noStrike" u="none">
              <a:solidFill>
                <a:srgbClr val="000000"/>
              </a:solidFill>
              <a:effectLst/>
              <a:uFillTx/>
              <a:latin typeface="Arial"/>
            </a:endParaRPr>
          </a:p>
        </p:txBody>
      </p:sp>
      <p:sp>
        <p:nvSpPr>
          <p:cNvPr id="255"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Definition:  “Force Majeure” (§ 3.3) </a:t>
            </a:r>
            <a:endParaRPr b="1" lang="en-US" sz="18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A.</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“Force Majeure” means an event not anticipated as of the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Transaction Date, which is not in the reasonable control of, or the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result of the negligence of, the Claiming Party, and which the Claiming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Party cannot overcome with due diligence.</a:t>
            </a:r>
            <a:endParaRPr b="1" lang="en-US" sz="18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B.</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It does not include (i) loss of Buyer’s markets; (ii) Buyer’s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inability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economically to use/resell the Product; (iii) loss/failure of Seller’s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supply; or (iv) Seller’s ability to sell Product at greater than the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Contract Price.</a:t>
            </a:r>
            <a:endParaRPr b="1" lang="en-US" sz="18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C.</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It does not include Transmission Provider curtailment unless (1) the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Claiming Party has contracted for Firm Transmission and the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curtailment, is due to “Force Majeure” per Transmission Provider’s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tariff and (2) there are other factors that prove the occurrence of a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Force Majeure satisfying the original definition.</a:t>
            </a:r>
            <a:endParaRPr b="1" lang="en-US" sz="18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6"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Products</a:t>
            </a:r>
            <a:endParaRPr b="1" lang="en-US" sz="3000" strike="noStrike" u="none">
              <a:solidFill>
                <a:srgbClr val="000000"/>
              </a:solidFill>
              <a:effectLst/>
              <a:uFillTx/>
              <a:latin typeface="Arial"/>
            </a:endParaRPr>
          </a:p>
        </p:txBody>
      </p:sp>
      <p:sp>
        <p:nvSpPr>
          <p:cNvPr id="258"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Into [Designated Hub (e.g. Cinergy)] - Seller’s Daily Choice</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Seller must deliver energy to an interconnection/ interface on Receiving Transmission Provider’s border or within its control area (if generation source is within control area).  Energy must be capable of moving away from interface selected by Seller.  Seller has right to designate interface daily.  Transmission curtailment risks vary depending upon availability/request for firm transmission.  In general, Buyer only at risk if either (1) Buyer elects to use non-firm transmission or (2) Buyer attempts to move energy outside of designated control area.</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9" name=""/>
          <p:cNvSpPr/>
          <p:nvPr/>
        </p:nvSpPr>
        <p:spPr>
          <a:xfrm>
            <a:off x="457200" y="285840"/>
            <a:ext cx="182880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#1</a:t>
            </a:r>
            <a:endParaRPr b="0" lang="en-US" sz="1800" strike="noStrike" u="none">
              <a:solidFill>
                <a:srgbClr val="000000"/>
              </a:solidFill>
              <a:effectLst/>
              <a:uFillTx/>
              <a:latin typeface="Times New Roman"/>
            </a:endParaRPr>
          </a:p>
        </p:txBody>
      </p:sp>
      <p:sp>
        <p:nvSpPr>
          <p:cNvPr id="260" name=""/>
          <p:cNvSpPr/>
          <p:nvPr/>
        </p:nvSpPr>
        <p:spPr>
          <a:xfrm>
            <a:off x="457200" y="3600360"/>
            <a:ext cx="9487080" cy="308628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Assumptions</a:t>
            </a:r>
            <a:r>
              <a:rPr b="0" lang="en-US" sz="900" strike="noStrike" u="none">
                <a:solidFill>
                  <a:srgbClr val="000000"/>
                </a:solidFill>
                <a:effectLst/>
                <a:uFillTx/>
                <a:latin typeface="Arial"/>
              </a:rPr>
              <a:t>:</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Seller sells 50 MW for delivery “Into Cinergy, Seller’s Daily Choice”</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Buyer puts in request for Firm transmission within </a:t>
            </a:r>
            <a:r>
              <a:rPr b="1" lang="en-US" sz="900" strike="noStrike" u="none">
                <a:solidFill>
                  <a:srgbClr val="000000"/>
                </a:solidFill>
                <a:effectLst/>
                <a:uFillTx/>
                <a:latin typeface="Arial"/>
              </a:rPr>
              <a:t>30</a:t>
            </a:r>
            <a:r>
              <a:rPr b="0" lang="en-US" sz="900" strike="noStrike" u="none">
                <a:solidFill>
                  <a:srgbClr val="000000"/>
                </a:solidFill>
                <a:effectLst/>
                <a:uFillTx/>
                <a:latin typeface="Arial"/>
              </a:rPr>
              <a:t> minutes of Seller’s notification and request is accepted and purchased by Buyer.  Energy is sinking in Cinergy.</a:t>
            </a:r>
            <a:endParaRPr b="0" lang="en-US" sz="900" strike="noStrike" u="none">
              <a:solidFill>
                <a:srgbClr val="000000"/>
              </a:solidFill>
              <a:effectLst/>
              <a:uFillTx/>
              <a:latin typeface="Times New Roman"/>
            </a:endParaRPr>
          </a:p>
          <a:p>
            <a:pPr marL="228600" indent="-228600" algn="just">
              <a:lnSpc>
                <a:spcPct val="100000"/>
              </a:lnSpc>
              <a:spcBef>
                <a:spcPts val="3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Hypothetical</a:t>
            </a:r>
            <a:r>
              <a:rPr b="0" lang="en-US" sz="900" strike="noStrike" u="none">
                <a:solidFill>
                  <a:srgbClr val="000000"/>
                </a:solidFill>
                <a:effectLst/>
                <a:uFillTx/>
                <a:latin typeface="Arial"/>
              </a:rPr>
              <a:t>:</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On delivery day, Cinergy cuts Buyer’s Firm transmission.</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Results</a:t>
            </a:r>
            <a:r>
              <a:rPr b="0" lang="en-US" sz="900" strike="noStrike" u="none">
                <a:solidFill>
                  <a:srgbClr val="000000"/>
                </a:solidFill>
                <a:effectLst/>
                <a:uFillTx/>
                <a:latin typeface="Arial"/>
              </a:rPr>
              <a:t>:</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Seller must move to another interface (either on  Cinergy’s border (NIPSCO, LG&amp;E, AEP. . .) or in Cinergy’s control area (Wabash) at which Buyer can receive energy such that energy can sink in Cinergy.  Seller can require Buyer to purchase Non-Firm transmission (or Firm, if available).</a:t>
            </a:r>
            <a:r>
              <a:rPr b="1" lang="en-US" sz="900" strike="noStrike" u="none">
                <a:solidFill>
                  <a:srgbClr val="000000"/>
                </a:solidFill>
                <a:effectLst/>
                <a:uFillTx/>
                <a:latin typeface="Arial"/>
              </a:rPr>
              <a:t> Each party will be responsible for any </a:t>
            </a:r>
            <a:r>
              <a:rPr b="1" lang="en-US" sz="900" strike="noStrike" u="sng">
                <a:solidFill>
                  <a:srgbClr val="000000"/>
                </a:solidFill>
                <a:effectLst/>
                <a:uFillTx/>
                <a:latin typeface="Arial"/>
              </a:rPr>
              <a:t>additional</a:t>
            </a:r>
            <a:r>
              <a:rPr b="1" lang="en-US" sz="900" strike="noStrike" u="none">
                <a:solidFill>
                  <a:srgbClr val="000000"/>
                </a:solidFill>
                <a:effectLst/>
                <a:uFillTx/>
                <a:latin typeface="Arial"/>
              </a:rPr>
              <a:t> transmission costs incurred to reschedule to another delivery point since cut is due to loss of Firm transmission (Definition 3A(iv)).</a:t>
            </a:r>
            <a:endParaRPr b="0" lang="en-US" sz="900" strike="noStrike" u="none">
              <a:solidFill>
                <a:srgbClr val="000000"/>
              </a:solidFill>
              <a:effectLst/>
              <a:uFillTx/>
              <a:latin typeface="Times New Roman"/>
            </a:endParaRPr>
          </a:p>
          <a:p>
            <a:pPr marL="228600" indent="-228600" algn="just">
              <a:lnSpc>
                <a:spcPct val="100000"/>
              </a:lnSpc>
              <a:spcBef>
                <a:spcPts val="3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If Seller cannot reschedule and deliver, Seller will owe LDs to Buyer on Seller’s failure to deliver </a:t>
            </a:r>
            <a:r>
              <a:rPr b="1" lang="en-US" sz="900" strike="noStrike" u="none">
                <a:solidFill>
                  <a:srgbClr val="000000"/>
                </a:solidFill>
                <a:effectLst/>
                <a:uFillTx/>
                <a:latin typeface="Arial"/>
              </a:rPr>
              <a:t>(Section 3A)</a:t>
            </a:r>
            <a:r>
              <a:rPr b="0" lang="en-US"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a:p>
            <a:pPr marL="228600" indent="-228600" algn="just">
              <a:lnSpc>
                <a:spcPct val="100000"/>
              </a:lnSpc>
              <a:spcBef>
                <a:spcPts val="3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Same Result If</a:t>
            </a:r>
            <a:r>
              <a:rPr b="0" lang="en-US" sz="900" strike="noStrike" u="none">
                <a:solidFill>
                  <a:srgbClr val="000000"/>
                </a:solidFill>
                <a:effectLst/>
                <a:uFillTx/>
                <a:latin typeface="Arial"/>
              </a:rPr>
              <a:t>:</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Seller’s generation gets cut </a:t>
            </a:r>
            <a:r>
              <a:rPr b="1" lang="en-US" sz="900" strike="noStrike" u="none">
                <a:solidFill>
                  <a:srgbClr val="000000"/>
                </a:solidFill>
                <a:effectLst/>
                <a:uFillTx/>
                <a:latin typeface="Arial"/>
              </a:rPr>
              <a:t>(except Seller pays all additional transmission costs)</a:t>
            </a:r>
            <a:r>
              <a:rPr b="0" lang="en-US" sz="900" strike="noStrike" u="none">
                <a:solidFill>
                  <a:srgbClr val="000000"/>
                </a:solidFill>
                <a:effectLst/>
                <a:uFillTx/>
                <a:latin typeface="Arial"/>
              </a:rPr>
              <a:t>.</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Seller’s Firm transmission gets cut </a:t>
            </a:r>
            <a:r>
              <a:rPr b="1" lang="en-US" sz="900" strike="noStrike" u="none">
                <a:solidFill>
                  <a:srgbClr val="000000"/>
                </a:solidFill>
                <a:effectLst/>
                <a:uFillTx/>
                <a:latin typeface="Arial"/>
              </a:rPr>
              <a:t>(Seller and Buyer each pay their own additional costs)</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Seller’s Non-Firm transmission gets cut </a:t>
            </a:r>
            <a:r>
              <a:rPr b="1" lang="en-US" sz="900" strike="noStrike" u="none">
                <a:solidFill>
                  <a:srgbClr val="000000"/>
                </a:solidFill>
                <a:effectLst/>
                <a:uFillTx/>
                <a:latin typeface="Arial"/>
              </a:rPr>
              <a:t>(except Seller pays all additional transmission costs)</a:t>
            </a:r>
            <a:endParaRPr b="0" lang="en-US" sz="900" strike="noStrike" u="none">
              <a:solidFill>
                <a:srgbClr val="000000"/>
              </a:solidFill>
              <a:effectLst/>
              <a:uFillTx/>
              <a:latin typeface="Times New Roman"/>
            </a:endParaRPr>
          </a:p>
        </p:txBody>
      </p:sp>
      <p:sp>
        <p:nvSpPr>
          <p:cNvPr id="261" name=""/>
          <p:cNvSpPr/>
          <p:nvPr/>
        </p:nvSpPr>
        <p:spPr>
          <a:xfrm>
            <a:off x="3314880" y="171360"/>
            <a:ext cx="400032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2" name=""/>
          <p:cNvSpPr/>
          <p:nvPr/>
        </p:nvSpPr>
        <p:spPr>
          <a:xfrm>
            <a:off x="5372280" y="28584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263" name=""/>
          <p:cNvSpPr/>
          <p:nvPr/>
        </p:nvSpPr>
        <p:spPr>
          <a:xfrm>
            <a:off x="4915080" y="971640"/>
            <a:ext cx="571320" cy="114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a:off x="4915080" y="743040"/>
            <a:ext cx="571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265" name=""/>
          <p:cNvSpPr/>
          <p:nvPr/>
        </p:nvSpPr>
        <p:spPr>
          <a:xfrm>
            <a:off x="4343400" y="1428840"/>
            <a:ext cx="57168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266" name=""/>
          <p:cNvSpPr/>
          <p:nvPr/>
        </p:nvSpPr>
        <p:spPr>
          <a:xfrm>
            <a:off x="5372280" y="1428840"/>
            <a:ext cx="571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267" name=""/>
          <p:cNvSpPr/>
          <p:nvPr/>
        </p:nvSpPr>
        <p:spPr>
          <a:xfrm>
            <a:off x="3314880" y="1886040"/>
            <a:ext cx="400032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8" name=""/>
          <p:cNvSpPr/>
          <p:nvPr/>
        </p:nvSpPr>
        <p:spPr>
          <a:xfrm>
            <a:off x="3543480" y="2286000"/>
            <a:ext cx="1141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269" name=""/>
          <p:cNvSpPr/>
          <p:nvPr/>
        </p:nvSpPr>
        <p:spPr>
          <a:xfrm>
            <a:off x="6858000" y="3257640"/>
            <a:ext cx="11448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270" name=""/>
          <p:cNvSpPr/>
          <p:nvPr/>
        </p:nvSpPr>
        <p:spPr>
          <a:xfrm>
            <a:off x="4000680" y="3371760"/>
            <a:ext cx="1141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271" name=""/>
          <p:cNvSpPr/>
          <p:nvPr/>
        </p:nvSpPr>
        <p:spPr>
          <a:xfrm>
            <a:off x="6172200" y="257184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272" name=""/>
          <p:cNvSpPr/>
          <p:nvPr/>
        </p:nvSpPr>
        <p:spPr>
          <a:xfrm>
            <a:off x="7086600" y="320040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273" name=""/>
          <p:cNvSpPr/>
          <p:nvPr/>
        </p:nvSpPr>
        <p:spPr>
          <a:xfrm>
            <a:off x="4114800" y="2971800"/>
            <a:ext cx="91440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274" name=""/>
          <p:cNvSpPr/>
          <p:nvPr/>
        </p:nvSpPr>
        <p:spPr>
          <a:xfrm>
            <a:off x="2629080" y="325764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275" name=""/>
          <p:cNvSpPr/>
          <p:nvPr/>
        </p:nvSpPr>
        <p:spPr>
          <a:xfrm>
            <a:off x="2400480" y="211464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276" name=""/>
          <p:cNvSpPr/>
          <p:nvPr/>
        </p:nvSpPr>
        <p:spPr>
          <a:xfrm>
            <a:off x="4000680" y="2857680"/>
            <a:ext cx="571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277" name=""/>
          <p:cNvSpPr/>
          <p:nvPr/>
        </p:nvSpPr>
        <p:spPr>
          <a:xfrm>
            <a:off x="5029200" y="1828800"/>
            <a:ext cx="22860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278" name=""/>
          <p:cNvSpPr/>
          <p:nvPr/>
        </p:nvSpPr>
        <p:spPr>
          <a:xfrm>
            <a:off x="5143680" y="1085760"/>
            <a:ext cx="0" cy="285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9" name=""/>
          <p:cNvSpPr/>
          <p:nvPr/>
        </p:nvSpPr>
        <p:spPr>
          <a:xfrm>
            <a:off x="5143680" y="137160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0" name=""/>
          <p:cNvSpPr/>
          <p:nvPr/>
        </p:nvSpPr>
        <p:spPr>
          <a:xfrm>
            <a:off x="5029200" y="2685960"/>
            <a:ext cx="22860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281" name=""/>
          <p:cNvSpPr/>
          <p:nvPr/>
        </p:nvSpPr>
        <p:spPr>
          <a:xfrm>
            <a:off x="5143680" y="1714680"/>
            <a:ext cx="0" cy="514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2" name=""/>
          <p:cNvSpPr/>
          <p:nvPr/>
        </p:nvSpPr>
        <p:spPr>
          <a:xfrm>
            <a:off x="5143680" y="22287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5143680" y="2571840"/>
            <a:ext cx="0" cy="114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4" name=""/>
          <p:cNvSpPr/>
          <p:nvPr/>
        </p:nvSpPr>
        <p:spPr>
          <a:xfrm>
            <a:off x="5372280" y="2228760"/>
            <a:ext cx="57132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285" name=""/>
          <p:cNvSpPr/>
          <p:nvPr/>
        </p:nvSpPr>
        <p:spPr>
          <a:xfrm>
            <a:off x="343080" y="800280"/>
            <a:ext cx="2286000" cy="3999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BUYER AND SELLER BOTH PURCHASE FIRM AND BUYER’S FIRM GETS CUT.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6" name=""/>
          <p:cNvSpPr/>
          <p:nvPr/>
        </p:nvSpPr>
        <p:spPr>
          <a:xfrm>
            <a:off x="457200" y="285840"/>
            <a:ext cx="182880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#2</a:t>
            </a:r>
            <a:endParaRPr b="0" lang="en-US" sz="1800" strike="noStrike" u="none">
              <a:solidFill>
                <a:srgbClr val="000000"/>
              </a:solidFill>
              <a:effectLst/>
              <a:uFillTx/>
              <a:latin typeface="Times New Roman"/>
            </a:endParaRPr>
          </a:p>
        </p:txBody>
      </p:sp>
      <p:sp>
        <p:nvSpPr>
          <p:cNvPr id="287" name=""/>
          <p:cNvSpPr/>
          <p:nvPr/>
        </p:nvSpPr>
        <p:spPr>
          <a:xfrm>
            <a:off x="343080" y="3600360"/>
            <a:ext cx="9601200" cy="308628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Assumptions</a:t>
            </a:r>
            <a:r>
              <a:rPr b="0" lang="en-US" sz="900" strike="noStrike" u="none">
                <a:solidFill>
                  <a:srgbClr val="000000"/>
                </a:solidFill>
                <a:effectLst/>
                <a:uFillTx/>
                <a:latin typeface="Arial"/>
              </a:rPr>
              <a:t>:</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Seller sells 50 MW for delivery “Into Cinergy, Seller’s Daily Choice”</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Buyer puts in request for Firm transmission within </a:t>
            </a:r>
            <a:r>
              <a:rPr b="1" lang="en-US" sz="900" strike="noStrike" u="none">
                <a:solidFill>
                  <a:srgbClr val="000000"/>
                </a:solidFill>
                <a:effectLst/>
                <a:uFillTx/>
                <a:latin typeface="Arial"/>
              </a:rPr>
              <a:t>30</a:t>
            </a:r>
            <a:r>
              <a:rPr b="0" lang="en-US" sz="900" strike="noStrike" u="none">
                <a:solidFill>
                  <a:srgbClr val="000000"/>
                </a:solidFill>
                <a:effectLst/>
                <a:uFillTx/>
                <a:latin typeface="Arial"/>
              </a:rPr>
              <a:t> minutes of Seller’s notification and receives response that Firm is available.  Buyer purchases Non-Firm instead.  Energy is sinking in Cinergy.</a:t>
            </a:r>
            <a:endParaRPr b="0" lang="en-US" sz="900" strike="noStrike" u="none">
              <a:solidFill>
                <a:srgbClr val="000000"/>
              </a:solidFill>
              <a:effectLst/>
              <a:uFillTx/>
              <a:latin typeface="Times New Roman"/>
            </a:endParaRPr>
          </a:p>
          <a:p>
            <a:pPr marL="228600" indent="-228600" algn="just">
              <a:lnSpc>
                <a:spcPct val="100000"/>
              </a:lnSpc>
              <a:spcBef>
                <a:spcPts val="3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Hypothetical</a:t>
            </a:r>
            <a:r>
              <a:rPr b="0" lang="en-US" sz="900" strike="noStrike" u="none">
                <a:solidFill>
                  <a:srgbClr val="000000"/>
                </a:solidFill>
                <a:effectLst/>
                <a:uFillTx/>
                <a:latin typeface="Arial"/>
              </a:rPr>
              <a:t>:</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On delivery day, Cinergy cuts Buyer’s Non-Firm transmission.</a:t>
            </a:r>
            <a:endParaRPr b="0" lang="en-US" sz="900" strike="noStrike" u="none">
              <a:solidFill>
                <a:srgbClr val="000000"/>
              </a:solidFill>
              <a:effectLst/>
              <a:uFillTx/>
              <a:latin typeface="Times New Roman"/>
            </a:endParaRPr>
          </a:p>
          <a:p>
            <a:pPr marL="228600" indent="-228600" algn="just">
              <a:lnSpc>
                <a:spcPct val="100000"/>
              </a:lnSpc>
              <a:spcBef>
                <a:spcPts val="3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Results</a:t>
            </a:r>
            <a:r>
              <a:rPr b="0" lang="en-US" sz="900" strike="noStrike" u="none">
                <a:solidFill>
                  <a:srgbClr val="000000"/>
                </a:solidFill>
                <a:effectLst/>
                <a:uFillTx/>
                <a:latin typeface="Arial"/>
              </a:rPr>
              <a:t>:</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Seller’s obligation was met and Seller has no obligation to attempt to deliver to another interface. Curtailment was due to quality of transmission utilized by Buyer.  Buyer will owe LDs to Seller on failure to receive (Definition Section 3C).</a:t>
            </a:r>
            <a:endParaRPr b="0" lang="en-US" sz="900" strike="noStrike" u="none">
              <a:solidFill>
                <a:srgbClr val="000000"/>
              </a:solidFill>
              <a:effectLst/>
              <a:uFillTx/>
              <a:latin typeface="Times New Roman"/>
            </a:endParaRPr>
          </a:p>
          <a:p>
            <a:pPr marL="228600" indent="-228600" algn="just">
              <a:lnSpc>
                <a:spcPct val="100000"/>
              </a:lnSpc>
              <a:spcAft>
                <a:spcPts val="337"/>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Same Result If</a:t>
            </a:r>
            <a:r>
              <a:rPr b="0" lang="en-US" sz="900" strike="noStrike" u="none">
                <a:solidFill>
                  <a:srgbClr val="000000"/>
                </a:solidFill>
                <a:effectLst/>
                <a:uFillTx/>
                <a:latin typeface="Arial"/>
              </a:rPr>
              <a:t>:</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Following Seller’s notification </a:t>
            </a:r>
            <a:r>
              <a:rPr b="1" lang="en-US" sz="900" strike="noStrike" u="none">
                <a:solidFill>
                  <a:srgbClr val="000000"/>
                </a:solidFill>
                <a:effectLst/>
                <a:uFillTx/>
                <a:latin typeface="Arial"/>
              </a:rPr>
              <a:t>of the Designated Interface</a:t>
            </a:r>
            <a:r>
              <a:rPr b="0" lang="en-US" sz="900" strike="noStrike" u="none">
                <a:solidFill>
                  <a:srgbClr val="000000"/>
                </a:solidFill>
                <a:effectLst/>
                <a:uFillTx/>
                <a:latin typeface="Arial"/>
              </a:rPr>
              <a:t>, Buyer fails to make a </a:t>
            </a:r>
            <a:r>
              <a:rPr b="1" lang="en-US" sz="900" strike="noStrike" u="none">
                <a:solidFill>
                  <a:srgbClr val="000000"/>
                </a:solidFill>
                <a:effectLst/>
                <a:uFillTx/>
                <a:latin typeface="Arial"/>
              </a:rPr>
              <a:t>Timely Request for Transmission</a:t>
            </a:r>
            <a:r>
              <a:rPr b="0" lang="en-US" sz="900" strike="noStrike" u="none">
                <a:solidFill>
                  <a:srgbClr val="000000"/>
                </a:solidFill>
                <a:effectLst/>
                <a:uFillTx/>
                <a:latin typeface="Arial"/>
              </a:rPr>
              <a:t>  (Definition Section 3D).</a:t>
            </a:r>
            <a:endParaRPr b="0" lang="en-US" sz="9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Following Seller’s notification  </a:t>
            </a:r>
            <a:r>
              <a:rPr b="1" lang="en-US" sz="900" strike="noStrike" u="none">
                <a:solidFill>
                  <a:srgbClr val="000000"/>
                </a:solidFill>
                <a:effectLst/>
                <a:uFillTx/>
                <a:latin typeface="Arial"/>
              </a:rPr>
              <a:t>of the Designated Interface</a:t>
            </a:r>
            <a:r>
              <a:rPr b="0" lang="en-US" sz="900" strike="noStrike" u="none">
                <a:solidFill>
                  <a:srgbClr val="000000"/>
                </a:solidFill>
                <a:effectLst/>
                <a:uFillTx/>
                <a:latin typeface="Arial"/>
              </a:rPr>
              <a:t>, Buyer makes a </a:t>
            </a:r>
            <a:r>
              <a:rPr b="1" lang="en-US" sz="900" strike="noStrike" u="none">
                <a:solidFill>
                  <a:srgbClr val="000000"/>
                </a:solidFill>
                <a:effectLst/>
                <a:uFillTx/>
                <a:latin typeface="Arial"/>
              </a:rPr>
              <a:t>Timely Request for Transmission</a:t>
            </a:r>
            <a:r>
              <a:rPr b="0" lang="en-US" sz="900" strike="noStrike" u="none">
                <a:solidFill>
                  <a:srgbClr val="000000"/>
                </a:solidFill>
                <a:effectLst/>
                <a:uFillTx/>
                <a:latin typeface="Arial"/>
              </a:rPr>
              <a:t>, but fails within 15 minutes of receiving the transmission provider’s notice of rejection to notify Seller of same (Definition Section 3D).</a:t>
            </a:r>
            <a:endParaRPr b="0" lang="en-US" sz="900" strike="noStrike" u="none">
              <a:solidFill>
                <a:srgbClr val="000000"/>
              </a:solidFill>
              <a:effectLst/>
              <a:uFillTx/>
              <a:latin typeface="Times New Roman"/>
            </a:endParaRPr>
          </a:p>
        </p:txBody>
      </p:sp>
      <p:sp>
        <p:nvSpPr>
          <p:cNvPr id="288" name=""/>
          <p:cNvSpPr/>
          <p:nvPr/>
        </p:nvSpPr>
        <p:spPr>
          <a:xfrm>
            <a:off x="3314880" y="171360"/>
            <a:ext cx="400032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9" name=""/>
          <p:cNvSpPr/>
          <p:nvPr/>
        </p:nvSpPr>
        <p:spPr>
          <a:xfrm>
            <a:off x="5372280" y="28584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290" name=""/>
          <p:cNvSpPr/>
          <p:nvPr/>
        </p:nvSpPr>
        <p:spPr>
          <a:xfrm>
            <a:off x="4915080" y="971640"/>
            <a:ext cx="571320" cy="114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1" name=""/>
          <p:cNvSpPr/>
          <p:nvPr/>
        </p:nvSpPr>
        <p:spPr>
          <a:xfrm>
            <a:off x="4915080" y="743040"/>
            <a:ext cx="571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292" name=""/>
          <p:cNvSpPr/>
          <p:nvPr/>
        </p:nvSpPr>
        <p:spPr>
          <a:xfrm>
            <a:off x="4343400" y="1428840"/>
            <a:ext cx="57168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293" name=""/>
          <p:cNvSpPr/>
          <p:nvPr/>
        </p:nvSpPr>
        <p:spPr>
          <a:xfrm>
            <a:off x="5372280" y="1428840"/>
            <a:ext cx="571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294" name=""/>
          <p:cNvSpPr/>
          <p:nvPr/>
        </p:nvSpPr>
        <p:spPr>
          <a:xfrm>
            <a:off x="3314880" y="1886040"/>
            <a:ext cx="400032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5" name=""/>
          <p:cNvSpPr/>
          <p:nvPr/>
        </p:nvSpPr>
        <p:spPr>
          <a:xfrm>
            <a:off x="3543480" y="2286000"/>
            <a:ext cx="1141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296" name=""/>
          <p:cNvSpPr/>
          <p:nvPr/>
        </p:nvSpPr>
        <p:spPr>
          <a:xfrm>
            <a:off x="6858000" y="3257640"/>
            <a:ext cx="11448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297" name=""/>
          <p:cNvSpPr/>
          <p:nvPr/>
        </p:nvSpPr>
        <p:spPr>
          <a:xfrm>
            <a:off x="6172200" y="257184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298" name=""/>
          <p:cNvSpPr/>
          <p:nvPr/>
        </p:nvSpPr>
        <p:spPr>
          <a:xfrm>
            <a:off x="7086600" y="320040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299" name=""/>
          <p:cNvSpPr/>
          <p:nvPr/>
        </p:nvSpPr>
        <p:spPr>
          <a:xfrm>
            <a:off x="4114800" y="2971800"/>
            <a:ext cx="91440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300" name=""/>
          <p:cNvSpPr/>
          <p:nvPr/>
        </p:nvSpPr>
        <p:spPr>
          <a:xfrm>
            <a:off x="2400480" y="211464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301" name=""/>
          <p:cNvSpPr/>
          <p:nvPr/>
        </p:nvSpPr>
        <p:spPr>
          <a:xfrm>
            <a:off x="4000680" y="2857680"/>
            <a:ext cx="571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302" name=""/>
          <p:cNvSpPr/>
          <p:nvPr/>
        </p:nvSpPr>
        <p:spPr>
          <a:xfrm>
            <a:off x="5029200" y="1828800"/>
            <a:ext cx="22860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03" name=""/>
          <p:cNvSpPr/>
          <p:nvPr/>
        </p:nvSpPr>
        <p:spPr>
          <a:xfrm>
            <a:off x="5143680" y="1085760"/>
            <a:ext cx="0" cy="285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5143680" y="137160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5" name=""/>
          <p:cNvSpPr/>
          <p:nvPr/>
        </p:nvSpPr>
        <p:spPr>
          <a:xfrm>
            <a:off x="5029200" y="2685960"/>
            <a:ext cx="22860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06" name=""/>
          <p:cNvSpPr/>
          <p:nvPr/>
        </p:nvSpPr>
        <p:spPr>
          <a:xfrm>
            <a:off x="5143680" y="1714680"/>
            <a:ext cx="0" cy="514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7" name=""/>
          <p:cNvSpPr/>
          <p:nvPr/>
        </p:nvSpPr>
        <p:spPr>
          <a:xfrm>
            <a:off x="5143680" y="22287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8" name=""/>
          <p:cNvSpPr/>
          <p:nvPr/>
        </p:nvSpPr>
        <p:spPr>
          <a:xfrm>
            <a:off x="5143680" y="2571840"/>
            <a:ext cx="0" cy="114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a:off x="5486400" y="2228760"/>
            <a:ext cx="57168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Times New Roman"/>
            </a:endParaRPr>
          </a:p>
        </p:txBody>
      </p:sp>
      <p:sp>
        <p:nvSpPr>
          <p:cNvPr id="310" name=""/>
          <p:cNvSpPr/>
          <p:nvPr/>
        </p:nvSpPr>
        <p:spPr>
          <a:xfrm>
            <a:off x="343080" y="685800"/>
            <a:ext cx="2514600" cy="57168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PURCHASES NON-FIRM THOUGH FIRM WAS AVAILABLE, AND NON-FIRM GETS CUT.</a:t>
            </a:r>
            <a:endParaRPr b="0" lang="en-US" sz="1200" strike="noStrike" u="none">
              <a:solidFill>
                <a:srgbClr val="000000"/>
              </a:solidFill>
              <a:effectLst/>
              <a:uFillTx/>
              <a:latin typeface="Times New Roman"/>
            </a:endParaRPr>
          </a:p>
        </p:txBody>
      </p:sp>
      <p:sp>
        <p:nvSpPr>
          <p:cNvPr id="311" name=""/>
          <p:cNvSpPr/>
          <p:nvPr/>
        </p:nvSpPr>
        <p:spPr>
          <a:xfrm>
            <a:off x="3543480" y="3143160"/>
            <a:ext cx="1141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12" name=""/>
          <p:cNvSpPr/>
          <p:nvPr/>
        </p:nvSpPr>
        <p:spPr>
          <a:xfrm>
            <a:off x="2514600" y="308628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3" name=""/>
          <p:cNvSpPr/>
          <p:nvPr/>
        </p:nvSpPr>
        <p:spPr>
          <a:xfrm>
            <a:off x="3657600" y="2571840"/>
            <a:ext cx="1943280" cy="857160"/>
          </a:xfrm>
          <a:prstGeom prst="ellipse">
            <a:avLst/>
          </a:prstGeom>
          <a:solidFill>
            <a:srgbClr val="33cccc"/>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4" name=""/>
          <p:cNvSpPr/>
          <p:nvPr/>
        </p:nvSpPr>
        <p:spPr>
          <a:xfrm>
            <a:off x="1028880" y="399960"/>
            <a:ext cx="182880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#3</a:t>
            </a:r>
            <a:endParaRPr b="0" lang="en-US" sz="1800" strike="noStrike" u="none">
              <a:solidFill>
                <a:srgbClr val="000000"/>
              </a:solidFill>
              <a:effectLst/>
              <a:uFillTx/>
              <a:latin typeface="Times New Roman"/>
            </a:endParaRPr>
          </a:p>
        </p:txBody>
      </p:sp>
      <p:sp>
        <p:nvSpPr>
          <p:cNvPr id="315" name=""/>
          <p:cNvSpPr/>
          <p:nvPr/>
        </p:nvSpPr>
        <p:spPr>
          <a:xfrm>
            <a:off x="457200" y="3772080"/>
            <a:ext cx="9487080" cy="268596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Assumptions</a:t>
            </a: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Seller sells 50 MW for delivery “Into Cinergy, Seller’s Daily Choice”</a:t>
            </a:r>
            <a:endParaRPr b="0" lang="en-US" sz="10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Seller preschedules day-ahead by 11:00 a.m. CPT by notifying Buyer of source and designated interface, DP&amp;L. Seller purchases Non-Firm transmission from source in DP&amp;L to DP&amp;L/Cinergy interface.</a:t>
            </a:r>
            <a:endParaRPr b="0" lang="en-US" sz="10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Buyer puts in request for Firm transmission from Cinergy within </a:t>
            </a:r>
            <a:r>
              <a:rPr b="1" lang="en-US" sz="1000" strike="noStrike" u="none">
                <a:solidFill>
                  <a:srgbClr val="000000"/>
                </a:solidFill>
                <a:effectLst/>
                <a:uFillTx/>
                <a:latin typeface="Arial"/>
              </a:rPr>
              <a:t>30</a:t>
            </a:r>
            <a:r>
              <a:rPr b="0" lang="en-US" sz="1000" strike="noStrike" u="none">
                <a:solidFill>
                  <a:srgbClr val="000000"/>
                </a:solidFill>
                <a:effectLst/>
                <a:uFillTx/>
                <a:latin typeface="Arial"/>
              </a:rPr>
              <a:t> minutes of Seller’s notification and request is accepted and purchased by Buyer.  Buyer also secures Firm transmission from LG&amp;E to sink energy in LG&amp;E.  </a:t>
            </a:r>
            <a:endParaRPr b="0" lang="en-US" sz="10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8600" indent="-228600" algn="just">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Hypothetical</a:t>
            </a: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On delivery day, LG&amp;E cuts Buyer’s path  because of the Non-Firm transmission purchased upstream by Seller.</a:t>
            </a:r>
            <a:endParaRPr b="0" lang="en-US" sz="1000" strike="noStrike" u="none">
              <a:solidFill>
                <a:srgbClr val="000000"/>
              </a:solidFill>
              <a:effectLst/>
              <a:uFillTx/>
              <a:latin typeface="Times New Roman"/>
            </a:endParaRPr>
          </a:p>
          <a:p>
            <a:pPr marL="228600" indent="-228600" algn="just">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Results</a:t>
            </a: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Seller’s obligation was met, and Seller has no obligation to attempt to deliver to another interface.  The scheduled delivery was interrupted as a result of Buyer’s attempted delivery of the Product beyond Cinergy.  Buyer will owe LDs to Seller on Buyer’s failure to receive (Definition Section 4A).</a:t>
            </a:r>
            <a:endParaRPr b="0" lang="en-US" sz="10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16" name=""/>
          <p:cNvSpPr/>
          <p:nvPr/>
        </p:nvSpPr>
        <p:spPr>
          <a:xfrm>
            <a:off x="5600880" y="228600"/>
            <a:ext cx="400032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7" name=""/>
          <p:cNvSpPr/>
          <p:nvPr/>
        </p:nvSpPr>
        <p:spPr>
          <a:xfrm>
            <a:off x="7886880" y="45720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318" name=""/>
          <p:cNvSpPr/>
          <p:nvPr/>
        </p:nvSpPr>
        <p:spPr>
          <a:xfrm>
            <a:off x="7315200" y="914400"/>
            <a:ext cx="571680" cy="114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9" name=""/>
          <p:cNvSpPr/>
          <p:nvPr/>
        </p:nvSpPr>
        <p:spPr>
          <a:xfrm>
            <a:off x="7315200" y="743040"/>
            <a:ext cx="57168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20" name=""/>
          <p:cNvSpPr/>
          <p:nvPr/>
        </p:nvSpPr>
        <p:spPr>
          <a:xfrm>
            <a:off x="6972480" y="1314360"/>
            <a:ext cx="57132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21" name=""/>
          <p:cNvSpPr/>
          <p:nvPr/>
        </p:nvSpPr>
        <p:spPr>
          <a:xfrm>
            <a:off x="8001000" y="1314360"/>
            <a:ext cx="57168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Times New Roman"/>
            </a:endParaRPr>
          </a:p>
        </p:txBody>
      </p:sp>
      <p:sp>
        <p:nvSpPr>
          <p:cNvPr id="322" name=""/>
          <p:cNvSpPr/>
          <p:nvPr/>
        </p:nvSpPr>
        <p:spPr>
          <a:xfrm>
            <a:off x="5600880" y="1943280"/>
            <a:ext cx="400032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3" name=""/>
          <p:cNvSpPr/>
          <p:nvPr/>
        </p:nvSpPr>
        <p:spPr>
          <a:xfrm>
            <a:off x="5943600" y="2228760"/>
            <a:ext cx="11448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24" name=""/>
          <p:cNvSpPr/>
          <p:nvPr/>
        </p:nvSpPr>
        <p:spPr>
          <a:xfrm>
            <a:off x="9029880" y="3371760"/>
            <a:ext cx="1141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25" name=""/>
          <p:cNvSpPr/>
          <p:nvPr/>
        </p:nvSpPr>
        <p:spPr>
          <a:xfrm>
            <a:off x="5486400" y="2857680"/>
            <a:ext cx="114480" cy="1141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326" name=""/>
          <p:cNvSpPr/>
          <p:nvPr/>
        </p:nvSpPr>
        <p:spPr>
          <a:xfrm>
            <a:off x="8572680" y="268596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327" name=""/>
          <p:cNvSpPr/>
          <p:nvPr/>
        </p:nvSpPr>
        <p:spPr>
          <a:xfrm>
            <a:off x="8915400" y="337176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328" name=""/>
          <p:cNvSpPr/>
          <p:nvPr/>
        </p:nvSpPr>
        <p:spPr>
          <a:xfrm>
            <a:off x="7086600" y="3314880"/>
            <a:ext cx="91440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329" name=""/>
          <p:cNvSpPr/>
          <p:nvPr/>
        </p:nvSpPr>
        <p:spPr>
          <a:xfrm>
            <a:off x="4343400" y="268596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330" name=""/>
          <p:cNvSpPr/>
          <p:nvPr/>
        </p:nvSpPr>
        <p:spPr>
          <a:xfrm>
            <a:off x="4915080" y="2114640"/>
            <a:ext cx="91440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331" name=""/>
          <p:cNvSpPr/>
          <p:nvPr/>
        </p:nvSpPr>
        <p:spPr>
          <a:xfrm>
            <a:off x="6972480" y="3200400"/>
            <a:ext cx="57132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332" name=""/>
          <p:cNvSpPr/>
          <p:nvPr/>
        </p:nvSpPr>
        <p:spPr>
          <a:xfrm>
            <a:off x="7543800" y="1943280"/>
            <a:ext cx="228600" cy="5688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333" name=""/>
          <p:cNvSpPr/>
          <p:nvPr/>
        </p:nvSpPr>
        <p:spPr>
          <a:xfrm>
            <a:off x="7658280" y="1028880"/>
            <a:ext cx="0" cy="285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4" name=""/>
          <p:cNvSpPr/>
          <p:nvPr/>
        </p:nvSpPr>
        <p:spPr>
          <a:xfrm>
            <a:off x="7658280" y="13143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5" name=""/>
          <p:cNvSpPr/>
          <p:nvPr/>
        </p:nvSpPr>
        <p:spPr>
          <a:xfrm>
            <a:off x="7543800" y="2629080"/>
            <a:ext cx="228600" cy="5688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336" name=""/>
          <p:cNvSpPr/>
          <p:nvPr/>
        </p:nvSpPr>
        <p:spPr>
          <a:xfrm>
            <a:off x="7658280" y="1657440"/>
            <a:ext cx="0" cy="514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7" name=""/>
          <p:cNvSpPr/>
          <p:nvPr/>
        </p:nvSpPr>
        <p:spPr>
          <a:xfrm>
            <a:off x="7658280" y="2171880"/>
            <a:ext cx="0" cy="342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8" name=""/>
          <p:cNvSpPr/>
          <p:nvPr/>
        </p:nvSpPr>
        <p:spPr>
          <a:xfrm>
            <a:off x="7658280" y="2514600"/>
            <a:ext cx="0" cy="114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9" name=""/>
          <p:cNvSpPr/>
          <p:nvPr/>
        </p:nvSpPr>
        <p:spPr>
          <a:xfrm>
            <a:off x="7772400" y="2286000"/>
            <a:ext cx="57168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340" name=""/>
          <p:cNvSpPr/>
          <p:nvPr/>
        </p:nvSpPr>
        <p:spPr>
          <a:xfrm>
            <a:off x="343080" y="743040"/>
            <a:ext cx="3657600" cy="799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IS ATTEMPTING TO BRING PRODUCT OUTSIDE OF TRANSMISSION SYSTEM BORDER, AND PATH IS CUT.</a:t>
            </a:r>
            <a:endParaRPr b="0" lang="en-US" sz="1200" strike="noStrike" u="none">
              <a:solidFill>
                <a:srgbClr val="000000"/>
              </a:solidFill>
              <a:effectLst/>
              <a:uFillTx/>
              <a:latin typeface="Times New Roman"/>
            </a:endParaRPr>
          </a:p>
        </p:txBody>
      </p:sp>
      <p:sp>
        <p:nvSpPr>
          <p:cNvPr id="341" name=""/>
          <p:cNvSpPr/>
          <p:nvPr/>
        </p:nvSpPr>
        <p:spPr>
          <a:xfrm>
            <a:off x="5943600" y="2914560"/>
            <a:ext cx="57168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342" name=""/>
          <p:cNvSpPr/>
          <p:nvPr/>
        </p:nvSpPr>
        <p:spPr>
          <a:xfrm>
            <a:off x="4343400" y="3029040"/>
            <a:ext cx="22860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43" name=""/>
          <p:cNvSpPr/>
          <p:nvPr/>
        </p:nvSpPr>
        <p:spPr>
          <a:xfrm flipH="1">
            <a:off x="6514920" y="2685960"/>
            <a:ext cx="1028520" cy="114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4" name=""/>
          <p:cNvSpPr/>
          <p:nvPr/>
        </p:nvSpPr>
        <p:spPr>
          <a:xfrm flipH="1">
            <a:off x="5029200" y="2800440"/>
            <a:ext cx="1486080" cy="171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5" name=""/>
          <p:cNvSpPr/>
          <p:nvPr/>
        </p:nvSpPr>
        <p:spPr>
          <a:xfrm flipH="1">
            <a:off x="4572000" y="2971800"/>
            <a:ext cx="457200" cy="57240"/>
          </a:xfrm>
          <a:prstGeom prst="line">
            <a:avLst/>
          </a:prstGeom>
          <a:ln w="9360">
            <a:solidFill>
              <a:srgbClr val="000000"/>
            </a:solidFill>
            <a:miter/>
          </a:ln>
        </p:spPr>
        <p:style>
          <a:lnRef idx="0"/>
          <a:fillRef idx="0"/>
          <a:effectRef idx="0"/>
          <a:fontRef idx="minor"/>
        </p:style>
        <p:txBody>
          <a:bodyPr lIns="90000" rIns="90000" tIns="10440" bIns="104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599760" y="228600"/>
            <a:ext cx="874404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Prices for Pre-Scheduled Next Day Electricity - Into ComEd</a:t>
            </a:r>
            <a:endParaRPr b="1" lang="en-US" sz="2400" strike="noStrike" u="none">
              <a:solidFill>
                <a:srgbClr val="000000"/>
              </a:solidFill>
              <a:effectLst/>
              <a:uFillTx/>
              <a:latin typeface="Arial"/>
            </a:endParaRPr>
          </a:p>
        </p:txBody>
      </p:sp>
      <p:graphicFrame>
        <p:nvGraphicFramePr>
          <p:cNvPr id="51" name=""/>
          <p:cNvGraphicFramePr/>
          <p:nvPr/>
        </p:nvGraphicFramePr>
        <p:xfrm>
          <a:off x="590400" y="1295280"/>
          <a:ext cx="8668080" cy="5164200"/>
        </p:xfrm>
        <a:graphic>
          <a:graphicData uri="http://schemas.openxmlformats.org/presentationml/2006/ole">
            <p:oleObj r:id="rId1" spid="">
              <p:embed/>
              <p:pic>
                <p:nvPicPr>
                  <p:cNvPr id="52" name="" descr=""/>
                  <p:cNvPicPr/>
                  <p:nvPr/>
                </p:nvPicPr>
                <p:blipFill>
                  <a:blip r:embed="rId2"/>
                  <a:stretch/>
                </p:blipFill>
                <p:spPr>
                  <a:xfrm>
                    <a:off x="590400" y="1295280"/>
                    <a:ext cx="8668080" cy="5164200"/>
                  </a:xfrm>
                  <a:prstGeom prst="rect">
                    <a:avLst/>
                  </a:prstGeom>
                  <a:noFill/>
                  <a:ln w="0">
                    <a:noFill/>
                  </a:ln>
                </p:spPr>
              </p:pic>
            </p:oleObj>
          </a:graphicData>
        </a:graphic>
      </p:graphicFrame>
      <p:sp>
        <p:nvSpPr>
          <p:cNvPr id="53" name=""/>
          <p:cNvSpPr/>
          <p:nvPr/>
        </p:nvSpPr>
        <p:spPr>
          <a:xfrm>
            <a:off x="600120" y="1066680"/>
            <a:ext cx="11145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$/MWh</a:t>
            </a:r>
            <a:endParaRPr b="0" lang="en-US" sz="1600" strike="noStrike" u="none">
              <a:solidFill>
                <a:srgbClr val="000000"/>
              </a:solidFill>
              <a:effectLst/>
              <a:uFillTx/>
              <a:latin typeface="Times New Roman"/>
            </a:endParaRPr>
          </a:p>
        </p:txBody>
      </p:sp>
      <p:sp>
        <p:nvSpPr>
          <p:cNvPr id="54" name=""/>
          <p:cNvSpPr/>
          <p:nvPr/>
        </p:nvSpPr>
        <p:spPr>
          <a:xfrm>
            <a:off x="7286760" y="6521400"/>
            <a:ext cx="30002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Source: Megawatt Daily</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6"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Products</a:t>
            </a:r>
            <a:endParaRPr b="1" lang="en-US" sz="3000" strike="noStrike" u="none">
              <a:solidFill>
                <a:srgbClr val="000000"/>
              </a:solidFill>
              <a:effectLst/>
              <a:uFillTx/>
              <a:latin typeface="Arial"/>
            </a:endParaRPr>
          </a:p>
        </p:txBody>
      </p:sp>
      <p:sp>
        <p:nvSpPr>
          <p:cNvPr id="348"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Firm (No Force Majeure)</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Party failing to perform pays damages per Article 4.  No Force Majeure out.</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9"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0"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Products</a:t>
            </a:r>
            <a:endParaRPr b="1" lang="en-US" sz="3000" strike="noStrike" u="none">
              <a:solidFill>
                <a:srgbClr val="000000"/>
              </a:solidFill>
              <a:effectLst/>
              <a:uFillTx/>
              <a:latin typeface="Arial"/>
            </a:endParaRPr>
          </a:p>
        </p:txBody>
      </p:sp>
      <p:sp>
        <p:nvSpPr>
          <p:cNvPr id="351"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VII.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“Transmission Contingent”</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Transaction is dependent upon availability of transmission.  No</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damages payable if anticipated transmission is unavailable and/or transmission is cut or curtailed for any reason.  If such transmission is unavailable, performance is excused for entire transaction.  If such transmission is interrupted or curtailed, performance is excused during interruption or curtailment, regardless of provisions to the contrary in “Force Majeure” definition.</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2" name=""/>
          <p:cNvSpPr/>
          <p:nvPr/>
        </p:nvSpPr>
        <p:spPr>
          <a:xfrm>
            <a:off x="590400" y="28584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3"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Products</a:t>
            </a:r>
            <a:endParaRPr b="1" lang="en-US" sz="3000" strike="noStrike" u="none">
              <a:solidFill>
                <a:srgbClr val="000000"/>
              </a:solidFill>
              <a:effectLst/>
              <a:uFillTx/>
              <a:latin typeface="Arial"/>
            </a:endParaRPr>
          </a:p>
        </p:txBody>
      </p:sp>
      <p:sp>
        <p:nvSpPr>
          <p:cNvPr id="354" name="PlaceHolder 2"/>
          <p:cNvSpPr>
            <a:spLocks noGrp="1"/>
          </p:cNvSpPr>
          <p:nvPr>
            <p:ph/>
          </p:nvPr>
        </p:nvSpPr>
        <p:spPr>
          <a:xfrm>
            <a:off x="447480" y="1371600"/>
            <a:ext cx="9010440" cy="4952880"/>
          </a:xfrm>
          <a:prstGeom prst="rect">
            <a:avLst/>
          </a:prstGeom>
          <a:noFill/>
          <a:ln w="0">
            <a:noFill/>
          </a:ln>
        </p:spPr>
        <p:txBody>
          <a:bodyPr lIns="90000" rIns="90000" tIns="46800" bIns="46800" anchor="t">
            <a:normAutofit/>
          </a:bodyPr>
          <a:p>
            <a:pPr marL="628560" indent="-62856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VIII.</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“Firm Transmission Contingent - Delivery Point”</a:t>
            </a:r>
            <a:endParaRPr b="1" lang="en-US" sz="2000" strike="noStrike" u="none">
              <a:solidFill>
                <a:srgbClr val="000000"/>
              </a:solidFill>
              <a:effectLst/>
              <a:uFillTx/>
              <a:latin typeface="Arial"/>
            </a:endParaRPr>
          </a:p>
          <a:p>
            <a:pPr marL="628560" indent="-62856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628560" indent="-62856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 damages payable upon cut/curtailment of Transmission either (i) to Delivery Point (in the case of Seller) or (ii) from Delivery Point</a:t>
            </a:r>
            <a:endParaRPr b="1" lang="en-US" sz="2000" strike="noStrike" u="none">
              <a:solidFill>
                <a:srgbClr val="000000"/>
              </a:solidFill>
              <a:effectLst/>
              <a:uFillTx/>
              <a:latin typeface="Arial"/>
            </a:endParaRPr>
          </a:p>
          <a:p>
            <a:pPr marL="628560" indent="-62856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(in the case of Buyer), caused by “Force Majeure” as defined in</a:t>
            </a:r>
            <a:endParaRPr b="1" lang="en-US" sz="2000" strike="noStrike" u="none">
              <a:solidFill>
                <a:srgbClr val="000000"/>
              </a:solidFill>
              <a:effectLst/>
              <a:uFillTx/>
              <a:latin typeface="Arial"/>
            </a:endParaRPr>
          </a:p>
          <a:p>
            <a:pPr marL="628560" indent="-62856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transmission provider’s tariff, if (x) in the case of Seller, Seller has</a:t>
            </a:r>
            <a:endParaRPr b="1" lang="en-US" sz="2000" strike="noStrike" u="none">
              <a:solidFill>
                <a:srgbClr val="000000"/>
              </a:solidFill>
              <a:effectLst/>
              <a:uFillTx/>
              <a:latin typeface="Arial"/>
            </a:endParaRPr>
          </a:p>
          <a:p>
            <a:pPr marL="628560" indent="-62856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provided for firm transmission to Delivery Point or (y) in the case of Buyer, Buyer has provided for firm transmission from Delivery Point.</a:t>
            </a:r>
            <a:endParaRPr b="1" lang="en-US" sz="2000" strike="noStrike" u="none">
              <a:solidFill>
                <a:srgbClr val="000000"/>
              </a:solidFill>
              <a:effectLst/>
              <a:uFillTx/>
              <a:latin typeface="Arial"/>
            </a:endParaRPr>
          </a:p>
          <a:p>
            <a:pPr marL="628560" indent="-62856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628560" indent="-62856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5"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6" name="PlaceHolder 1"/>
          <p:cNvSpPr>
            <a:spLocks noGrp="1"/>
          </p:cNvSpPr>
          <p:nvPr>
            <p:ph type="title"/>
          </p:nvPr>
        </p:nvSpPr>
        <p:spPr>
          <a:xfrm>
            <a:off x="752400" y="480960"/>
            <a:ext cx="8763120" cy="571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EEI Products</a:t>
            </a:r>
            <a:endParaRPr b="1" lang="en-US" sz="3000" strike="noStrike" u="none">
              <a:solidFill>
                <a:srgbClr val="000000"/>
              </a:solidFill>
              <a:effectLst/>
              <a:uFillTx/>
              <a:latin typeface="Arial"/>
            </a:endParaRPr>
          </a:p>
        </p:txBody>
      </p:sp>
      <p:sp>
        <p:nvSpPr>
          <p:cNvPr id="357"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IX.</a:t>
            </a:r>
            <a:r>
              <a:rPr b="1" lang="en-US" sz="2000" strike="noStrike" u="none">
                <a:solidFill>
                  <a:srgbClr val="000000"/>
                </a:solidFill>
                <a:effectLst/>
                <a:uFillTx/>
                <a:latin typeface="Arial"/>
              </a:rPr>
              <a:t>	</a:t>
            </a:r>
            <a:r>
              <a:rPr b="1" lang="en-US" sz="2000" strike="noStrike" u="sng">
                <a:solidFill>
                  <a:srgbClr val="000000"/>
                </a:solidFill>
                <a:effectLst/>
                <a:uFillTx/>
                <a:latin typeface="Arial"/>
              </a:rPr>
              <a:t>“Firm Transmission Contingent - Contract Path</a:t>
            </a:r>
            <a:r>
              <a:rPr b="1" lang="en-US" sz="2000" strike="noStrike" u="none">
                <a:solidFill>
                  <a:srgbClr val="000000"/>
                </a:solidFill>
                <a:effectLst/>
                <a:uFillTx/>
                <a:latin typeface="Arial"/>
              </a:rPr>
              <a:t>”</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No damages payable upon Transmission cut/curtailment caused by “Force Majeure” as defined in transmission provider’s tariff if (i) in case of Seller, Seller has provided for firm transmission from</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generation source to Delivery Point or (ii) in case of Buyer, Buyer has provided for firm transmission from Delivery Point to sink.</a:t>
            </a: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8" name=""/>
          <p:cNvSpPr/>
          <p:nvPr/>
        </p:nvSpPr>
        <p:spPr>
          <a:xfrm>
            <a:off x="590400" y="333360"/>
            <a:ext cx="9020160" cy="11239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9" name="PlaceHolder 1"/>
          <p:cNvSpPr>
            <a:spLocks noGrp="1"/>
          </p:cNvSpPr>
          <p:nvPr>
            <p:ph type="title"/>
          </p:nvPr>
        </p:nvSpPr>
        <p:spPr>
          <a:xfrm>
            <a:off x="809280" y="452520"/>
            <a:ext cx="870588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Additional Issues that EEI does not currently address</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p:txBody>
      </p:sp>
      <p:sp>
        <p:nvSpPr>
          <p:cNvPr id="360" name="PlaceHolder 2"/>
          <p:cNvSpPr>
            <a:spLocks noGrp="1"/>
          </p:cNvSpPr>
          <p:nvPr>
            <p:ph/>
          </p:nvPr>
        </p:nvSpPr>
        <p:spPr>
          <a:xfrm>
            <a:off x="771120" y="1504440"/>
            <a:ext cx="8782200" cy="43246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Dispute Resolution (e.g., Arbitration)</a:t>
            </a:r>
            <a:endParaRPr b="1" lang="en-US" sz="2400" strike="noStrike" u="none">
              <a:solidFill>
                <a:srgbClr val="000000"/>
              </a:solidFill>
              <a:effectLst/>
              <a:uFillTx/>
              <a:latin typeface="Arial"/>
            </a:endParaRPr>
          </a:p>
          <a:p>
            <a:pPr marL="457200" indent="-457200">
              <a:spcBef>
                <a:spcPts val="1199"/>
              </a:spcBef>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New Taxes</a:t>
            </a:r>
            <a:endParaRPr b="1" lang="en-US" sz="2400" strike="noStrike" u="none">
              <a:solidFill>
                <a:srgbClr val="000000"/>
              </a:solidFill>
              <a:effectLst/>
              <a:uFillTx/>
              <a:latin typeface="Arial"/>
            </a:endParaRPr>
          </a:p>
          <a:p>
            <a:pPr marL="457200" indent="-457200">
              <a:spcBef>
                <a:spcPts val="1199"/>
              </a:spcBef>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Regulatory Changes</a:t>
            </a:r>
            <a:endParaRPr b="1" lang="en-US" sz="2400" strike="noStrike" u="none">
              <a:solidFill>
                <a:srgbClr val="000000"/>
              </a:solidFill>
              <a:effectLst/>
              <a:uFillTx/>
              <a:latin typeface="Arial"/>
            </a:endParaRPr>
          </a:p>
          <a:p>
            <a:pPr marL="457200" indent="-457200">
              <a:spcBef>
                <a:spcPts val="1199"/>
              </a:spcBef>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Incorporation of prior deals into EEI</a:t>
            </a:r>
            <a:endParaRPr b="1" lang="en-US" sz="2400" strike="noStrike" u="none">
              <a:solidFill>
                <a:srgbClr val="000000"/>
              </a:solidFill>
              <a:effectLst/>
              <a:uFillTx/>
              <a:latin typeface="Arial"/>
            </a:endParaRPr>
          </a:p>
          <a:p>
            <a:pPr marL="457200" indent="-457200">
              <a:spcBef>
                <a:spcPts val="1199"/>
              </a:spcBef>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New Products</a:t>
            </a:r>
            <a:endParaRPr b="1" lang="en-US" sz="2400" strike="noStrike" u="none">
              <a:solidFill>
                <a:srgbClr val="000000"/>
              </a:solidFill>
              <a:effectLst/>
              <a:uFillTx/>
              <a:latin typeface="Arial"/>
            </a:endParaRPr>
          </a:p>
          <a:p>
            <a:pPr marL="457200" indent="-457200">
              <a:spcBef>
                <a:spcPts val="1199"/>
              </a:spcBef>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Agency relationships and how when utilities use an agent to conduct trades on behalf of multiple utilities that this relationship will impact your legal/credit risk</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1" name=""/>
          <p:cNvSpPr/>
          <p:nvPr/>
        </p:nvSpPr>
        <p:spPr>
          <a:xfrm>
            <a:off x="5526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2" name="PlaceHolder 1"/>
          <p:cNvSpPr>
            <a:spLocks noGrp="1"/>
          </p:cNvSpPr>
          <p:nvPr>
            <p:ph type="title"/>
          </p:nvPr>
        </p:nvSpPr>
        <p:spPr>
          <a:xfrm>
            <a:off x="752400" y="452160"/>
            <a:ext cx="8763120" cy="571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Additional Issues</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p:txBody>
      </p:sp>
      <p:sp>
        <p:nvSpPr>
          <p:cNvPr id="363" name="PlaceHolder 2"/>
          <p:cNvSpPr>
            <a:spLocks noGrp="1"/>
          </p:cNvSpPr>
          <p:nvPr>
            <p:ph/>
          </p:nvPr>
        </p:nvSpPr>
        <p:spPr>
          <a:xfrm>
            <a:off x="771120" y="1504440"/>
            <a:ext cx="8782200" cy="4324680"/>
          </a:xfrm>
          <a:prstGeom prst="rect">
            <a:avLst/>
          </a:prstGeom>
          <a:noFill/>
          <a:ln w="0">
            <a:noFill/>
          </a:ln>
        </p:spPr>
        <p:txBody>
          <a:bodyPr lIns="90000" rIns="90000" tIns="46800" bIns="46800" anchor="t">
            <a:normAutofit/>
          </a:bodyPr>
          <a:p>
            <a:pPr marL="457200" indent="-457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EEI is committed to conducting periodic meetings to keep contract current and updated</a:t>
            </a:r>
            <a:endParaRPr b="1" lang="en-US" sz="2400" strike="noStrike" u="none">
              <a:solidFill>
                <a:srgbClr val="000000"/>
              </a:solidFill>
              <a:effectLst/>
              <a:uFillTx/>
              <a:latin typeface="Arial"/>
            </a:endParaRPr>
          </a:p>
          <a:p>
            <a:pPr marL="45720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Commonly seen additions to contract will be made available on EEI website</a:t>
            </a:r>
            <a:endParaRPr b="1" lang="en-US" sz="2400" strike="noStrike" u="none">
              <a:solidFill>
                <a:srgbClr val="000000"/>
              </a:solidFill>
              <a:effectLst/>
              <a:uFillTx/>
              <a:latin typeface="Arial"/>
            </a:endParaRPr>
          </a:p>
          <a:p>
            <a:pPr marL="45720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EEI website</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a:t>
            </a:r>
            <a:r>
              <a:rPr b="1" lang="en-US" sz="2400" strike="noStrike" u="none">
                <a:solidFill>
                  <a:srgbClr val="000000"/>
                </a:solidFill>
                <a:effectLst/>
                <a:uFillTx/>
                <a:latin typeface="Arial"/>
              </a:rPr>
              <a:t>	</a:t>
            </a:r>
            <a:r>
              <a:rPr b="1" lang="en-US" sz="2400" strike="noStrike" u="sng">
                <a:solidFill>
                  <a:srgbClr val="9900ff"/>
                </a:solidFill>
                <a:effectLst/>
                <a:uFillTx/>
                <a:latin typeface="Arial"/>
              </a:rPr>
              <a:t>www.eei.org/issues/contract</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
          <p:cNvSpPr/>
          <p:nvPr/>
        </p:nvSpPr>
        <p:spPr>
          <a:xfrm>
            <a:off x="590400" y="333360"/>
            <a:ext cx="9020160" cy="857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PlaceHolder 1"/>
          <p:cNvSpPr>
            <a:spLocks noGrp="1"/>
          </p:cNvSpPr>
          <p:nvPr>
            <p:ph type="title"/>
          </p:nvPr>
        </p:nvSpPr>
        <p:spPr>
          <a:xfrm>
            <a:off x="752400" y="452160"/>
            <a:ext cx="8763120" cy="571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Products</a:t>
            </a:r>
            <a:endParaRPr b="1" lang="en-US" sz="2800" strike="noStrike" u="none">
              <a:solidFill>
                <a:srgbClr val="000000"/>
              </a:solidFill>
              <a:effectLst/>
              <a:uFillTx/>
              <a:latin typeface="Arial"/>
            </a:endParaRPr>
          </a:p>
        </p:txBody>
      </p:sp>
      <p:sp>
        <p:nvSpPr>
          <p:cNvPr id="57" name="PlaceHolder 2"/>
          <p:cNvSpPr>
            <a:spLocks noGrp="1"/>
          </p:cNvSpPr>
          <p:nvPr>
            <p:ph/>
          </p:nvPr>
        </p:nvSpPr>
        <p:spPr>
          <a:xfrm>
            <a:off x="676440" y="1371600"/>
            <a:ext cx="8781840" cy="4952880"/>
          </a:xfrm>
          <a:prstGeom prst="rect">
            <a:avLst/>
          </a:prstGeom>
          <a:noFill/>
          <a:ln w="0">
            <a:noFill/>
          </a:ln>
        </p:spPr>
        <p:txBody>
          <a:bodyPr lIns="90000" rIns="90000" tIns="46800" bIns="46800" anchor="t">
            <a:norm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57200" indent="-457200">
              <a:lnSpc>
                <a:spcPct val="90000"/>
              </a:lnSpc>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Products vary region to region</a:t>
            </a:r>
            <a:r>
              <a:rPr b="1" lang="en-US" sz="2400" strike="noStrike" u="none">
                <a:solidFill>
                  <a:srgbClr val="000000"/>
                </a:solidFill>
                <a:effectLst/>
                <a:uFillTx/>
                <a:latin typeface="Arial"/>
              </a:rPr>
              <a:t>:  Firm (LD), Western Firm, CAISO energy, ERCOT Unplanned B . . . .</a:t>
            </a:r>
            <a:endParaRPr b="1" lang="en-US" sz="2400" strike="noStrike" u="none">
              <a:solidFill>
                <a:srgbClr val="000000"/>
              </a:solidFill>
              <a:effectLst/>
              <a:uFillTx/>
              <a:latin typeface="Arial"/>
            </a:endParaRPr>
          </a:p>
          <a:p>
            <a:pPr marL="45720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lnSpc>
                <a:spcPct val="90000"/>
              </a:lnSpc>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Products vary in degrees of “Firmness</a:t>
            </a:r>
            <a:r>
              <a:rPr b="1" lang="en-US" sz="2400" strike="noStrike" u="none">
                <a:solidFill>
                  <a:srgbClr val="000000"/>
                </a:solidFill>
                <a:effectLst/>
                <a:uFillTx/>
                <a:latin typeface="Arial"/>
              </a:rPr>
              <a:t>”:  System Firm, Unit Firm, Firm with transmission out, Financially Firm, Firm (LD) . . . .</a:t>
            </a:r>
            <a:endParaRPr b="1" lang="en-US" sz="2400" strike="noStrike" u="none">
              <a:solidFill>
                <a:srgbClr val="000000"/>
              </a:solidFill>
              <a:effectLst/>
              <a:uFillTx/>
              <a:latin typeface="Arial"/>
            </a:endParaRPr>
          </a:p>
          <a:p>
            <a:pPr marL="45720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lnSpc>
                <a:spcPct val="90000"/>
              </a:lnSpc>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Products are the result of changing regulatory requirements</a:t>
            </a:r>
            <a:r>
              <a:rPr b="1" lang="en-US" sz="2400" strike="noStrike" u="none">
                <a:solidFill>
                  <a:srgbClr val="000000"/>
                </a:solidFill>
                <a:effectLst/>
                <a:uFillTx/>
                <a:latin typeface="Arial"/>
              </a:rPr>
              <a:t>:  OPCAP (NEPOOL), ICAP (NEPOOL), Installed capability (PJM), Capacity (SERC) . . . .</a:t>
            </a:r>
            <a:endParaRPr b="1" lang="en-US" sz="2400" strike="noStrike" u="none">
              <a:solidFill>
                <a:srgbClr val="000000"/>
              </a:solidFill>
              <a:effectLst/>
              <a:uFillTx/>
              <a:latin typeface="Arial"/>
            </a:endParaRPr>
          </a:p>
          <a:p>
            <a:pPr marL="45720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457200" indent="-457200">
              <a:lnSpc>
                <a:spcPct val="90000"/>
              </a:lnSpc>
              <a:buClr>
                <a:srgbClr val="80008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Nobody has ever attempted to define and distinguish products</a:t>
            </a:r>
            <a:r>
              <a:rPr b="1" lang="en-US" sz="2400" strike="noStrike" u="none">
                <a:solidFill>
                  <a:srgbClr val="000000"/>
                </a:solidFill>
                <a:effectLst/>
                <a:uFillTx/>
                <a:latin typeface="Arial"/>
              </a:rPr>
              <a:t>: Critical Mismatch of Assumptions</a:t>
            </a:r>
            <a:endParaRPr b="1" lang="en-US" sz="2400" strike="noStrike" u="none">
              <a:solidFill>
                <a:srgbClr val="000000"/>
              </a:solidFill>
              <a:effectLst/>
              <a:uFillTx/>
              <a:latin typeface="Arial"/>
            </a:endParaRPr>
          </a:p>
          <a:p>
            <a:pPr marL="45720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p:nvPr>
        </p:nvSpPr>
        <p:spPr>
          <a:xfrm>
            <a:off x="771120" y="2048040"/>
            <a:ext cx="9029880" cy="4114800"/>
          </a:xfrm>
          <a:prstGeom prst="rect">
            <a:avLst/>
          </a:prstGeom>
          <a:noFill/>
          <a:ln w="0">
            <a:noFill/>
          </a:ln>
        </p:spPr>
        <p:txBody>
          <a:bodyPr lIns="90000" rIns="90000" tIns="46800" bIns="46800" anchor="t">
            <a:normAutofit/>
          </a:bodyPr>
          <a:p>
            <a:pPr marL="343080" indent="-343080">
              <a:lnSpc>
                <a:spcPct val="90000"/>
              </a:lnSpc>
              <a:spcBef>
                <a:spcPts val="451"/>
              </a:spcBef>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Federal Power Act </a:t>
            </a:r>
            <a:r>
              <a:rPr b="1" lang="en-US" sz="1800" strike="noStrike" u="none">
                <a:solidFill>
                  <a:srgbClr val="000000"/>
                </a:solidFill>
                <a:effectLst/>
                <a:uFillTx/>
                <a:latin typeface="Arial"/>
                <a:ea typeface="Arial"/>
              </a:rPr>
              <a:t>§205</a:t>
            </a: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Traditional utilities required to file all</a:t>
            </a:r>
            <a:endParaRPr b="1" lang="en-US" sz="1800" strike="noStrike" u="none">
              <a:solidFill>
                <a:srgbClr val="000000"/>
              </a:solidFill>
              <a:effectLst/>
              <a:uFillTx/>
              <a:latin typeface="Arial"/>
            </a:endParaRPr>
          </a:p>
          <a:p>
            <a:pPr marL="343080" indent="-343080">
              <a:lnSpc>
                <a:spcPct val="90000"/>
              </a:lnSpc>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rates and terms of sale with FERC; All </a:t>
            </a:r>
            <a:endParaRPr b="1" lang="en-US" sz="1800" strike="noStrike" u="none">
              <a:solidFill>
                <a:srgbClr val="000000"/>
              </a:solidFill>
              <a:effectLst/>
              <a:uFillTx/>
              <a:latin typeface="Arial"/>
            </a:endParaRPr>
          </a:p>
          <a:p>
            <a:pPr marL="343080" indent="-343080">
              <a:lnSpc>
                <a:spcPct val="90000"/>
              </a:lnSpc>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terms, including price, for long-term deals</a:t>
            </a:r>
            <a:endParaRPr b="1" lang="en-US" sz="1800" strike="noStrike" u="none">
              <a:solidFill>
                <a:srgbClr val="000000"/>
              </a:solidFill>
              <a:effectLst/>
              <a:uFillTx/>
              <a:latin typeface="Arial"/>
            </a:endParaRPr>
          </a:p>
          <a:p>
            <a:pPr marL="343080" indent="-343080">
              <a:lnSpc>
                <a:spcPct val="90000"/>
              </a:lnSpc>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must be filed (power marketers currently have </a:t>
            </a: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waiver from this requirement)</a:t>
            </a:r>
            <a:endParaRPr b="1" lang="en-US" sz="1800" strike="noStrike" u="none">
              <a:solidFill>
                <a:srgbClr val="000000"/>
              </a:solidFill>
              <a:effectLst/>
              <a:uFillTx/>
              <a:latin typeface="Arial"/>
            </a:endParaRPr>
          </a:p>
          <a:p>
            <a:pPr marL="343080" indent="-343080">
              <a:lnSpc>
                <a:spcPct val="90000"/>
              </a:lnSpc>
              <a:spcBef>
                <a:spcPts val="451"/>
              </a:spcBef>
              <a:buNone/>
              <a:tabLst>
                <a:tab algn="l" pos="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90000"/>
              </a:lnSpc>
              <a:spcBef>
                <a:spcPts val="451"/>
              </a:spcBef>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Filed Rate Case Doctrine</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Conditions of service cannot conflict with</a:t>
            </a:r>
            <a:endParaRPr b="1" lang="en-US" sz="1800" strike="noStrike" u="none">
              <a:solidFill>
                <a:srgbClr val="000000"/>
              </a:solidFill>
              <a:effectLst/>
              <a:uFillTx/>
              <a:latin typeface="Arial"/>
            </a:endParaRPr>
          </a:p>
          <a:p>
            <a:pPr marL="343080" indent="-343080">
              <a:lnSpc>
                <a:spcPct val="90000"/>
              </a:lnSpc>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terms on file with FERC; Inconsistent terms</a:t>
            </a:r>
            <a:endParaRPr b="1" lang="en-US" sz="1800" strike="noStrike" u="none">
              <a:solidFill>
                <a:srgbClr val="000000"/>
              </a:solidFill>
              <a:effectLst/>
              <a:uFillTx/>
              <a:latin typeface="Arial"/>
            </a:endParaRPr>
          </a:p>
          <a:p>
            <a:pPr marL="343080" indent="-343080">
              <a:lnSpc>
                <a:spcPct val="90000"/>
              </a:lnSpc>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may be void</a:t>
            </a:r>
            <a:endParaRPr b="1" lang="en-US" sz="1800" strike="noStrike" u="none">
              <a:solidFill>
                <a:srgbClr val="000000"/>
              </a:solidFill>
              <a:effectLst/>
              <a:uFillTx/>
              <a:latin typeface="Arial"/>
            </a:endParaRPr>
          </a:p>
          <a:p>
            <a:pPr marL="343080" indent="-343080">
              <a:lnSpc>
                <a:spcPct val="90000"/>
              </a:lnSpc>
              <a:spcBef>
                <a:spcPts val="451"/>
              </a:spcBef>
              <a:buNone/>
              <a:tabLst>
                <a:tab algn="l" pos="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90000"/>
              </a:lnSpc>
              <a:spcBef>
                <a:spcPts val="451"/>
              </a:spcBef>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Southern Order</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Order not in effect yet, but proposes to extend</a:t>
            </a:r>
            <a:endParaRPr b="1" lang="en-US" sz="1800" strike="noStrike" u="none">
              <a:solidFill>
                <a:srgbClr val="000000"/>
              </a:solidFill>
              <a:effectLst/>
              <a:uFillTx/>
              <a:latin typeface="Arial"/>
            </a:endParaRPr>
          </a:p>
          <a:p>
            <a:pPr marL="343080" indent="-343080">
              <a:lnSpc>
                <a:spcPct val="90000"/>
              </a:lnSpc>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transaction filing requirements on “long-term”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deals (greater than 1 year) to all entities,</a:t>
            </a:r>
            <a:endParaRPr b="1" lang="en-US" sz="1800" strike="noStrike" u="none">
              <a:solidFill>
                <a:srgbClr val="000000"/>
              </a:solidFill>
              <a:effectLst/>
              <a:uFillTx/>
              <a:latin typeface="Arial"/>
            </a:endParaRPr>
          </a:p>
          <a:p>
            <a:pPr marL="343080" indent="-343080">
              <a:lnSpc>
                <a:spcPct val="90000"/>
              </a:lnSpc>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including power marketers</a:t>
            </a:r>
            <a:endParaRPr b="1" lang="en-US" sz="1800" strike="noStrike" u="none">
              <a:solidFill>
                <a:srgbClr val="000000"/>
              </a:solidFill>
              <a:effectLst/>
              <a:uFillTx/>
              <a:latin typeface="Arial"/>
            </a:endParaRPr>
          </a:p>
          <a:p>
            <a:pPr marL="343080" indent="-343080">
              <a:lnSpc>
                <a:spcPct val="90000"/>
              </a:lnSpc>
              <a:spcBef>
                <a:spcPts val="451"/>
              </a:spcBef>
              <a:buNone/>
              <a:tabLst>
                <a:tab algn="l" pos="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90000"/>
              </a:lnSpc>
              <a:spcBef>
                <a:spcPts val="451"/>
              </a:spcBef>
              <a:buNone/>
              <a:tabLst>
                <a:tab algn="l" pos="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59" name="PlaceHolder 2"/>
          <p:cNvSpPr>
            <a:spLocks noGrp="1"/>
          </p:cNvSpPr>
          <p:nvPr>
            <p:ph type="title"/>
          </p:nvPr>
        </p:nvSpPr>
        <p:spPr>
          <a:xfrm>
            <a:off x="771120" y="609120"/>
            <a:ext cx="8744040" cy="1143000"/>
          </a:xfrm>
          <a:prstGeom prst="rect">
            <a:avLst/>
          </a:prstGeom>
          <a:gradFill rotWithShape="0">
            <a:gsLst>
              <a:gs pos="0">
                <a:srgbClr val="ffffff"/>
              </a:gs>
              <a:gs pos="100000">
                <a:srgbClr val="0099ff"/>
              </a:gs>
            </a:gsLst>
            <a:path path="rect">
              <a:fillToRect l="50000" t="50000" r="50000" b="50000"/>
            </a:path>
          </a:grad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FERC</a:t>
            </a:r>
            <a:endParaRPr b="1" lang="en-US" sz="3000" strike="noStrike" u="none">
              <a:solidFill>
                <a:srgbClr val="000000"/>
              </a:solidFill>
              <a:effectLst/>
              <a:uFillTx/>
              <a:latin typeface="Arial"/>
            </a:endParaRPr>
          </a:p>
        </p:txBody>
      </p:sp>
      <p:sp>
        <p:nvSpPr>
          <p:cNvPr id="60" name=""/>
          <p:cNvSpPr/>
          <p:nvPr/>
        </p:nvSpPr>
        <p:spPr>
          <a:xfrm>
            <a:off x="476280" y="2133720"/>
            <a:ext cx="266760" cy="171360"/>
          </a:xfrm>
          <a:custGeom>
            <a:avLst/>
            <a:gdLst>
              <a:gd name="textAreaLeft" fmla="*/ 0 w 266760"/>
              <a:gd name="textAreaRight" fmla="*/ 266760 w 266760"/>
              <a:gd name="textAreaTop" fmla="*/ 0 h 171360"/>
              <a:gd name="textAreaBottom" fmla="*/ 171720 h 17136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476280" y="3600360"/>
            <a:ext cx="266760" cy="171720"/>
          </a:xfrm>
          <a:custGeom>
            <a:avLst/>
            <a:gdLst>
              <a:gd name="textAreaLeft" fmla="*/ 0 w 266760"/>
              <a:gd name="textAreaRight" fmla="*/ 266760 w 266760"/>
              <a:gd name="textAreaTop" fmla="*/ 0 h 171720"/>
              <a:gd name="textAreaBottom" fmla="*/ 172080 h 1717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514440" y="4819680"/>
            <a:ext cx="266760" cy="171360"/>
          </a:xfrm>
          <a:custGeom>
            <a:avLst/>
            <a:gdLst>
              <a:gd name="textAreaLeft" fmla="*/ 0 w 266760"/>
              <a:gd name="textAreaRight" fmla="*/ 266760 w 266760"/>
              <a:gd name="textAreaTop" fmla="*/ 0 h 171360"/>
              <a:gd name="textAreaBottom" fmla="*/ 171720 h 17136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4152960" y="2133720"/>
            <a:ext cx="266760" cy="152280"/>
          </a:xfrm>
          <a:prstGeom prst="flowChartDecision">
            <a:avLst/>
          </a:prstGeom>
          <a:solidFill>
            <a:srgbClr val="ff9933"/>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64" name=""/>
          <p:cNvSpPr/>
          <p:nvPr/>
        </p:nvSpPr>
        <p:spPr>
          <a:xfrm>
            <a:off x="4172040" y="4857840"/>
            <a:ext cx="266760" cy="152280"/>
          </a:xfrm>
          <a:prstGeom prst="flowChartDecision">
            <a:avLst/>
          </a:prstGeom>
          <a:solidFill>
            <a:srgbClr val="ff9933"/>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65" name=""/>
          <p:cNvSpPr/>
          <p:nvPr/>
        </p:nvSpPr>
        <p:spPr>
          <a:xfrm>
            <a:off x="4152960" y="3619440"/>
            <a:ext cx="266760" cy="152640"/>
          </a:xfrm>
          <a:prstGeom prst="flowChartDecision">
            <a:avLst/>
          </a:prstGeom>
          <a:solidFill>
            <a:srgbClr val="ff9933"/>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p:nvPr>
        </p:nvSpPr>
        <p:spPr>
          <a:xfrm>
            <a:off x="771120" y="2048040"/>
            <a:ext cx="9029880" cy="4114800"/>
          </a:xfrm>
          <a:prstGeom prst="rect">
            <a:avLst/>
          </a:prstGeom>
          <a:noFill/>
          <a:ln w="0">
            <a:noFill/>
          </a:ln>
        </p:spPr>
        <p:txBody>
          <a:bodyPr lIns="90000" rIns="90000" tIns="46800" bIns="46800" anchor="t">
            <a:normAutofit/>
          </a:bodyPr>
          <a:p>
            <a:pPr marL="343080" indent="-343080">
              <a:spcBef>
                <a:spcPts val="451"/>
              </a:spcBef>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CFR </a:t>
            </a:r>
            <a:r>
              <a:rPr b="1" lang="en-US" sz="1800" strike="noStrike" u="none">
                <a:solidFill>
                  <a:srgbClr val="000000"/>
                </a:solidFill>
                <a:effectLst/>
                <a:uFillTx/>
                <a:latin typeface="Arial"/>
                <a:ea typeface="Arial"/>
              </a:rPr>
              <a:t>§35.15</a:t>
            </a: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60 days prior FERC notice required to</a:t>
            </a:r>
            <a:endParaRPr b="1" lang="en-US" sz="1800" strike="noStrike" u="none">
              <a:solidFill>
                <a:srgbClr val="000000"/>
              </a:solidFill>
              <a:effectLst/>
              <a:uFillTx/>
              <a:latin typeface="Arial"/>
            </a:endParaRPr>
          </a:p>
          <a:p>
            <a:pPr marL="343080" indent="-343080">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terminate transactions “required to be on file </a:t>
            </a:r>
            <a:endParaRPr b="1" lang="en-US" sz="1800" strike="noStrike" u="none">
              <a:solidFill>
                <a:srgbClr val="000000"/>
              </a:solidFill>
              <a:effectLst/>
              <a:uFillTx/>
              <a:latin typeface="Arial"/>
            </a:endParaRPr>
          </a:p>
          <a:p>
            <a:pPr marL="343080" indent="-343080">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	</a:t>
            </a:r>
            <a:r>
              <a:rPr b="1" lang="en-US" sz="1800" strike="noStrike" u="none">
                <a:solidFill>
                  <a:srgbClr val="000000"/>
                </a:solidFill>
                <a:effectLst/>
                <a:uFillTx/>
                <a:latin typeface="Arial"/>
                <a:ea typeface="Arial"/>
              </a:rPr>
              <a:t>with FERC”</a:t>
            </a:r>
            <a:endParaRPr b="1" lang="en-US" sz="1800" strike="noStrike" u="none">
              <a:solidFill>
                <a:srgbClr val="000000"/>
              </a:solidFill>
              <a:effectLst/>
              <a:uFillTx/>
              <a:latin typeface="Arial"/>
            </a:endParaRPr>
          </a:p>
          <a:p>
            <a:pPr marL="343080" indent="-343080">
              <a:spcBef>
                <a:spcPts val="451"/>
              </a:spcBef>
              <a:buNone/>
              <a:tabLst>
                <a:tab algn="l" pos="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spcBef>
                <a:spcPts val="451"/>
              </a:spcBef>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Assignments</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FERC approval required for assignment of</a:t>
            </a:r>
            <a:endParaRPr b="1" lang="en-US" sz="1800" strike="noStrike" u="none">
              <a:solidFill>
                <a:srgbClr val="000000"/>
              </a:solidFill>
              <a:effectLst/>
              <a:uFillTx/>
              <a:latin typeface="Arial"/>
            </a:endParaRPr>
          </a:p>
          <a:p>
            <a:pPr marL="343080" indent="-343080">
              <a:buNone/>
              <a:tabLst>
                <a:tab algn="l" pos="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sales obligations greater than $50,000</a:t>
            </a:r>
            <a:endParaRPr b="1" lang="en-US" sz="1800" strike="noStrike" u="none">
              <a:solidFill>
                <a:srgbClr val="000000"/>
              </a:solidFill>
              <a:effectLst/>
              <a:uFillTx/>
              <a:latin typeface="Arial"/>
            </a:endParaRPr>
          </a:p>
          <a:p>
            <a:pPr marL="343080" indent="-343080">
              <a:spcBef>
                <a:spcPts val="451"/>
              </a:spcBef>
              <a:buNone/>
              <a:tabLst>
                <a:tab algn="l" pos="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67" name="PlaceHolder 2"/>
          <p:cNvSpPr>
            <a:spLocks noGrp="1"/>
          </p:cNvSpPr>
          <p:nvPr>
            <p:ph type="title"/>
          </p:nvPr>
        </p:nvSpPr>
        <p:spPr>
          <a:xfrm>
            <a:off x="771120" y="609120"/>
            <a:ext cx="8744040" cy="1143000"/>
          </a:xfrm>
          <a:prstGeom prst="rect">
            <a:avLst/>
          </a:prstGeom>
          <a:gradFill rotWithShape="0">
            <a:gsLst>
              <a:gs pos="0">
                <a:srgbClr val="ffffff"/>
              </a:gs>
              <a:gs pos="100000">
                <a:srgbClr val="0099ff"/>
              </a:gs>
            </a:gsLst>
            <a:path path="rect">
              <a:fillToRect l="50000" t="50000" r="50000" b="50000"/>
            </a:path>
          </a:grad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FERC </a:t>
            </a:r>
            <a:r>
              <a:rPr b="1" lang="en-US" sz="1600" strike="noStrike" u="none">
                <a:solidFill>
                  <a:srgbClr val="000000"/>
                </a:solidFill>
                <a:effectLst/>
                <a:uFillTx/>
                <a:latin typeface="Arial"/>
              </a:rPr>
              <a:t>(cont’d)</a:t>
            </a:r>
            <a:endParaRPr b="1" lang="en-US" sz="1600" strike="noStrike" u="none">
              <a:solidFill>
                <a:srgbClr val="000000"/>
              </a:solidFill>
              <a:effectLst/>
              <a:uFillTx/>
              <a:latin typeface="Arial"/>
            </a:endParaRPr>
          </a:p>
        </p:txBody>
      </p:sp>
      <p:sp>
        <p:nvSpPr>
          <p:cNvPr id="68" name=""/>
          <p:cNvSpPr/>
          <p:nvPr/>
        </p:nvSpPr>
        <p:spPr>
          <a:xfrm>
            <a:off x="476280" y="2133720"/>
            <a:ext cx="266760" cy="171360"/>
          </a:xfrm>
          <a:custGeom>
            <a:avLst/>
            <a:gdLst>
              <a:gd name="textAreaLeft" fmla="*/ 0 w 266760"/>
              <a:gd name="textAreaRight" fmla="*/ 266760 w 266760"/>
              <a:gd name="textAreaTop" fmla="*/ 0 h 171360"/>
              <a:gd name="textAreaBottom" fmla="*/ 171720 h 17136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533520" y="3333600"/>
            <a:ext cx="266760" cy="171720"/>
          </a:xfrm>
          <a:custGeom>
            <a:avLst/>
            <a:gdLst>
              <a:gd name="textAreaLeft" fmla="*/ 0 w 266760"/>
              <a:gd name="textAreaRight" fmla="*/ 266760 w 266760"/>
              <a:gd name="textAreaTop" fmla="*/ 0 h 171720"/>
              <a:gd name="textAreaBottom" fmla="*/ 172080 h 1717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4152960" y="2133720"/>
            <a:ext cx="266760" cy="152280"/>
          </a:xfrm>
          <a:prstGeom prst="flowChartDecision">
            <a:avLst/>
          </a:prstGeom>
          <a:solidFill>
            <a:srgbClr val="ff9933"/>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1" name=""/>
          <p:cNvSpPr/>
          <p:nvPr/>
        </p:nvSpPr>
        <p:spPr>
          <a:xfrm>
            <a:off x="4152960" y="3352680"/>
            <a:ext cx="266760" cy="152640"/>
          </a:xfrm>
          <a:prstGeom prst="flowChartDecision">
            <a:avLst/>
          </a:prstGeom>
          <a:solidFill>
            <a:srgbClr val="ff9933"/>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5622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1998-08-19T11:41:21Z</dcterms:created>
  <dc:creator>Brenda Whitehead</dc:creator>
  <dc:description/>
  <dc:language>en-US</dc:language>
  <cp:lastModifiedBy>bwhiteh</cp:lastModifiedBy>
  <cp:lastPrinted>2000-05-05T13:08:26Z</cp:lastPrinted>
  <dcterms:modified xsi:type="dcterms:W3CDTF">2000-09-28T18:36:48Z</dcterms:modified>
  <cp:revision>145</cp:revision>
  <dc:subject/>
  <dc:title>Power Trading</dc:title>
</cp:coreProperties>
</file>