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5A493A7-31D4-4174-8F18-92858A6C7B46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D04A3E9-2297-474B-93A5-1DAC6E5608BD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D503742-A8E6-4ADE-A3DD-B9E5242BEAA7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spcAft>
                <a:spcPts val="689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0" y="6629040"/>
            <a:ext cx="9144000" cy="15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4FB700-12B5-4BD3-93C3-AF01A88DF09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 flipH="1">
            <a:off x="609120" y="9144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 flipH="1">
            <a:off x="761760" y="985680"/>
            <a:ext cx="838188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2362320"/>
            <a:ext cx="9144000" cy="177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MG future structure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9d9de7"/>
                </a:solidFill>
                <a:effectLst/>
                <a:uFillTx/>
                <a:latin typeface="Times New Roman"/>
              </a:rPr>
              <a:t>Structure of each department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1371600"/>
            <a:ext cx="914400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1"/>
          <a:stretch/>
        </p:blipFill>
        <p:spPr>
          <a:xfrm>
            <a:off x="3780000" y="533520"/>
            <a:ext cx="1398600" cy="138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 flipH="1">
            <a:off x="609120" y="3222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 flipV="1">
            <a:off x="761760" y="393480"/>
            <a:ext cx="8381880" cy="1404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-360" y="6566040"/>
            <a:ext cx="83818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-360" y="6637320"/>
            <a:ext cx="853452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449770D-7619-4591-9CBF-256414C308C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the Middle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43080" y="1131840"/>
            <a:ext cx="3638520" cy="482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&amp; Trade Accounting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Responsible for completing deal capture, book calcs, commercial accounts, and payment approval from an accounting standpoint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Capturing deal from deal ticket prepared by trading/agency into the risk management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Capturing amendments to trades into the risk management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Following up with the confirms/ contracts group on unclear positions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Obtaining sign-offs from traders on amendments made to deal tickets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Entering accruals and actuals for secondary services payable &amp; receivable, including demurrage, into the risk management systems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daily position reports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&amp; officializing daily profit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Verifying price inputs ("curves")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Ensuring actual prices in systems are accurate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Making trading &amp; business head aware of violations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Communicating violations &amp; their explanations to RAC &amp; DPR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Running reports of internal deals with group entities for traders to authorise (could be captured in trader sign off of all deals – don’t need to pull out)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Providing advice to business head on the risk aspects of new / proposed trades / products re how they will affect the daily positions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each payment made from an accounting standpoint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Justification &amp; analysis of monthly trading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813200" y="3828960"/>
            <a:ext cx="314352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Risk Management &amp; Trade Accounting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concs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13200" y="1092240"/>
            <a:ext cx="3638520" cy="20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&amp; Trade Accounting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all new trades to ensure that they are within the mandate of the business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risk control of new types of trades and likely impact on suitability of existing limits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Implementing policies for income recognition for management &amp; consolidation accounting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Keeping commercial accounts in general ledger accurate and reconciled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risk management and logistics systems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Preparing booking for mark to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adequate allocation of trading prepayments &amp; accruals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Reconciliation of volumes traded to amounts booked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085174E-FF92-4DBE-AD15-1565278CD04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the Back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43080" y="1131840"/>
            <a:ext cx="363852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Operations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Responsible to ensure proper ledgers, statutory and compliance reporting, budgeting, and reporting to the consolidation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 commercial AP &amp; expenses (including batch payments)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Procurements &amp; ordering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journal entries (eg payroll), &amp; non trading prepayments/accruals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 &amp; interest calculation &amp; posting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Allocations – calculation &amp; posting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assets &amp; depreciation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the validity of the whole TB for each ledger (ledger owners)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liaison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centre, WBS, internal order and profit centre set up &amp; maintenance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Timesheet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Preparation of monthly management accounts for cost centre &amp; profit centre owners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the monthly management accounts to the GL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Reconcile GL to DPR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Preparation of annual and quarterly forecasts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Preparation of cashflow forecasts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 of budget/actual &amp; comments to group &amp;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686480" y="5187960"/>
            <a:ext cx="246996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Financial 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concs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proprietary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813200" y="1092240"/>
            <a:ext cx="363852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Operations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Consolidating accounting information across different businesses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 monthly management accounting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 information to Corporate Reporting to enable production of group statutory accounts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and filing statutory accounts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Ensuring that all accounting complies with FAS and other relevant standards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Calculating and booking differences in management and consolidation income recognition (calculation may have to be done by RM) – EITF 98-10, FAS 133, intercompany profits, portfolio gross ups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Booking structured transactions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Issuing other local compliance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Coordinating with external auditors/handling external audit requests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DEDCA1-D0DF-4352-B37B-D08C5BACE8C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RAC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43080" y="1131840"/>
            <a:ext cx="3638520" cy="50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new counterparties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Setting credit limits for each counterparty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Creating new counterparties in Credit Systems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and amending contracts from a credit standpoint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Aggregating all exposures to counterparties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compliance with credit limits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 violations of credit limits to Chief Risk officer and to business head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Calculating potential credit exposure and including it in the credit exposure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compliance with potential exposure limits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 violations of potential exposure limits to Chief Risk officer and to business head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Confirming that a given payment will or will not result in a breach of credit limit in response to a query from the coordination / settlements department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each payment made from a credit standpoint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Alerting business head and Risk control when credit limits are exceeded Sending purchase confirmations to counterparties banks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622760" y="5492880"/>
            <a:ext cx="426096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RAC - Risk Control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concs - NY?/London?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NY?/London?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NY?/London?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NY?/London?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813200" y="1092240"/>
            <a:ext cx="36385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board of Directors of appropriate limits to set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Communicating limits set by Board of Directors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Indicating understanding of reasons for breaching of any limits by signing limit violation reports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of positions and losses against limits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Obtaining signature on limit violation reports from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Consolidating position reports across different business – London/ 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limit violation reports - 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648320" y="3892680"/>
            <a:ext cx="42606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RAC - Credit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concs - NY (person to be hired for credit NY)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5840" y="15840"/>
            <a:ext cx="1828800" cy="119592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swilson5: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 must provide guidance for placement of RAC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4625884-6C0F-4C5A-8806-D71484F3387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Global Finance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43080" y="1131840"/>
            <a:ext cx="36385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Enron Credit rating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funding for all business requirements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Effecting manual payments to counterparties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Authorising batches of automatic payments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Liaising with banks &amp; providing appropriate documentation (LC’s etc)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305240" y="1974960"/>
            <a:ext cx="426096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Cash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concs - 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Houston &amp;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Houston &amp;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254480" y="1111320"/>
            <a:ext cx="4260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- 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0F3E24B-895C-46E7-BDBE-F8187DBCBD1C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Other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43080" y="1131840"/>
            <a:ext cx="3638520" cy="466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Authorising VAT amounts payable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on optimum legal entity for booking of each type of trade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tax clauses in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Calculation of deferred tax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Preparation of tax returns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advisory on structured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counterparties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Responsible for updating and warehousing masterdata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Responsible for warehousing executed confirmations &amp; updating statistics concerning executed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 advisory on structured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Updating Risk Management systems for new counterparties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Support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Setting policies on income recognition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 advisory on structured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Writing standard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on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Dealing with litigation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305240" y="1974960"/>
            <a:ext cx="426096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Global Counterparties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London?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254480" y="1111320"/>
            <a:ext cx="4260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Tax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- Joint between Houston and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267080" y="4464000"/>
            <a:ext cx="4260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Transaction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- 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368960" y="5353200"/>
            <a:ext cx="4260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Legal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- New York (someone to be hired)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56FAFC1-9738-4B69-AD16-3925FD83254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Copper Concentrates - NY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19040" y="6006960"/>
            <a:ext cx="83844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498680" y="5991120"/>
            <a:ext cx="97776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90440" y="5511960"/>
            <a:ext cx="425448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6" name=""/>
          <p:cNvCxnSpPr>
            <a:stCxn id="107" idx="2"/>
          </p:cNvCxnSpPr>
          <p:nvPr/>
        </p:nvCxnSpPr>
        <p:spPr>
          <a:xfrm flipH="1">
            <a:off x="793440" y="1980720"/>
            <a:ext cx="248400" cy="28458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07" name=""/>
          <p:cNvSpPr/>
          <p:nvPr/>
        </p:nvSpPr>
        <p:spPr>
          <a:xfrm>
            <a:off x="343080" y="1536840"/>
            <a:ext cx="139680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80880" y="1638360"/>
            <a:ext cx="157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117440" y="2679840"/>
            <a:ext cx="1117800" cy="85068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320840" y="2641680"/>
            <a:ext cx="82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695760" y="3746520"/>
            <a:ext cx="1307880" cy="88884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759120" y="387360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429000" y="191772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695760" y="472428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720960" y="238752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708360" y="2552760"/>
            <a:ext cx="1308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746520" y="328932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073320" y="1041480"/>
            <a:ext cx="200664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162240" y="1168560"/>
            <a:ext cx="1689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Breakdown positions, input into RM system,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434960" y="3657600"/>
            <a:ext cx="676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85640" y="206064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419800" y="482904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838840" y="264492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692440" y="6016680"/>
            <a:ext cx="1346040" cy="4597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1765440" y="1460160"/>
            <a:ext cx="1307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2146320" y="1485720"/>
            <a:ext cx="876240" cy="1663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V="1">
            <a:off x="2095560" y="2870280"/>
            <a:ext cx="1612800" cy="279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778040" y="1752480"/>
            <a:ext cx="1892160" cy="250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029200" y="2806560"/>
            <a:ext cx="800280" cy="63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016600" y="4127400"/>
            <a:ext cx="419040" cy="889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546440" y="1892160"/>
            <a:ext cx="38160" cy="546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A28605C-253C-4E18-8B5D-E7E2D7EAEFA4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Metals - NY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19040" y="6006960"/>
            <a:ext cx="83844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498680" y="5991120"/>
            <a:ext cx="97776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90440" y="5524560"/>
            <a:ext cx="586764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7" name=""/>
          <p:cNvCxnSpPr>
            <a:stCxn id="138" idx="2"/>
          </p:cNvCxnSpPr>
          <p:nvPr/>
        </p:nvCxnSpPr>
        <p:spPr>
          <a:xfrm flipH="1">
            <a:off x="793440" y="1980720"/>
            <a:ext cx="248400" cy="28458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38" name=""/>
          <p:cNvSpPr/>
          <p:nvPr/>
        </p:nvSpPr>
        <p:spPr>
          <a:xfrm>
            <a:off x="343080" y="1536840"/>
            <a:ext cx="139680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80880" y="1638360"/>
            <a:ext cx="157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168560" y="2286000"/>
            <a:ext cx="1117440" cy="85104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384200" y="2247840"/>
            <a:ext cx="822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670200" y="4280040"/>
            <a:ext cx="876240" cy="83808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733920" y="4330800"/>
            <a:ext cx="92700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confirm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479760" y="17654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670200" y="525780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708360" y="3098880"/>
            <a:ext cx="1308240" cy="888840"/>
          </a:xfrm>
          <a:prstGeom prst="flowChartManualInpu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695760" y="3263760"/>
            <a:ext cx="1307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733920" y="400068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073320" y="1117440"/>
            <a:ext cx="2006640" cy="5842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162240" y="1244520"/>
            <a:ext cx="1689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Breakdown positions, input into RM system,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486080" y="3263760"/>
            <a:ext cx="676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85640" y="206064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346800" y="448632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927760" y="317808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692440" y="6016680"/>
            <a:ext cx="1346040" cy="4597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1765440" y="1460160"/>
            <a:ext cx="1307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2158920" y="1485720"/>
            <a:ext cx="863640" cy="1269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184480" y="2768760"/>
            <a:ext cx="144756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778040" y="1752480"/>
            <a:ext cx="1866960" cy="3098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V="1">
            <a:off x="5054760" y="3377880"/>
            <a:ext cx="914400" cy="2667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965840" y="4838760"/>
            <a:ext cx="1358640" cy="164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178160" y="5991120"/>
            <a:ext cx="1346400" cy="45972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645000" y="259092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200400" y="2057400"/>
            <a:ext cx="2006640" cy="419040"/>
          </a:xfrm>
          <a:prstGeom prst="flowChartOnlineStorag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289320" y="2184480"/>
            <a:ext cx="1689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686480" y="1701720"/>
            <a:ext cx="12600" cy="355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660920" y="2489040"/>
            <a:ext cx="12600" cy="648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800600" y="4381560"/>
            <a:ext cx="1308240" cy="888840"/>
          </a:xfrm>
          <a:prstGeom prst="flowChartManualInpu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826160" y="4584600"/>
            <a:ext cx="130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contract &amp;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724280" y="5308560"/>
            <a:ext cx="1333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971800" y="3746520"/>
            <a:ext cx="2400480" cy="749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397560" y="499428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V="1">
            <a:off x="6121440" y="4622400"/>
            <a:ext cx="190440" cy="25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9E51426-5E3C-4084-A5F6-FA7D006FC8EC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Broker - NY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19040" y="6006960"/>
            <a:ext cx="83844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498680" y="5991120"/>
            <a:ext cx="97776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90440" y="5511960"/>
            <a:ext cx="594360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9" name=""/>
          <p:cNvCxnSpPr>
            <a:stCxn id="180" idx="2"/>
          </p:cNvCxnSpPr>
          <p:nvPr/>
        </p:nvCxnSpPr>
        <p:spPr>
          <a:xfrm flipH="1">
            <a:off x="793440" y="1980720"/>
            <a:ext cx="248400" cy="28458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80" name=""/>
          <p:cNvSpPr/>
          <p:nvPr/>
        </p:nvSpPr>
        <p:spPr>
          <a:xfrm>
            <a:off x="343080" y="1536840"/>
            <a:ext cx="139680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80880" y="1638360"/>
            <a:ext cx="157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3695760" y="3746520"/>
            <a:ext cx="1307880" cy="88884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759120" y="387360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429000" y="191772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695760" y="472428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720960" y="238752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708360" y="2552760"/>
            <a:ext cx="1308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Margin calls,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746520" y="328932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073320" y="1041480"/>
            <a:ext cx="200664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162240" y="1168560"/>
            <a:ext cx="1689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 into RM system, 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85640" y="206064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419800" y="4829040"/>
            <a:ext cx="1155600" cy="2768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838840" y="264492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692440" y="6016680"/>
            <a:ext cx="1346040" cy="4597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flipV="1">
            <a:off x="1765440" y="1460160"/>
            <a:ext cx="1307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778040" y="1752480"/>
            <a:ext cx="1892160" cy="250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029200" y="2806560"/>
            <a:ext cx="800280" cy="63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016600" y="4127400"/>
            <a:ext cx="419040" cy="889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flipH="1">
            <a:off x="4368600" y="1879560"/>
            <a:ext cx="114120" cy="546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5840" y="15840"/>
            <a:ext cx="1828800" cy="119592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swilson5: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we need any mtm calcs as all back to back?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292640" y="6067440"/>
            <a:ext cx="1346040" cy="276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523880" y="4851360"/>
            <a:ext cx="115596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3" name=""/>
          <p:cNvCxnSpPr>
            <a:endCxn id="202" idx="0"/>
          </p:cNvCxnSpPr>
          <p:nvPr/>
        </p:nvCxnSpPr>
        <p:spPr>
          <a:xfrm>
            <a:off x="1473120" y="1955520"/>
            <a:ext cx="629280" cy="28962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2B8B1C-635B-4342-8101-1DCA42D5A8DB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Broker Proprietary - NY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19040" y="6006960"/>
            <a:ext cx="83844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498680" y="5991120"/>
            <a:ext cx="97776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90440" y="5702400"/>
            <a:ext cx="555012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9" name=""/>
          <p:cNvCxnSpPr>
            <a:stCxn id="210" idx="2"/>
          </p:cNvCxnSpPr>
          <p:nvPr/>
        </p:nvCxnSpPr>
        <p:spPr>
          <a:xfrm flipH="1">
            <a:off x="793440" y="1980720"/>
            <a:ext cx="248400" cy="28458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10" name=""/>
          <p:cNvSpPr/>
          <p:nvPr/>
        </p:nvSpPr>
        <p:spPr>
          <a:xfrm>
            <a:off x="343080" y="1536840"/>
            <a:ext cx="139680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80880" y="1638360"/>
            <a:ext cx="157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648320" y="4470480"/>
            <a:ext cx="1307880" cy="888840"/>
          </a:xfrm>
          <a:prstGeom prst="flowChartManualInpu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711680" y="459756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390840" y="15746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648320" y="54482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673520" y="3111480"/>
            <a:ext cx="1308240" cy="889200"/>
          </a:xfrm>
          <a:prstGeom prst="flowChartManualInpu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660920" y="3276720"/>
            <a:ext cx="1308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Margin calls,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699080" y="401328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073320" y="1041480"/>
            <a:ext cx="2006640" cy="48240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3162240" y="1168560"/>
            <a:ext cx="1689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 into RM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85640" y="206064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372360" y="555300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791400" y="336852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2692440" y="6016680"/>
            <a:ext cx="1346040" cy="4597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 flipV="1">
            <a:off x="1765440" y="1460160"/>
            <a:ext cx="1307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778040" y="1752480"/>
            <a:ext cx="2832120" cy="3378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981760" y="3530520"/>
            <a:ext cx="799920" cy="63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969160" y="4851360"/>
            <a:ext cx="419040" cy="889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695760" y="265428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378240" y="2082960"/>
            <a:ext cx="2006640" cy="482400"/>
          </a:xfrm>
          <a:prstGeom prst="flowChartOnlineStorag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467160" y="2209680"/>
            <a:ext cx="1689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 flipH="1">
            <a:off x="4597200" y="1562040"/>
            <a:ext cx="12600" cy="546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4178160" y="5991120"/>
            <a:ext cx="1346400" cy="45972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flipV="1">
            <a:off x="4737240" y="1238040"/>
            <a:ext cx="1390680" cy="6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124680" y="1238400"/>
            <a:ext cx="9360" cy="2085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flipH="1">
            <a:off x="5981400" y="3324240"/>
            <a:ext cx="152280" cy="9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495680" y="2577960"/>
            <a:ext cx="889200" cy="596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6EE3910-561C-4158-9C8D-68F2FD60E8AB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Scrap - St. Louis, Chicago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419040" y="6006960"/>
            <a:ext cx="115560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921040" y="6016680"/>
            <a:ext cx="1536840" cy="2768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or Montreal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778040" y="6029280"/>
            <a:ext cx="1104840" cy="276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90440" y="5511960"/>
            <a:ext cx="581652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52280" y="1469880"/>
            <a:ext cx="1016280" cy="4597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set within a band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45" name=""/>
          <p:cNvCxnSpPr/>
          <p:nvPr/>
        </p:nvCxnSpPr>
        <p:spPr>
          <a:xfrm>
            <a:off x="622440" y="2131920"/>
            <a:ext cx="172080" cy="26949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46" name=""/>
          <p:cNvSpPr/>
          <p:nvPr/>
        </p:nvSpPr>
        <p:spPr>
          <a:xfrm>
            <a:off x="2070000" y="1638360"/>
            <a:ext cx="139716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057400" y="1701720"/>
            <a:ext cx="176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193760" y="1778040"/>
            <a:ext cx="863640" cy="25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336760" y="2870280"/>
            <a:ext cx="1117800" cy="85068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2552760" y="2832120"/>
            <a:ext cx="82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368960" y="3860640"/>
            <a:ext cx="130788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432320" y="398772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584600" y="20066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4368960" y="483876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flipV="1">
            <a:off x="3492360" y="1625400"/>
            <a:ext cx="723960" cy="17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467160" y="1803240"/>
            <a:ext cx="888840" cy="2641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6095880" y="226044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6083280" y="2425680"/>
            <a:ext cx="1308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121440" y="31622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3505320" y="1803240"/>
            <a:ext cx="2539800" cy="965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V="1">
            <a:off x="3378240" y="2793960"/>
            <a:ext cx="25909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229280" y="1130400"/>
            <a:ext cx="200628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317840" y="1257480"/>
            <a:ext cx="1689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Breakdown positions, input into RM system,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654280" y="3848040"/>
            <a:ext cx="676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209680" y="217188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33360" y="220032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219720" y="5083200"/>
            <a:ext cx="115596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68" name=""/>
          <p:cNvCxnSpPr>
            <a:stCxn id="252" idx="3"/>
            <a:endCxn id="267" idx="0"/>
          </p:cNvCxnSpPr>
          <p:nvPr/>
        </p:nvCxnSpPr>
        <p:spPr>
          <a:xfrm>
            <a:off x="5740560" y="4308480"/>
            <a:ext cx="1057680" cy="775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69" name=""/>
          <p:cNvSpPr/>
          <p:nvPr/>
        </p:nvSpPr>
        <p:spPr>
          <a:xfrm>
            <a:off x="7527960" y="399096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70" name=""/>
          <p:cNvCxnSpPr>
            <a:stCxn id="257" idx="3"/>
            <a:endCxn id="269" idx="0"/>
          </p:cNvCxnSpPr>
          <p:nvPr/>
        </p:nvCxnSpPr>
        <p:spPr>
          <a:xfrm>
            <a:off x="7403760" y="2705040"/>
            <a:ext cx="702360" cy="1286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71" name=""/>
          <p:cNvSpPr/>
          <p:nvPr/>
        </p:nvSpPr>
        <p:spPr>
          <a:xfrm flipV="1">
            <a:off x="3365640" y="1650960"/>
            <a:ext cx="876240" cy="158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334120" y="1981080"/>
            <a:ext cx="137160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559400" y="5952960"/>
            <a:ext cx="1346040" cy="45972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6D7B18A-7244-4853-AC13-99368413F55B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685800" y="1447920"/>
            <a:ext cx="8077320" cy="453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spcAft>
                <a:spcPts val="8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Topic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Number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 of process flow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 office functions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office functions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8-10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 office functions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functions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finance functions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functions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flows for each location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15- 20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 charts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21-26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Index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929C927-1632-4405-966F-28703312D32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Primary Aluminum - Chicago, Montreal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19040" y="6006960"/>
            <a:ext cx="115560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793960" y="6004080"/>
            <a:ext cx="1359000" cy="2768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1778040" y="6016680"/>
            <a:ext cx="863640" cy="276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190440" y="5511960"/>
            <a:ext cx="637056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152280" y="1469880"/>
            <a:ext cx="1016280" cy="4597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set within a band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1" name=""/>
          <p:cNvCxnSpPr/>
          <p:nvPr/>
        </p:nvCxnSpPr>
        <p:spPr>
          <a:xfrm>
            <a:off x="622440" y="2131920"/>
            <a:ext cx="172080" cy="26949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82" name=""/>
          <p:cNvSpPr/>
          <p:nvPr/>
        </p:nvSpPr>
        <p:spPr>
          <a:xfrm>
            <a:off x="2070000" y="1638360"/>
            <a:ext cx="139716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057400" y="1701720"/>
            <a:ext cx="176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193760" y="1778040"/>
            <a:ext cx="863640" cy="25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336760" y="2870280"/>
            <a:ext cx="1117800" cy="85068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2552760" y="2832120"/>
            <a:ext cx="82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368960" y="3860640"/>
            <a:ext cx="130788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432320" y="398772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584600" y="20066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368960" y="483876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V="1">
            <a:off x="3492360" y="1625400"/>
            <a:ext cx="723960" cy="17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3467160" y="1803240"/>
            <a:ext cx="888840" cy="2641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095880" y="226044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083280" y="2425680"/>
            <a:ext cx="1308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6121440" y="31622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3505320" y="1803240"/>
            <a:ext cx="2539800" cy="965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3378240" y="2793960"/>
            <a:ext cx="25909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229280" y="1130400"/>
            <a:ext cx="200628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4317840" y="1257480"/>
            <a:ext cx="1689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Breakdown positions, input into RM system,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654280" y="3848040"/>
            <a:ext cx="676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209680" y="217188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33360" y="220032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6219720" y="5083200"/>
            <a:ext cx="1155960" cy="27684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04" name=""/>
          <p:cNvCxnSpPr>
            <a:stCxn id="288" idx="3"/>
            <a:endCxn id="303" idx="0"/>
          </p:cNvCxnSpPr>
          <p:nvPr/>
        </p:nvCxnSpPr>
        <p:spPr>
          <a:xfrm>
            <a:off x="5740560" y="4308480"/>
            <a:ext cx="1057680" cy="775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05" name=""/>
          <p:cNvSpPr/>
          <p:nvPr/>
        </p:nvSpPr>
        <p:spPr>
          <a:xfrm>
            <a:off x="7527960" y="399096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06" name=""/>
          <p:cNvCxnSpPr>
            <a:stCxn id="293" idx="3"/>
            <a:endCxn id="305" idx="0"/>
          </p:cNvCxnSpPr>
          <p:nvPr/>
        </p:nvCxnSpPr>
        <p:spPr>
          <a:xfrm>
            <a:off x="7403760" y="2705040"/>
            <a:ext cx="702360" cy="1286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07" name=""/>
          <p:cNvSpPr/>
          <p:nvPr/>
        </p:nvSpPr>
        <p:spPr>
          <a:xfrm flipV="1">
            <a:off x="3365640" y="1650960"/>
            <a:ext cx="876240" cy="158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5283360" y="1968480"/>
            <a:ext cx="1422360" cy="368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7469280" y="511956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670720" y="4141800"/>
            <a:ext cx="2366640" cy="895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4559400" y="5952960"/>
            <a:ext cx="1346040" cy="276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EABD51D-AD7A-4288-B603-6F73CED2D8C7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Overview of New York Office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4" name=""/>
          <p:cNvGraphicFramePr/>
          <p:nvPr/>
        </p:nvGraphicFramePr>
        <p:xfrm>
          <a:off x="1951200" y="2428920"/>
          <a:ext cx="5321160" cy="1647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51200" y="2428920"/>
                    <a:ext cx="5321160" cy="164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6" name=""/>
          <p:cNvSpPr/>
          <p:nvPr/>
        </p:nvSpPr>
        <p:spPr>
          <a:xfrm>
            <a:off x="1498680" y="1803240"/>
            <a:ext cx="146052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McKeever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184480" y="2120760"/>
            <a:ext cx="0" cy="800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4BA5428-AC3D-47F3-8ECA-35A730EC0466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Reporting Lines for Support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0" name=""/>
          <p:cNvGraphicFramePr/>
          <p:nvPr/>
        </p:nvGraphicFramePr>
        <p:xfrm>
          <a:off x="1270080" y="1724040"/>
          <a:ext cx="7027920" cy="4037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0080" y="1724040"/>
                    <a:ext cx="7027920" cy="403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2" name=""/>
          <p:cNvSpPr/>
          <p:nvPr/>
        </p:nvSpPr>
        <p:spPr>
          <a:xfrm>
            <a:off x="307800" y="5667480"/>
            <a:ext cx="1828800" cy="95220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swilson5: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Broker bus not done - Al is doing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D98F71E-8C16-40CE-B5F4-BAEA76EB101F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Reporting Lines for Copper Concentrates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3213000" y="2089080"/>
            <a:ext cx="13147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186000" y="2152800"/>
            <a:ext cx="14367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 Bacon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Concentrates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965160" y="3076560"/>
            <a:ext cx="1314360" cy="676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2489040" y="3079800"/>
            <a:ext cx="13147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041720" y="3079800"/>
            <a:ext cx="131436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641920" y="3060720"/>
            <a:ext cx="131436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3870360" y="2784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 flipH="1">
            <a:off x="1704600" y="2936880"/>
            <a:ext cx="2165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 flipH="1">
            <a:off x="3892320" y="2936880"/>
            <a:ext cx="2390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695600" y="2936880"/>
            <a:ext cx="0" cy="136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3108240" y="2946240"/>
            <a:ext cx="0" cy="12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718160" y="2946240"/>
            <a:ext cx="0" cy="12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6232680" y="2946240"/>
            <a:ext cx="0" cy="104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985680" y="3086280"/>
            <a:ext cx="13035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Spiro Spirakus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2503440" y="3159000"/>
            <a:ext cx="13035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Claus Pramer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3951360" y="3139920"/>
            <a:ext cx="15224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Patricia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LME execution/logistics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5656320" y="3149640"/>
            <a:ext cx="1303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 Murphy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Shipping &amp;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4718160" y="3765600"/>
            <a:ext cx="0" cy="12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 flipH="1">
            <a:off x="4718160" y="3898800"/>
            <a:ext cx="1542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6261120" y="3746520"/>
            <a:ext cx="0" cy="142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4537080" y="4003560"/>
            <a:ext cx="704880" cy="47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4522320" y="4002120"/>
            <a:ext cx="7394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Brian Ahern*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4537080" y="4613400"/>
            <a:ext cx="704880" cy="47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7089840" y="3981600"/>
            <a:ext cx="704880" cy="47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7130520" y="3986280"/>
            <a:ext cx="5551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Person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4459320" y="4630680"/>
            <a:ext cx="8697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Bellini*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4422600" y="5222880"/>
            <a:ext cx="819360" cy="47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4374720" y="5249880"/>
            <a:ext cx="9266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Anthony Mandel*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4541760" y="5840280"/>
            <a:ext cx="7225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Dudek*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4546440" y="5832360"/>
            <a:ext cx="704880" cy="47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5489640" y="3898800"/>
            <a:ext cx="0" cy="2200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5241960" y="4203720"/>
            <a:ext cx="2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5251320" y="5451480"/>
            <a:ext cx="247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5251320" y="6099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5241960" y="4851360"/>
            <a:ext cx="24768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6961320" y="3327480"/>
            <a:ext cx="42372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7394400" y="3332160"/>
            <a:ext cx="5040" cy="662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3378240" y="1263600"/>
            <a:ext cx="952560" cy="246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Farmer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867120" y="1523880"/>
            <a:ext cx="0" cy="565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04920" y="6257880"/>
            <a:ext cx="2743200" cy="399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These people may, on occasion, perform certain trading functions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BCBDFAC-3CF9-4708-89DE-296764D02BE0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"/>
          <p:cNvSpPr/>
          <p:nvPr/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Reporting Lines for Scrap Business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479760" y="1155600"/>
            <a:ext cx="2082960" cy="723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546440" y="189216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 flipH="1">
            <a:off x="3746160" y="203184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746520" y="204480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552840" y="1155600"/>
            <a:ext cx="19573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Robertson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&amp; Scrap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2882880" y="2184480"/>
            <a:ext cx="146052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2905200" y="2206800"/>
            <a:ext cx="14223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Rosenblum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 Scrap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 flipH="1">
            <a:off x="2933280" y="2921040"/>
            <a:ext cx="800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2921040" y="292104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2168640" y="3070080"/>
            <a:ext cx="14223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 Uxa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 Scrap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2197080" y="3060720"/>
            <a:ext cx="133344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2946240" y="36576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 flipH="1">
            <a:off x="2959200" y="3975120"/>
            <a:ext cx="419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3378240" y="3733920"/>
            <a:ext cx="1257120" cy="583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3311640" y="3755880"/>
            <a:ext cx="14223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Derik Van-Deusen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 Scrap Logistics*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3759120" y="276876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3759120" y="2933640"/>
            <a:ext cx="0" cy="800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4076640" y="4317840"/>
            <a:ext cx="0" cy="140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 flipH="1">
            <a:off x="2565360" y="4457880"/>
            <a:ext cx="1511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 flipH="1">
            <a:off x="4076280" y="4457880"/>
            <a:ext cx="1435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552760" y="447048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4076640" y="447048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511960" y="447048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1892160" y="4597560"/>
            <a:ext cx="1257480" cy="583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3416400" y="4610160"/>
            <a:ext cx="125712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876920" y="4622760"/>
            <a:ext cx="125712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2187360" y="4610160"/>
            <a:ext cx="6796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Stephanie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3471120" y="4635360"/>
            <a:ext cx="1136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Rita Maria Burkett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4983480" y="4648320"/>
            <a:ext cx="11044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Jennifer Cornfield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4546440" y="2031840"/>
            <a:ext cx="1231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778360" y="2031840"/>
            <a:ext cx="0" cy="140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5295960" y="3340080"/>
            <a:ext cx="164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5172120" y="2219400"/>
            <a:ext cx="1254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Casey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St. Louis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283360" y="2781360"/>
            <a:ext cx="0" cy="558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5568840" y="3083040"/>
            <a:ext cx="1071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Randy Logan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St. Louis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727600" y="3657600"/>
            <a:ext cx="0" cy="558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5740560" y="4216320"/>
            <a:ext cx="164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975280" y="3908520"/>
            <a:ext cx="13240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Ruth Zarren-Koch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 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St. Louis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5029200" y="2197080"/>
            <a:ext cx="146052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5473800" y="3073320"/>
            <a:ext cx="125712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918040" y="3886200"/>
            <a:ext cx="125748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30280" y="1155600"/>
            <a:ext cx="19573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Achim Lindhorst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&amp; Scrap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Head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71680" y="1155600"/>
            <a:ext cx="2082600" cy="723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2654280" y="1447920"/>
            <a:ext cx="7747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04920" y="6257880"/>
            <a:ext cx="2743200" cy="399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This person may, on occasion, perform certain trading functions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79CB6AD-5151-4FAC-95EC-31A74020FD8A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Reporting Lines for Metals Business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3" name=""/>
          <p:cNvGraphicFramePr/>
          <p:nvPr/>
        </p:nvGraphicFramePr>
        <p:xfrm>
          <a:off x="1827360" y="2093760"/>
          <a:ext cx="5740200" cy="4295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7360" y="2093760"/>
                    <a:ext cx="5740200" cy="429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5" name=""/>
          <p:cNvSpPr/>
          <p:nvPr/>
        </p:nvSpPr>
        <p:spPr>
          <a:xfrm>
            <a:off x="3749760" y="1216080"/>
            <a:ext cx="20192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Farmer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695840" y="1552680"/>
            <a:ext cx="0" cy="565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17" name=""/>
          <p:cNvCxnSpPr/>
          <p:nvPr/>
        </p:nvCxnSpPr>
        <p:spPr>
          <a:xfrm>
            <a:off x="1827000" y="4241520"/>
            <a:ext cx="1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FD455B3-F97A-4A25-B070-3B8DA76E5DD4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Reporting Lines for the Broker Business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0" name=""/>
          <p:cNvGraphicFramePr/>
          <p:nvPr/>
        </p:nvGraphicFramePr>
        <p:xfrm>
          <a:off x="831960" y="2424240"/>
          <a:ext cx="7234200" cy="3851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1960" y="2424240"/>
                    <a:ext cx="7234200" cy="3851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2" name=""/>
          <p:cNvSpPr/>
          <p:nvPr/>
        </p:nvSpPr>
        <p:spPr>
          <a:xfrm>
            <a:off x="282600" y="123516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swilson5: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done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3543480" y="1555920"/>
            <a:ext cx="20192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Hutchinson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4489560" y="1892160"/>
            <a:ext cx="0" cy="565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AFD1CE-79AD-4340-9407-862C8C09A229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Reporting Lines for Montreal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7" name=""/>
          <p:cNvGraphicFramePr/>
          <p:nvPr/>
        </p:nvGraphicFramePr>
        <p:xfrm>
          <a:off x="870120" y="2590920"/>
          <a:ext cx="7232400" cy="25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0120" y="2590920"/>
                    <a:ext cx="7232400" cy="25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9" name=""/>
          <p:cNvSpPr/>
          <p:nvPr/>
        </p:nvSpPr>
        <p:spPr>
          <a:xfrm>
            <a:off x="282600" y="1235160"/>
            <a:ext cx="1828800" cy="143964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swilson5: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done - get names as well as determine if Bob will report to Jean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F14C0B-0325-4024-8136-C5037F0BEB75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6845400" y="1192320"/>
            <a:ext cx="199368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23800" y="1816200"/>
            <a:ext cx="1352520" cy="323280"/>
          </a:xfrm>
          <a:prstGeom prst="roundRect">
            <a:avLst>
              <a:gd name="adj" fmla="val 16667"/>
            </a:avLst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85880" y="4514760"/>
            <a:ext cx="1230480" cy="54324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RM/ Trade accounting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489040" y="1816200"/>
            <a:ext cx="1424160" cy="54324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Coordination/ Settlements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Overview of Process flow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354400" y="3168720"/>
            <a:ext cx="1692000" cy="54324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Confirmations &amp; contracts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694400" y="1203480"/>
            <a:ext cx="1191960" cy="32328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595600" y="1192320"/>
            <a:ext cx="1211400" cy="32328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Middle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93640" y="1192320"/>
            <a:ext cx="1211400" cy="323280"/>
          </a:xfrm>
          <a:prstGeom prst="roundRect">
            <a:avLst>
              <a:gd name="adj" fmla="val 16667"/>
            </a:avLst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5200" y="3168720"/>
            <a:ext cx="1352520" cy="323280"/>
          </a:xfrm>
          <a:prstGeom prst="roundRect">
            <a:avLst>
              <a:gd name="adj" fmla="val 16667"/>
            </a:avLst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859440" y="5754600"/>
            <a:ext cx="19940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support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394400" y="5119560"/>
            <a:ext cx="92556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Tax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251840" y="1816200"/>
            <a:ext cx="1211040" cy="3232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251840" y="2754360"/>
            <a:ext cx="1211040" cy="3232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Control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251840" y="3656160"/>
            <a:ext cx="1211040" cy="3232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mgmt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686480" y="1816200"/>
            <a:ext cx="1211040" cy="54324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ops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38280" y="2251080"/>
            <a:ext cx="1154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&amp; 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65280" y="3629160"/>
            <a:ext cx="1154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Shipping and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394400" y="4497480"/>
            <a:ext cx="92556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57560" y="2389320"/>
            <a:ext cx="1888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 &amp; trading support (all documentation with the exception of confirmations)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55760" y="3855960"/>
            <a:ext cx="1889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Executing contracts &amp; confirms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55760" y="5249880"/>
            <a:ext cx="1889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Calcs books, responsible for commercial accounts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775560" y="2097000"/>
            <a:ext cx="216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Authorizing new counterparties, calculating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775560" y="3071880"/>
            <a:ext cx="216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“Police” - analyzing P&amp;L, reviewing violations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64360" y="4032360"/>
            <a:ext cx="1384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movements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33840" y="2424240"/>
            <a:ext cx="1514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reporting, management reporting, budgeting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ED786C7-3655-4C11-A3C6-2A67D9E5169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Functions - the Front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62120" y="2540160"/>
            <a:ext cx="35496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Head Duties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Setting &amp; Communicating strategic direction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Allocating overall trading limits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Ensuring that new types of business / significant transactions have all appropriate sign-offs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079960" y="2540160"/>
            <a:ext cx="316872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Designated Heads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concentrates - Phil Bacon,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Michael Farmer, London, (Primary Aluminum - Sam Hainsworth, London)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Scrap - Achim Lindhorst - Germany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Craig Young,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DF1576-E823-4FE2-8C97-61060ED107F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Functions - the Front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90400" y="1081080"/>
            <a:ext cx="4476960" cy="55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Head trader only - Allocating limit given by business head to subordinate traders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Head trader only - Agreeing &amp; signing daily profit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customer relationship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Originating new business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structured deals with counterparties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Notifying credit of any new counterparties before transaction is done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risk positions of the firm (physical &amp; financial)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Taking proprietary positions where appropriate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trades with counterparties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Writing deal tickets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Signing of amendments made to deal tickets by commercial support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contracts as being in accordance with the deal concluded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Keeping positions within authorised limits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Looking at credit headroom before dealing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Providing explanations for limit violation reports and signing them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Setting of pricing inputs ("curves")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concerning mismatches of actual deliveries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Settling disputes with counterparties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Notifying Credit &amp; Documentation of any new counterparties not already notified by Origination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Using appropriate legal entity for each trade (as determined by legal &amp; tax depts)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invoices and supporting evidence for payment for primary 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435640" y="1081080"/>
            <a:ext cx="3355920" cy="21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Designated Head Trading Personnel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concentrates - Phil Bacon,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Michael Farmer, London (Primary aluminum - Sam Hainsworth, London)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Scrap - Joe Robertson,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T.J. Pimpinelli,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The head trader can further allocate trading responsibility to other traders within their group.  Therefore not all personnel trading need to be on the authorized trading list.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5840" y="15840"/>
            <a:ext cx="1828800" cy="119592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swilson5: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Double check note at side with RAC.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0C34112-3E67-4897-8EF6-17722E98B30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Functions - the Front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16000" y="2147760"/>
            <a:ext cx="361296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Agency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customer relationship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Originating new business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trades &amp; structured deals with counterparties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Commiting the company to trades &amp; ancillary services within the band set daily by the head 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physical trades using COMEX or LME exchange instruments (not required)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Writing deal tickets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Signing of amendments made to deal tickets by commercial support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concerning mismatches of actual deliveries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Settling disputes with counterparties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Using appropriate legal entity for each trade (as determined by the head trader)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invoices and supporting evidence for payment for primary 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622760" y="2147760"/>
            <a:ext cx="426096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Designated Agency Heads (where necessary)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concs - 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(including all financial positions for the scrap business)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- Joe Robertson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Zinc - Joe Robertson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 - Joe Robertson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aluminum - Jean Michaud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Mike Casey/Joe Robertson (NY)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David Rosenblum/Joe Robertson (NY)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(proprietary positions) - Michael Hutchinson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(US) - 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417920" y="4576680"/>
            <a:ext cx="1828800" cy="102744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swilson5: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With Jean Michaud being the prime alu agency head, will David/Bob report to him for this?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93A5696-F321-4082-8BDD-7D6E3509C3A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Functions - the Front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04920" y="1500120"/>
            <a:ext cx="3638520" cy="48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Locating transport/transmission opportunities / booking berths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contracts for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Recording terms of contracts for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Recording terms of amendments of contracts for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with suppliers of secondary services concerning actual outruns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and amending contracts from a logistics standpoint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 movements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journeys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Calculating loading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Directing sample taking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quality reports / reviewing inspectors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Providing documentation for customs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completeness of shipments for loading &amp; discharge as recorded by coordination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Calculating, monitoring and negotiating demurrage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Notifying risk management of demurrage payable and receivable and any other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invoices with supporting evidence for payment for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635360" y="1500120"/>
            <a:ext cx="426096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Logistics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concs - Dan Murphy,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Janet Vala-Terry, NY (all primary aluminum -Nicole Dion, Montreal)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Ruth Zarren-Koch,  St. Louis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Derik Van Deusen, Chicago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F235920-EBE5-407F-9A39-ACDA2713942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the Middle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91960" y="1195560"/>
            <a:ext cx="3638520" cy="49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Co-ordination &amp; Settlements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responsibilities: Logistic &amp; trading support, liasion with cash mgmt dept (all documentation with the exception of confirmations)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Updating logistics system for delivery information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logistic (volume, delivery and location) systems to external statements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delivery reports to positions from risk management systems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Preparing supporting evidence for payment of invoices for both primary product and secondary services &amp; sending out these statements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Confirming (either in writing or verbally) incoming and outgoing payments before the statement is sent out.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Obtaining approval of payments for invoices from commercial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liasing with cash management - approving invoice for their payment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Chasing debtors for payment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a weekly report of unpriced volumes (this should be done by global counterparties - is this possible for metals)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Booking the inventory into accounts and validating monthly balance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Checking of incoming invoices to delivery documents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statements from brokersto RM system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OTC brokerage charges from broker to accounting system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59400" y="4421160"/>
            <a:ext cx="426060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Coordination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concs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NA (functions needed within this dept to be combined with other two middle office departments)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762440" y="1155600"/>
            <a:ext cx="363852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Co-ordination &amp; Settlements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Sending negotiable documents to purchasers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Applying cash received to accounts receivable accounts on a daily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accounts receivable &amp; 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 overdue Accounts Receivable to account coordinators (also within this group) daily and advising of chasing required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accounts payable balances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Raising disputes on settlement amounts to the attention of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Preparing cash forcasting for next 30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liquidated position to risk management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3A91A04-62BB-437E-B4AE-1A1374A2814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the Middle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91960" y="1195560"/>
            <a:ext cx="3638520" cy="48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Confirmations &amp; Contracts (Documentation)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Executing contracts &amp; confirms, liasing with “global counterparties Enron personnel”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deal from deal ticket prepared by trading/agency and input into the risk management system by risk management/trade 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amendments to trades into the risk management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confirmations &amp;/or contracts from the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approvals for prepared confirmation/ contracts from traders, agency, logistics, legal, credit and tax.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Dispatching contracts to counterparties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Keeping a log of executed contracts and following up on contracts not returned, reporting this log to reporting group)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broker confirmations to Risk Management Systems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Responding to counterparty contacts, taking advice from Legal, Credit and Logistics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Answering queries relating to contracts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&amp; following up with legal on general terms and conditions amendment requests from counterparties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559400" y="4421160"/>
            <a:ext cx="426060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Documentation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concs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proprietary -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762440" y="1155600"/>
            <a:ext cx="3638520" cy="21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Preparing New Counterparty information for distribution and system update in response to requests from Origination &amp; 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Ensuring global counterparties updates their systems for new counterparties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monthly statistics concerning contracts (with the exception of executed info as this comes from global counterparties)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Liasing with the global counterparties personnel re executed confirmations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3379D1-4931-4E76-97BA-5A0D1EBB7A9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swilson5</cp:lastModifiedBy>
  <cp:lastPrinted>2000-09-18T10:33:30Z</cp:lastPrinted>
  <dcterms:modified xsi:type="dcterms:W3CDTF">2000-09-28T19:53:22Z</dcterms:modified>
  <cp:revision>343</cp:revision>
  <dc:subject/>
  <dc:title>No Slide Title</dc:title>
</cp:coreProperties>
</file>