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1.png" ContentType="image/png"/>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10058400" cy="77724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8005320" y="203040"/>
            <a:ext cx="170172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txda.HO0282\091100 industry.ppt\mn</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1FE81215-0BAD-4585-B690-721F77CF036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8800" y="876240"/>
            <a:ext cx="7315560" cy="6261120"/>
            <a:chOff x="1828800" y="876240"/>
            <a:chExt cx="7315560" cy="6261120"/>
          </a:xfrm>
        </p:grpSpPr>
        <p:sp>
          <p:nvSpPr>
            <p:cNvPr id="5"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8" name="McK Sticker"/>
            <p:cNvGrpSpPr/>
            <p:nvPr/>
          </p:nvGrpSpPr>
          <p:grpSpPr>
            <a:xfrm>
              <a:off x="8648280" y="2058840"/>
              <a:ext cx="496080" cy="176400"/>
              <a:chOff x="8648280" y="2058840"/>
              <a:chExt cx="496080" cy="176400"/>
            </a:xfrm>
          </p:grpSpPr>
          <p:grpSp>
            <p:nvGrpSpPr>
              <p:cNvPr id="9" name=""/>
              <p:cNvGrpSpPr/>
              <p:nvPr/>
            </p:nvGrpSpPr>
            <p:grpSpPr>
              <a:xfrm>
                <a:off x="8659440" y="2058840"/>
                <a:ext cx="483840" cy="176400"/>
                <a:chOff x="8659440" y="2058840"/>
                <a:chExt cx="483840" cy="176400"/>
              </a:xfrm>
            </p:grpSpPr>
            <p:sp>
              <p:nvSpPr>
                <p:cNvPr id="10" name=""/>
                <p:cNvSpPr/>
                <p:nvPr/>
              </p:nvSpPr>
              <p:spPr>
                <a:xfrm>
                  <a:off x="865944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65944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6840"/>
                <a:ext cx="49608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3" name="McK Legend"/>
            <p:cNvGrpSpPr/>
            <p:nvPr/>
          </p:nvGrpSpPr>
          <p:grpSpPr>
            <a:xfrm>
              <a:off x="8443800" y="2422440"/>
              <a:ext cx="691200" cy="677880"/>
              <a:chOff x="8443800" y="2422440"/>
              <a:chExt cx="691200" cy="677880"/>
            </a:xfrm>
          </p:grpSpPr>
          <p:grpSp>
            <p:nvGrpSpPr>
              <p:cNvPr id="14" name=""/>
              <p:cNvGrpSpPr/>
              <p:nvPr/>
            </p:nvGrpSpPr>
            <p:grpSpPr>
              <a:xfrm>
                <a:off x="8443800" y="2422440"/>
                <a:ext cx="691200" cy="137880"/>
                <a:chOff x="8443800" y="2422440"/>
                <a:chExt cx="691200" cy="137880"/>
              </a:xfrm>
            </p:grpSpPr>
            <p:sp>
              <p:nvSpPr>
                <p:cNvPr id="15"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7" name=""/>
              <p:cNvGrpSpPr/>
              <p:nvPr/>
            </p:nvGrpSpPr>
            <p:grpSpPr>
              <a:xfrm>
                <a:off x="8443800" y="2602080"/>
                <a:ext cx="691200" cy="137880"/>
                <a:chOff x="8443800" y="2602080"/>
                <a:chExt cx="691200" cy="137880"/>
              </a:xfrm>
            </p:grpSpPr>
            <p:sp>
              <p:nvSpPr>
                <p:cNvPr id="18"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0" name=""/>
              <p:cNvGrpSpPr/>
              <p:nvPr/>
            </p:nvGrpSpPr>
            <p:grpSpPr>
              <a:xfrm>
                <a:off x="8443800" y="2781360"/>
                <a:ext cx="691200" cy="137880"/>
                <a:chOff x="8443800" y="2781360"/>
                <a:chExt cx="691200" cy="137880"/>
              </a:xfrm>
            </p:grpSpPr>
            <p:sp>
              <p:nvSpPr>
                <p:cNvPr id="21"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3" name=""/>
              <p:cNvGrpSpPr/>
              <p:nvPr/>
            </p:nvGrpSpPr>
            <p:grpSpPr>
              <a:xfrm>
                <a:off x="8443800" y="2962440"/>
                <a:ext cx="691200" cy="137880"/>
                <a:chOff x="8443800" y="2962440"/>
                <a:chExt cx="691200" cy="137880"/>
              </a:xfrm>
            </p:grpSpPr>
            <p:sp>
              <p:nvSpPr>
                <p:cNvPr id="24"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6"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28"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9" name="PlaceHolder 3"/>
          <p:cNvSpPr>
            <a:spLocks noGrp="1"/>
          </p:cNvSpPr>
          <p:nvPr>
            <p:ph type="ftr" idx="3"/>
          </p:nvPr>
        </p:nvSpPr>
        <p:spPr>
          <a:xfrm>
            <a:off x="8005320" y="203040"/>
            <a:ext cx="170172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txda.HO0282\091100 industry.ppt\mn</a:t>
            </a:r>
            <a:endParaRPr b="0" lang="en-US" sz="800" strike="noStrike" u="none">
              <a:solidFill>
                <a:srgbClr val="000000"/>
              </a:solidFill>
              <a:effectLst/>
              <a:uFillTx/>
              <a:latin typeface="Times New Roman"/>
            </a:endParaRPr>
          </a:p>
        </p:txBody>
      </p:sp>
      <p:sp>
        <p:nvSpPr>
          <p:cNvPr id="30" name="PlaceHolder 4"/>
          <p:cNvSpPr>
            <a:spLocks noGrp="1"/>
          </p:cNvSpPr>
          <p:nvPr>
            <p:ph type="sldNum" idx="4"/>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0ABBE552-4B1B-4552-9036-7FAA1FF3EB7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31" name="McK Slide Elements"/>
          <p:cNvGrpSpPr/>
          <p:nvPr/>
        </p:nvGrpSpPr>
        <p:grpSpPr>
          <a:xfrm>
            <a:off x="1828800" y="876240"/>
            <a:ext cx="7315560" cy="6261120"/>
            <a:chOff x="1828800" y="876240"/>
            <a:chExt cx="7315560" cy="6261120"/>
          </a:xfrm>
        </p:grpSpPr>
        <p:sp>
          <p:nvSpPr>
            <p:cNvPr id="32"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33" name="McK Sticker"/>
            <p:cNvGrpSpPr/>
            <p:nvPr/>
          </p:nvGrpSpPr>
          <p:grpSpPr>
            <a:xfrm>
              <a:off x="8648280" y="2058840"/>
              <a:ext cx="496080" cy="176400"/>
              <a:chOff x="8648280" y="2058840"/>
              <a:chExt cx="496080" cy="176400"/>
            </a:xfrm>
          </p:grpSpPr>
          <p:grpSp>
            <p:nvGrpSpPr>
              <p:cNvPr id="34" name=""/>
              <p:cNvGrpSpPr/>
              <p:nvPr/>
            </p:nvGrpSpPr>
            <p:grpSpPr>
              <a:xfrm>
                <a:off x="8659440" y="2058840"/>
                <a:ext cx="483840" cy="176400"/>
                <a:chOff x="8659440" y="2058840"/>
                <a:chExt cx="483840" cy="176400"/>
              </a:xfrm>
            </p:grpSpPr>
            <p:sp>
              <p:nvSpPr>
                <p:cNvPr id="35" name=""/>
                <p:cNvSpPr/>
                <p:nvPr/>
              </p:nvSpPr>
              <p:spPr>
                <a:xfrm>
                  <a:off x="865944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865944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6840"/>
                <a:ext cx="49608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37" name="McK Legend"/>
            <p:cNvGrpSpPr/>
            <p:nvPr/>
          </p:nvGrpSpPr>
          <p:grpSpPr>
            <a:xfrm>
              <a:off x="8443800" y="2422440"/>
              <a:ext cx="691200" cy="677880"/>
              <a:chOff x="8443800" y="2422440"/>
              <a:chExt cx="691200" cy="677880"/>
            </a:xfrm>
          </p:grpSpPr>
          <p:grpSp>
            <p:nvGrpSpPr>
              <p:cNvPr id="38" name=""/>
              <p:cNvGrpSpPr/>
              <p:nvPr/>
            </p:nvGrpSpPr>
            <p:grpSpPr>
              <a:xfrm>
                <a:off x="8443800" y="2422440"/>
                <a:ext cx="691200" cy="137880"/>
                <a:chOff x="8443800" y="2422440"/>
                <a:chExt cx="691200" cy="137880"/>
              </a:xfrm>
            </p:grpSpPr>
            <p:sp>
              <p:nvSpPr>
                <p:cNvPr id="15"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9" name=""/>
              <p:cNvGrpSpPr/>
              <p:nvPr/>
            </p:nvGrpSpPr>
            <p:grpSpPr>
              <a:xfrm>
                <a:off x="8443800" y="2602080"/>
                <a:ext cx="691200" cy="137880"/>
                <a:chOff x="8443800" y="2602080"/>
                <a:chExt cx="691200" cy="137880"/>
              </a:xfrm>
            </p:grpSpPr>
            <p:sp>
              <p:nvSpPr>
                <p:cNvPr id="18"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40" name=""/>
              <p:cNvGrpSpPr/>
              <p:nvPr/>
            </p:nvGrpSpPr>
            <p:grpSpPr>
              <a:xfrm>
                <a:off x="8443800" y="2781360"/>
                <a:ext cx="691200" cy="137880"/>
                <a:chOff x="8443800" y="2781360"/>
                <a:chExt cx="691200" cy="137880"/>
              </a:xfrm>
            </p:grpSpPr>
            <p:sp>
              <p:nvSpPr>
                <p:cNvPr id="21"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41" name=""/>
              <p:cNvGrpSpPr/>
              <p:nvPr/>
            </p:nvGrpSpPr>
            <p:grpSpPr>
              <a:xfrm>
                <a:off x="8443800" y="2962440"/>
                <a:ext cx="691200" cy="137880"/>
                <a:chOff x="8443800" y="2962440"/>
                <a:chExt cx="691200" cy="137880"/>
              </a:xfrm>
            </p:grpSpPr>
            <p:sp>
              <p:nvSpPr>
                <p:cNvPr id="24"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6"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43" name="PlaceHolder 2"/>
          <p:cNvSpPr>
            <a:spLocks noGrp="1"/>
          </p:cNvSpPr>
          <p:nvPr>
            <p:ph type="ftr" idx="5"/>
          </p:nvPr>
        </p:nvSpPr>
        <p:spPr>
          <a:xfrm>
            <a:off x="8005320" y="203040"/>
            <a:ext cx="170172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txda.HO0282\091100 industry.ppt\mn</a:t>
            </a:r>
            <a:endParaRPr b="0" lang="en-US" sz="800" strike="noStrike" u="none">
              <a:solidFill>
                <a:srgbClr val="000000"/>
              </a:solidFill>
              <a:effectLst/>
              <a:uFillTx/>
              <a:latin typeface="Times New Roman"/>
            </a:endParaRPr>
          </a:p>
        </p:txBody>
      </p:sp>
      <p:grpSp>
        <p:nvGrpSpPr>
          <p:cNvPr id="44" name="McK Title Elements"/>
          <p:cNvGrpSpPr/>
          <p:nvPr/>
        </p:nvGrpSpPr>
        <p:grpSpPr>
          <a:xfrm>
            <a:off x="3200400" y="2657520"/>
            <a:ext cx="5027760" cy="4532760"/>
            <a:chOff x="3200400" y="2657520"/>
            <a:chExt cx="5027760" cy="4532760"/>
          </a:xfrm>
        </p:grpSpPr>
        <p:sp>
          <p:nvSpPr>
            <p:cNvPr id="45"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6"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7"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48"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49"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oleObject" Target="../embeddings/oleObject3.bin"/><Relationship Id="rId6" Type="http://schemas.openxmlformats.org/officeDocument/2006/relationships/image" Target="../media/image3.png"/><Relationship Id="rId7"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5.wmf"/><Relationship Id="rId5"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oleObject" Target="../embeddings/oleObject2.bin"/><Relationship Id="rId4" Type="http://schemas.openxmlformats.org/officeDocument/2006/relationships/image" Target="../media/image8.wmf"/><Relationship Id="rId5" Type="http://schemas.openxmlformats.org/officeDocument/2006/relationships/oleObject" Target="../embeddings/oleObject3.bin"/><Relationship Id="rId6" Type="http://schemas.openxmlformats.org/officeDocument/2006/relationships/image" Target="../media/image9.wmf"/><Relationship Id="rId7"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McK Measure"/>
          <p:cNvSpPr/>
          <p:nvPr/>
        </p:nvSpPr>
        <p:spPr>
          <a:xfrm>
            <a:off x="89092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B710F3C0-480A-43A3-AD43-32790DE7A99D}"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D65A0660-D2CF-4D30-8F9B-BCEAE5602453}" type="datetime12">
              <a:rPr b="0" lang="en-US" sz="800" strike="noStrike" u="none">
                <a:solidFill>
                  <a:srgbClr val="000000"/>
                </a:solidFill>
                <a:effectLst/>
                <a:uFillTx/>
                <a:latin typeface="Arial"/>
              </a:rPr>
              <a:t>01:15 AM</a:t>
            </a:fld>
            <a:endParaRPr b="0" lang="en-US" sz="800" strike="noStrike" u="none">
              <a:solidFill>
                <a:srgbClr val="000000"/>
              </a:solidFill>
              <a:effectLst/>
              <a:uFillTx/>
              <a:latin typeface="Arial"/>
            </a:endParaRPr>
          </a:p>
        </p:txBody>
      </p:sp>
      <p:sp>
        <p:nvSpPr>
          <p:cNvPr id="51" name="McK Disclaimer"/>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52"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53"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54"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September 11, 2000</a:t>
            </a:r>
            <a:endParaRPr b="0" lang="en-US" sz="1400" strike="noStrike" u="none">
              <a:solidFill>
                <a:srgbClr val="000000"/>
              </a:solidFill>
              <a:effectLst/>
              <a:uFillTx/>
              <a:latin typeface="Arial"/>
            </a:endParaRPr>
          </a:p>
        </p:txBody>
      </p:sp>
      <p:sp>
        <p:nvSpPr>
          <p:cNvPr id="55"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Overview of the Cement, Asphalt, and Soda Ash Markets</a:t>
            </a:r>
            <a:endParaRPr b="0" lang="en-US" sz="2400" strike="noStrike" u="none">
              <a:solidFill>
                <a:srgbClr val="000000"/>
              </a:solidFill>
              <a:effectLst/>
              <a:uFillTx/>
              <a:latin typeface="Palatino"/>
            </a:endParaRPr>
          </a:p>
        </p:txBody>
      </p:sp>
      <p:sp>
        <p:nvSpPr>
          <p:cNvPr id="56" name="PlaceHolder 2"/>
          <p:cNvSpPr>
            <a:spLocks noGrp="1"/>
          </p:cNvSpPr>
          <p:nvPr>
            <p:ph type="subTitle"/>
          </p:nvPr>
        </p:nvSpPr>
        <p:spPr>
          <a:xfrm>
            <a:off x="3200400" y="439236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CORP.</a:t>
            </a:r>
            <a:endParaRPr b="0" lang="en-US" sz="1400" strike="noStrike" u="none">
              <a:solidFill>
                <a:srgbClr val="000000"/>
              </a:solidFill>
              <a:effectLst/>
              <a:uFillTx/>
              <a:latin typeface="Palatino"/>
            </a:endParaRPr>
          </a:p>
        </p:txBody>
      </p:sp>
      <p:grpSp>
        <p:nvGrpSpPr>
          <p:cNvPr id="57" name=""/>
          <p:cNvGrpSpPr/>
          <p:nvPr/>
        </p:nvGrpSpPr>
        <p:grpSpPr>
          <a:xfrm>
            <a:off x="8612280" y="2033640"/>
            <a:ext cx="531360" cy="176040"/>
            <a:chOff x="8612280" y="2033640"/>
            <a:chExt cx="531360" cy="176040"/>
          </a:xfrm>
        </p:grpSpPr>
        <p:sp>
          <p:nvSpPr>
            <p:cNvPr id="58" name=""/>
            <p:cNvSpPr/>
            <p:nvPr/>
          </p:nvSpPr>
          <p:spPr>
            <a:xfrm>
              <a:off x="8612280" y="2033640"/>
              <a:ext cx="531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9" name=""/>
            <p:cNvSpPr/>
            <p:nvPr/>
          </p:nvSpPr>
          <p:spPr>
            <a:xfrm>
              <a:off x="8612280" y="2209680"/>
              <a:ext cx="531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60" name="McK Footnote"/>
          <p:cNvSpPr/>
          <p:nvPr/>
        </p:nvSpPr>
        <p:spPr>
          <a:xfrm>
            <a:off x="8616600" y="2031480"/>
            <a:ext cx="508680" cy="18324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DRAFT</a:t>
            </a:r>
            <a:endParaRPr b="0" lang="en-US" sz="12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5794423-3647-4BE6-9438-C5564A1FD1A1}"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1" name=""/>
          <p:cNvGraphicFramePr/>
          <p:nvPr/>
        </p:nvGraphicFramePr>
        <p:xfrm>
          <a:off x="1919160" y="2908440"/>
          <a:ext cx="1700280" cy="1600200"/>
        </p:xfrm>
        <a:graphic>
          <a:graphicData uri="http://schemas.openxmlformats.org/presentationml/2006/ole">
            <p:oleObj r:id="rId1" spid="">
              <p:embed/>
              <p:pic>
                <p:nvPicPr>
                  <p:cNvPr id="62" name="" descr=""/>
                  <p:cNvPicPr/>
                  <p:nvPr/>
                </p:nvPicPr>
                <p:blipFill>
                  <a:blip r:embed="rId2"/>
                  <a:stretch/>
                </p:blipFill>
                <p:spPr>
                  <a:xfrm>
                    <a:off x="1919160" y="2908440"/>
                    <a:ext cx="1700280" cy="1600200"/>
                  </a:xfrm>
                  <a:prstGeom prst="rect">
                    <a:avLst/>
                  </a:prstGeom>
                  <a:noFill/>
                  <a:ln w="0">
                    <a:noFill/>
                  </a:ln>
                </p:spPr>
              </p:pic>
            </p:oleObj>
          </a:graphicData>
        </a:graphic>
      </p:graphicFrame>
      <p:sp>
        <p:nvSpPr>
          <p:cNvPr id="63" name="PlaceHolder 1"/>
          <p:cNvSpPr>
            <a:spLocks noGrp="1"/>
          </p:cNvSpPr>
          <p:nvPr>
            <p:ph type="title"/>
          </p:nvPr>
        </p:nvSpPr>
        <p:spPr>
          <a:xfrm>
            <a:off x="687240" y="13600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U.S. MARKET SIZE AND CONCENTRATION – CEMENT, ASPHALT, SODA ASH</a:t>
            </a:r>
            <a:endParaRPr b="1" lang="en-US" sz="1200" strike="noStrike" u="none">
              <a:solidFill>
                <a:srgbClr val="000000"/>
              </a:solidFill>
              <a:effectLst/>
              <a:uFillTx/>
              <a:latin typeface="Arial"/>
            </a:endParaRPr>
          </a:p>
        </p:txBody>
      </p:sp>
      <p:sp>
        <p:nvSpPr>
          <p:cNvPr id="64" name="McK Footnote"/>
          <p:cNvSpPr/>
          <p:nvPr/>
        </p:nvSpPr>
        <p:spPr>
          <a:xfrm>
            <a:off x="687240" y="6999480"/>
            <a:ext cx="731376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U.S. Geological Survey; analyst reports; National Asphalt Paving Association (NAPA)</a:t>
            </a:r>
            <a:endParaRPr b="0" lang="en-US" sz="900" strike="noStrike" u="none">
              <a:solidFill>
                <a:srgbClr val="000000"/>
              </a:solidFill>
              <a:effectLst/>
              <a:uFillTx/>
              <a:latin typeface="Arial"/>
            </a:endParaRPr>
          </a:p>
        </p:txBody>
      </p:sp>
      <p:graphicFrame>
        <p:nvGraphicFramePr>
          <p:cNvPr id="65" name=""/>
          <p:cNvGraphicFramePr/>
          <p:nvPr/>
        </p:nvGraphicFramePr>
        <p:xfrm>
          <a:off x="7318440" y="2908440"/>
          <a:ext cx="1700280" cy="1600200"/>
        </p:xfrm>
        <a:graphic>
          <a:graphicData uri="http://schemas.openxmlformats.org/presentationml/2006/ole">
            <p:oleObj r:id="rId3" spid="">
              <p:embed/>
              <p:pic>
                <p:nvPicPr>
                  <p:cNvPr id="66" name="" descr=""/>
                  <p:cNvPicPr/>
                  <p:nvPr/>
                </p:nvPicPr>
                <p:blipFill>
                  <a:blip r:embed="rId4"/>
                  <a:stretch/>
                </p:blipFill>
                <p:spPr>
                  <a:xfrm>
                    <a:off x="7318440" y="2908440"/>
                    <a:ext cx="1700280" cy="1600200"/>
                  </a:xfrm>
                  <a:prstGeom prst="rect">
                    <a:avLst/>
                  </a:prstGeom>
                  <a:noFill/>
                  <a:ln w="0">
                    <a:noFill/>
                  </a:ln>
                </p:spPr>
              </p:pic>
            </p:oleObj>
          </a:graphicData>
        </a:graphic>
      </p:graphicFrame>
      <p:sp>
        <p:nvSpPr>
          <p:cNvPr id="67" name=""/>
          <p:cNvSpPr/>
          <p:nvPr/>
        </p:nvSpPr>
        <p:spPr>
          <a:xfrm>
            <a:off x="1806480" y="1803240"/>
            <a:ext cx="7812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Cement</a:t>
            </a:r>
            <a:endParaRPr b="0" lang="en-US" sz="1200" strike="noStrike" u="none">
              <a:solidFill>
                <a:srgbClr val="000000"/>
              </a:solidFill>
              <a:effectLst/>
              <a:uFillTx/>
              <a:latin typeface="Arial"/>
            </a:endParaRPr>
          </a:p>
        </p:txBody>
      </p:sp>
      <p:sp>
        <p:nvSpPr>
          <p:cNvPr id="68" name=""/>
          <p:cNvSpPr/>
          <p:nvPr/>
        </p:nvSpPr>
        <p:spPr>
          <a:xfrm>
            <a:off x="4267080" y="1803240"/>
            <a:ext cx="7812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Asphalt</a:t>
            </a:r>
            <a:endParaRPr b="0" lang="en-US" sz="1200" strike="noStrike" u="none">
              <a:solidFill>
                <a:srgbClr val="000000"/>
              </a:solidFill>
              <a:effectLst/>
              <a:uFillTx/>
              <a:latin typeface="Arial"/>
            </a:endParaRPr>
          </a:p>
        </p:txBody>
      </p:sp>
      <p:sp>
        <p:nvSpPr>
          <p:cNvPr id="69" name=""/>
          <p:cNvSpPr/>
          <p:nvPr/>
        </p:nvSpPr>
        <p:spPr>
          <a:xfrm>
            <a:off x="6797520" y="1803240"/>
            <a:ext cx="7812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Soda ash</a:t>
            </a:r>
            <a:endParaRPr b="0" lang="en-US" sz="1200" strike="noStrike" u="none">
              <a:solidFill>
                <a:srgbClr val="000000"/>
              </a:solidFill>
              <a:effectLst/>
              <a:uFillTx/>
              <a:latin typeface="Arial"/>
            </a:endParaRPr>
          </a:p>
        </p:txBody>
      </p:sp>
      <p:sp>
        <p:nvSpPr>
          <p:cNvPr id="70" name=""/>
          <p:cNvSpPr/>
          <p:nvPr/>
        </p:nvSpPr>
        <p:spPr>
          <a:xfrm>
            <a:off x="1806480" y="2071800"/>
            <a:ext cx="147636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100% = $7.4 billion</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114 active plants</a:t>
            </a:r>
            <a:endParaRPr b="0" lang="en-US" sz="1200" strike="noStrike" u="none">
              <a:solidFill>
                <a:srgbClr val="000000"/>
              </a:solidFill>
              <a:effectLst/>
              <a:uFillTx/>
              <a:latin typeface="Arial"/>
            </a:endParaRPr>
          </a:p>
        </p:txBody>
      </p:sp>
      <p:sp>
        <p:nvSpPr>
          <p:cNvPr id="71" name=""/>
          <p:cNvSpPr/>
          <p:nvPr/>
        </p:nvSpPr>
        <p:spPr>
          <a:xfrm>
            <a:off x="4267080" y="2071800"/>
            <a:ext cx="147636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100% = $16.5 billion</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3,600 active plants</a:t>
            </a:r>
            <a:endParaRPr b="0" lang="en-US" sz="1200" strike="noStrike" u="none">
              <a:solidFill>
                <a:srgbClr val="000000"/>
              </a:solidFill>
              <a:effectLst/>
              <a:uFillTx/>
              <a:latin typeface="Arial"/>
            </a:endParaRPr>
          </a:p>
        </p:txBody>
      </p:sp>
      <p:sp>
        <p:nvSpPr>
          <p:cNvPr id="72" name=""/>
          <p:cNvSpPr/>
          <p:nvPr/>
        </p:nvSpPr>
        <p:spPr>
          <a:xfrm>
            <a:off x="6797520" y="2071800"/>
            <a:ext cx="147636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100% = $0.9 billion</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 active mines</a:t>
            </a:r>
            <a:endParaRPr b="0" lang="en-US" sz="1200" strike="noStrike" u="none">
              <a:solidFill>
                <a:srgbClr val="000000"/>
              </a:solidFill>
              <a:effectLst/>
              <a:uFillTx/>
              <a:latin typeface="Arial"/>
            </a:endParaRPr>
          </a:p>
        </p:txBody>
      </p:sp>
      <p:sp>
        <p:nvSpPr>
          <p:cNvPr id="73" name=""/>
          <p:cNvSpPr/>
          <p:nvPr/>
        </p:nvSpPr>
        <p:spPr>
          <a:xfrm>
            <a:off x="5154480" y="2535120"/>
            <a:ext cx="115272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Top 5 – less than 10%</a:t>
            </a:r>
            <a:endParaRPr b="0" lang="en-US" sz="1200" strike="noStrike" u="none">
              <a:solidFill>
                <a:srgbClr val="000000"/>
              </a:solidFill>
              <a:effectLst/>
              <a:uFillTx/>
              <a:latin typeface="Arial"/>
            </a:endParaRPr>
          </a:p>
        </p:txBody>
      </p:sp>
      <p:sp>
        <p:nvSpPr>
          <p:cNvPr id="74" name=""/>
          <p:cNvSpPr/>
          <p:nvPr/>
        </p:nvSpPr>
        <p:spPr>
          <a:xfrm>
            <a:off x="7628040" y="2552760"/>
            <a:ext cx="63324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IMC Chemical</a:t>
            </a:r>
            <a:endParaRPr b="0" lang="en-US" sz="1200" strike="noStrike" u="none">
              <a:solidFill>
                <a:srgbClr val="000000"/>
              </a:solidFill>
              <a:effectLst/>
              <a:uFillTx/>
              <a:latin typeface="Arial"/>
            </a:endParaRPr>
          </a:p>
        </p:txBody>
      </p:sp>
      <p:sp>
        <p:nvSpPr>
          <p:cNvPr id="75" name=""/>
          <p:cNvSpPr/>
          <p:nvPr/>
        </p:nvSpPr>
        <p:spPr>
          <a:xfrm>
            <a:off x="8969400" y="3303720"/>
            <a:ext cx="63324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FMC</a:t>
            </a:r>
            <a:endParaRPr b="0" lang="en-US" sz="1200" strike="noStrike" u="none">
              <a:solidFill>
                <a:srgbClr val="000000"/>
              </a:solidFill>
              <a:effectLst/>
              <a:uFillTx/>
              <a:latin typeface="Arial"/>
            </a:endParaRPr>
          </a:p>
        </p:txBody>
      </p:sp>
      <p:sp>
        <p:nvSpPr>
          <p:cNvPr id="76" name=""/>
          <p:cNvSpPr/>
          <p:nvPr/>
        </p:nvSpPr>
        <p:spPr>
          <a:xfrm>
            <a:off x="8394840" y="4459320"/>
            <a:ext cx="100152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OCI Chemical</a:t>
            </a:r>
            <a:endParaRPr b="0" lang="en-US" sz="1200" strike="noStrike" u="none">
              <a:solidFill>
                <a:srgbClr val="000000"/>
              </a:solidFill>
              <a:effectLst/>
              <a:uFillTx/>
              <a:latin typeface="Arial"/>
            </a:endParaRPr>
          </a:p>
        </p:txBody>
      </p:sp>
      <p:sp>
        <p:nvSpPr>
          <p:cNvPr id="77" name=""/>
          <p:cNvSpPr/>
          <p:nvPr/>
        </p:nvSpPr>
        <p:spPr>
          <a:xfrm>
            <a:off x="7002360" y="4218120"/>
            <a:ext cx="63360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General Chemical</a:t>
            </a:r>
            <a:endParaRPr b="0" lang="en-US" sz="1200" strike="noStrike" u="none">
              <a:solidFill>
                <a:srgbClr val="000000"/>
              </a:solidFill>
              <a:effectLst/>
              <a:uFillTx/>
              <a:latin typeface="Arial"/>
            </a:endParaRPr>
          </a:p>
        </p:txBody>
      </p:sp>
      <p:sp>
        <p:nvSpPr>
          <p:cNvPr id="78" name=""/>
          <p:cNvSpPr/>
          <p:nvPr/>
        </p:nvSpPr>
        <p:spPr>
          <a:xfrm>
            <a:off x="6797520" y="3206880"/>
            <a:ext cx="63360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Solvay Minerals</a:t>
            </a:r>
            <a:endParaRPr b="0" lang="en-US" sz="1200" strike="noStrike" u="none">
              <a:solidFill>
                <a:srgbClr val="000000"/>
              </a:solidFill>
              <a:effectLst/>
              <a:uFillTx/>
              <a:latin typeface="Arial"/>
            </a:endParaRPr>
          </a:p>
        </p:txBody>
      </p:sp>
      <p:graphicFrame>
        <p:nvGraphicFramePr>
          <p:cNvPr id="79" name=""/>
          <p:cNvGraphicFramePr/>
          <p:nvPr/>
        </p:nvGraphicFramePr>
        <p:xfrm>
          <a:off x="4317840" y="2908440"/>
          <a:ext cx="1700280" cy="1600200"/>
        </p:xfrm>
        <a:graphic>
          <a:graphicData uri="http://schemas.openxmlformats.org/presentationml/2006/ole">
            <p:oleObj r:id="rId5" spid="">
              <p:embed/>
              <p:pic>
                <p:nvPicPr>
                  <p:cNvPr id="80" name="" descr=""/>
                  <p:cNvPicPr/>
                  <p:nvPr/>
                </p:nvPicPr>
                <p:blipFill>
                  <a:blip r:embed="rId6"/>
                  <a:stretch/>
                </p:blipFill>
                <p:spPr>
                  <a:xfrm>
                    <a:off x="4317840" y="2908440"/>
                    <a:ext cx="1700280" cy="1600200"/>
                  </a:xfrm>
                  <a:prstGeom prst="rect">
                    <a:avLst/>
                  </a:prstGeom>
                  <a:noFill/>
                  <a:ln w="0">
                    <a:noFill/>
                  </a:ln>
                </p:spPr>
              </p:pic>
            </p:oleObj>
          </a:graphicData>
        </a:graphic>
      </p:graphicFrame>
      <p:sp>
        <p:nvSpPr>
          <p:cNvPr id="81" name=""/>
          <p:cNvSpPr/>
          <p:nvPr/>
        </p:nvSpPr>
        <p:spPr>
          <a:xfrm>
            <a:off x="3332160" y="4222800"/>
            <a:ext cx="76824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Blue Circle</a:t>
            </a:r>
            <a:endParaRPr b="0" lang="en-US" sz="1200" strike="noStrike" u="none">
              <a:solidFill>
                <a:srgbClr val="000000"/>
              </a:solidFill>
              <a:effectLst/>
              <a:uFillTx/>
              <a:latin typeface="Arial"/>
            </a:endParaRPr>
          </a:p>
        </p:txBody>
      </p:sp>
      <p:sp>
        <p:nvSpPr>
          <p:cNvPr id="82" name=""/>
          <p:cNvSpPr/>
          <p:nvPr/>
        </p:nvSpPr>
        <p:spPr>
          <a:xfrm>
            <a:off x="2981160" y="4448160"/>
            <a:ext cx="7686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Ash Grove</a:t>
            </a:r>
            <a:endParaRPr b="0" lang="en-US" sz="1200" strike="noStrike" u="none">
              <a:solidFill>
                <a:srgbClr val="000000"/>
              </a:solidFill>
              <a:effectLst/>
              <a:uFillTx/>
              <a:latin typeface="Arial"/>
            </a:endParaRPr>
          </a:p>
        </p:txBody>
      </p:sp>
      <p:sp>
        <p:nvSpPr>
          <p:cNvPr id="83" name=""/>
          <p:cNvSpPr/>
          <p:nvPr/>
        </p:nvSpPr>
        <p:spPr>
          <a:xfrm>
            <a:off x="3500280" y="3908520"/>
            <a:ext cx="7686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Lafarge</a:t>
            </a:r>
            <a:endParaRPr b="0" lang="en-US" sz="1200" strike="noStrike" u="none">
              <a:solidFill>
                <a:srgbClr val="000000"/>
              </a:solidFill>
              <a:effectLst/>
              <a:uFillTx/>
              <a:latin typeface="Arial"/>
            </a:endParaRPr>
          </a:p>
        </p:txBody>
      </p:sp>
      <p:sp>
        <p:nvSpPr>
          <p:cNvPr id="84" name=""/>
          <p:cNvSpPr/>
          <p:nvPr/>
        </p:nvSpPr>
        <p:spPr>
          <a:xfrm>
            <a:off x="3578400" y="3316320"/>
            <a:ext cx="76824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South-down</a:t>
            </a:r>
            <a:endParaRPr b="0" lang="en-US" sz="1200" strike="noStrike" u="none">
              <a:solidFill>
                <a:srgbClr val="000000"/>
              </a:solidFill>
              <a:effectLst/>
              <a:uFillTx/>
              <a:latin typeface="Arial"/>
            </a:endParaRPr>
          </a:p>
        </p:txBody>
      </p:sp>
      <p:sp>
        <p:nvSpPr>
          <p:cNvPr id="85" name=""/>
          <p:cNvSpPr/>
          <p:nvPr/>
        </p:nvSpPr>
        <p:spPr>
          <a:xfrm>
            <a:off x="3100320" y="2836800"/>
            <a:ext cx="76824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Holnam</a:t>
            </a:r>
            <a:endParaRPr b="0" lang="en-US" sz="1200" strike="noStrike" u="none">
              <a:solidFill>
                <a:srgbClr val="000000"/>
              </a:solidFill>
              <a:effectLst/>
              <a:uFillTx/>
              <a:latin typeface="Arial"/>
            </a:endParaRPr>
          </a:p>
        </p:txBody>
      </p:sp>
      <p:sp>
        <p:nvSpPr>
          <p:cNvPr id="86" name=""/>
          <p:cNvSpPr/>
          <p:nvPr/>
        </p:nvSpPr>
        <p:spPr>
          <a:xfrm>
            <a:off x="1806480" y="2952720"/>
            <a:ext cx="7686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Others</a:t>
            </a:r>
            <a:endParaRPr b="0" lang="en-US" sz="1200" strike="noStrike" u="none">
              <a:solidFill>
                <a:srgbClr val="000000"/>
              </a:solidFill>
              <a:effectLst/>
              <a:uFillTx/>
              <a:latin typeface="Arial"/>
            </a:endParaRPr>
          </a:p>
        </p:txBody>
      </p:sp>
      <p:sp>
        <p:nvSpPr>
          <p:cNvPr id="87" name=""/>
          <p:cNvSpPr/>
          <p:nvPr/>
        </p:nvSpPr>
        <p:spPr>
          <a:xfrm>
            <a:off x="687240" y="4807080"/>
            <a:ext cx="116208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Expected growth rate</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Arial"/>
            </a:endParaRPr>
          </a:p>
        </p:txBody>
      </p:sp>
      <p:sp>
        <p:nvSpPr>
          <p:cNvPr id="88" name=""/>
          <p:cNvSpPr/>
          <p:nvPr/>
        </p:nvSpPr>
        <p:spPr>
          <a:xfrm>
            <a:off x="2225520" y="4807080"/>
            <a:ext cx="97164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4-6%</a:t>
            </a:r>
            <a:endParaRPr b="0" lang="en-US" sz="1200" strike="noStrike" u="none">
              <a:solidFill>
                <a:srgbClr val="000000"/>
              </a:solidFill>
              <a:effectLst/>
              <a:uFillTx/>
              <a:latin typeface="Arial"/>
            </a:endParaRPr>
          </a:p>
        </p:txBody>
      </p:sp>
      <p:sp>
        <p:nvSpPr>
          <p:cNvPr id="89" name=""/>
          <p:cNvSpPr/>
          <p:nvPr/>
        </p:nvSpPr>
        <p:spPr>
          <a:xfrm>
            <a:off x="4686480" y="4807080"/>
            <a:ext cx="97128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3-4</a:t>
            </a:r>
            <a:endParaRPr b="0" lang="en-US" sz="1200" strike="noStrike" u="none">
              <a:solidFill>
                <a:srgbClr val="000000"/>
              </a:solidFill>
              <a:effectLst/>
              <a:uFillTx/>
              <a:latin typeface="Arial"/>
            </a:endParaRPr>
          </a:p>
        </p:txBody>
      </p:sp>
      <p:sp>
        <p:nvSpPr>
          <p:cNvPr id="90" name=""/>
          <p:cNvSpPr/>
          <p:nvPr/>
        </p:nvSpPr>
        <p:spPr>
          <a:xfrm>
            <a:off x="7236000" y="4807080"/>
            <a:ext cx="971280" cy="183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2-3</a:t>
            </a:r>
            <a:endParaRPr b="0" lang="en-US" sz="1200" strike="noStrike" u="none">
              <a:solidFill>
                <a:srgbClr val="000000"/>
              </a:solidFill>
              <a:effectLst/>
              <a:uFillTx/>
              <a:latin typeface="Arial"/>
            </a:endParaRPr>
          </a:p>
        </p:txBody>
      </p:sp>
      <p:sp>
        <p:nvSpPr>
          <p:cNvPr id="91" name=""/>
          <p:cNvSpPr/>
          <p:nvPr/>
        </p:nvSpPr>
        <p:spPr>
          <a:xfrm>
            <a:off x="1806480" y="5556240"/>
            <a:ext cx="1758960" cy="914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Low price volatility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Fragmented industry, but consolidating</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Large players exercise some pricing power</a:t>
            </a:r>
            <a:endParaRPr b="0" lang="en-US" sz="1200" strike="noStrike" u="none">
              <a:solidFill>
                <a:srgbClr val="000000"/>
              </a:solidFill>
              <a:effectLst/>
              <a:uFillTx/>
              <a:latin typeface="Arial"/>
            </a:endParaRPr>
          </a:p>
        </p:txBody>
      </p:sp>
      <p:sp>
        <p:nvSpPr>
          <p:cNvPr id="92" name=""/>
          <p:cNvSpPr/>
          <p:nvPr/>
        </p:nvSpPr>
        <p:spPr>
          <a:xfrm>
            <a:off x="4267080" y="5556240"/>
            <a:ext cx="2216160" cy="1097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Low overall price volatility, but occasional spikes do occur</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Very fragmented due to high transport costs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Local aggregates oligopolies make most of the profit</a:t>
            </a:r>
            <a:endParaRPr b="0" lang="en-US" sz="1200" strike="noStrike" u="none">
              <a:solidFill>
                <a:srgbClr val="000000"/>
              </a:solidFill>
              <a:effectLst/>
              <a:uFillTx/>
              <a:latin typeface="Arial"/>
            </a:endParaRPr>
          </a:p>
        </p:txBody>
      </p:sp>
      <p:sp>
        <p:nvSpPr>
          <p:cNvPr id="93" name=""/>
          <p:cNvSpPr/>
          <p:nvPr/>
        </p:nvSpPr>
        <p:spPr>
          <a:xfrm>
            <a:off x="6797520" y="5556240"/>
            <a:ext cx="2559240" cy="7318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Small market (&lt;$1 billion in U.S.; &lt;$3 billion globally)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Moderate price volatility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Concentrated in U.S. (5 players)</a:t>
            </a:r>
            <a:endParaRPr b="0" lang="en-US" sz="1200" strike="noStrike" u="none">
              <a:solidFill>
                <a:srgbClr val="000000"/>
              </a:solidFill>
              <a:effectLst/>
              <a:uFillTx/>
              <a:latin typeface="Arial"/>
            </a:endParaRPr>
          </a:p>
        </p:txBody>
      </p:sp>
      <p:sp>
        <p:nvSpPr>
          <p:cNvPr id="94" name=""/>
          <p:cNvSpPr/>
          <p:nvPr/>
        </p:nvSpPr>
        <p:spPr>
          <a:xfrm rot="10800000">
            <a:off x="1806480" y="5130720"/>
            <a:ext cx="1866960" cy="31752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5" name=""/>
          <p:cNvSpPr/>
          <p:nvPr/>
        </p:nvSpPr>
        <p:spPr>
          <a:xfrm rot="10800000">
            <a:off x="4267080" y="5130720"/>
            <a:ext cx="1866960" cy="31752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6" name=""/>
          <p:cNvSpPr/>
          <p:nvPr/>
        </p:nvSpPr>
        <p:spPr>
          <a:xfrm rot="10800000">
            <a:off x="6797520" y="5130720"/>
            <a:ext cx="1866960" cy="31752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1806480" y="4743360"/>
            <a:ext cx="7562880" cy="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98" name=""/>
          <p:cNvGrpSpPr/>
          <p:nvPr/>
        </p:nvGrpSpPr>
        <p:grpSpPr>
          <a:xfrm>
            <a:off x="8594640" y="1405080"/>
            <a:ext cx="779760" cy="176040"/>
            <a:chOff x="8594640" y="1405080"/>
            <a:chExt cx="779760" cy="176040"/>
          </a:xfrm>
        </p:grpSpPr>
        <p:grpSp>
          <p:nvGrpSpPr>
            <p:cNvPr id="99" name=""/>
            <p:cNvGrpSpPr/>
            <p:nvPr/>
          </p:nvGrpSpPr>
          <p:grpSpPr>
            <a:xfrm>
              <a:off x="8594640" y="1405080"/>
              <a:ext cx="779040" cy="176040"/>
              <a:chOff x="8594640" y="1405080"/>
              <a:chExt cx="779040" cy="176040"/>
            </a:xfrm>
          </p:grpSpPr>
          <p:sp>
            <p:nvSpPr>
              <p:cNvPr id="100" name=""/>
              <p:cNvSpPr/>
              <p:nvPr/>
            </p:nvSpPr>
            <p:spPr>
              <a:xfrm>
                <a:off x="8594640" y="140508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8594640" y="158112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02" name="McK Footnote"/>
            <p:cNvSpPr/>
            <p:nvPr/>
          </p:nvSpPr>
          <p:spPr>
            <a:xfrm>
              <a:off x="8598960" y="142380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949754D2-E943-42BC-8B9A-5BAE2481BC21}"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3" name=""/>
          <p:cNvGraphicFramePr/>
          <p:nvPr/>
        </p:nvGraphicFramePr>
        <p:xfrm>
          <a:off x="6715080" y="4019400"/>
          <a:ext cx="1257480" cy="2000520"/>
        </p:xfrm>
        <a:graphic>
          <a:graphicData uri="http://schemas.openxmlformats.org/presentationml/2006/ole">
            <p:oleObj r:id="rId1" spid="">
              <p:embed/>
              <p:pic>
                <p:nvPicPr>
                  <p:cNvPr id="104" name="" descr=""/>
                  <p:cNvPicPr/>
                  <p:nvPr/>
                </p:nvPicPr>
                <p:blipFill>
                  <a:blip r:embed="rId2"/>
                  <a:stretch/>
                </p:blipFill>
                <p:spPr>
                  <a:xfrm>
                    <a:off x="6715080" y="4019400"/>
                    <a:ext cx="1257480" cy="2000520"/>
                  </a:xfrm>
                  <a:prstGeom prst="rect">
                    <a:avLst/>
                  </a:prstGeom>
                  <a:noFill/>
                  <a:ln w="0">
                    <a:noFill/>
                  </a:ln>
                </p:spPr>
              </p:pic>
            </p:oleObj>
          </a:graphicData>
        </a:graphic>
      </p:graphicFrame>
      <p:sp>
        <p:nvSpPr>
          <p:cNvPr id="105" name="McK Footnote"/>
          <p:cNvSpPr/>
          <p:nvPr/>
        </p:nvSpPr>
        <p:spPr>
          <a:xfrm>
            <a:off x="677880" y="6975360"/>
            <a:ext cx="8686800" cy="16200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National Asphalt Paving Association; Portland Cement Association</a:t>
            </a:r>
            <a:endParaRPr b="0" lang="en-US" sz="900" strike="noStrike" u="none">
              <a:solidFill>
                <a:srgbClr val="000000"/>
              </a:solidFill>
              <a:effectLst/>
              <a:uFillTx/>
              <a:latin typeface="Arial"/>
            </a:endParaRPr>
          </a:p>
        </p:txBody>
      </p:sp>
      <p:sp>
        <p:nvSpPr>
          <p:cNvPr id="106" name="PlaceHolder 1"/>
          <p:cNvSpPr>
            <a:spLocks noGrp="1"/>
          </p:cNvSpPr>
          <p:nvPr>
            <p:ph type="title"/>
          </p:nvPr>
        </p:nvSpPr>
        <p:spPr>
          <a:xfrm>
            <a:off x="677880" y="10299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MANUFACTURING PROCESSES AND END USERS – CEMENT AND ASPHALT</a:t>
            </a:r>
            <a:endParaRPr b="1" lang="en-US" sz="1200" strike="noStrike" u="none">
              <a:solidFill>
                <a:srgbClr val="000000"/>
              </a:solidFill>
              <a:effectLst/>
              <a:uFillTx/>
              <a:latin typeface="Arial"/>
            </a:endParaRPr>
          </a:p>
        </p:txBody>
      </p:sp>
      <p:sp>
        <p:nvSpPr>
          <p:cNvPr id="107" name=""/>
          <p:cNvSpPr/>
          <p:nvPr/>
        </p:nvSpPr>
        <p:spPr>
          <a:xfrm>
            <a:off x="2044800" y="2789280"/>
            <a:ext cx="1189080" cy="1068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Generally crush at quarry</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More sand and gravel used because smooth powder is preferred</a:t>
            </a:r>
            <a:endParaRPr b="0" lang="en-US" sz="1000" strike="noStrike" u="none">
              <a:solidFill>
                <a:srgbClr val="000000"/>
              </a:solidFill>
              <a:effectLst/>
              <a:uFillTx/>
              <a:latin typeface="Arial"/>
            </a:endParaRPr>
          </a:p>
        </p:txBody>
      </p:sp>
      <p:grpSp>
        <p:nvGrpSpPr>
          <p:cNvPr id="108" name=""/>
          <p:cNvGrpSpPr/>
          <p:nvPr/>
        </p:nvGrpSpPr>
        <p:grpSpPr>
          <a:xfrm>
            <a:off x="766800" y="1868400"/>
            <a:ext cx="1384200" cy="816120"/>
            <a:chOff x="766800" y="1868400"/>
            <a:chExt cx="1384200" cy="816120"/>
          </a:xfrm>
        </p:grpSpPr>
        <p:sp>
          <p:nvSpPr>
            <p:cNvPr id="109" name=""/>
            <p:cNvSpPr/>
            <p:nvPr/>
          </p:nvSpPr>
          <p:spPr>
            <a:xfrm>
              <a:off x="766800" y="1868400"/>
              <a:ext cx="1384200" cy="816120"/>
            </a:xfrm>
            <a:custGeom>
              <a:avLst/>
              <a:gdLst/>
              <a:ahLst/>
              <a:rect l="l" t="t" r="r" b="b"/>
              <a:pathLst>
                <a:path w="1222" h="514">
                  <a:moveTo>
                    <a:pt x="0" y="0"/>
                  </a:moveTo>
                  <a:lnTo>
                    <a:pt x="1129" y="0"/>
                  </a:lnTo>
                  <a:lnTo>
                    <a:pt x="1222" y="257"/>
                  </a:lnTo>
                  <a:lnTo>
                    <a:pt x="1129"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10" name=""/>
            <p:cNvSpPr/>
            <p:nvPr/>
          </p:nvSpPr>
          <p:spPr>
            <a:xfrm>
              <a:off x="803160" y="1914480"/>
              <a:ext cx="124236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Aggregates</a:t>
              </a:r>
              <a:endParaRPr b="0" lang="en-US" sz="1000" strike="noStrike" u="none">
                <a:solidFill>
                  <a:srgbClr val="000000"/>
                </a:solidFill>
                <a:effectLst/>
                <a:uFillTx/>
                <a:latin typeface="Arial"/>
              </a:endParaRPr>
            </a:p>
          </p:txBody>
        </p:sp>
      </p:grpSp>
      <p:grpSp>
        <p:nvGrpSpPr>
          <p:cNvPr id="111" name=""/>
          <p:cNvGrpSpPr/>
          <p:nvPr/>
        </p:nvGrpSpPr>
        <p:grpSpPr>
          <a:xfrm>
            <a:off x="2044800" y="1868400"/>
            <a:ext cx="1384200" cy="816120"/>
            <a:chOff x="2044800" y="1868400"/>
            <a:chExt cx="1384200" cy="816120"/>
          </a:xfrm>
        </p:grpSpPr>
        <p:sp>
          <p:nvSpPr>
            <p:cNvPr id="112" name=""/>
            <p:cNvSpPr/>
            <p:nvPr/>
          </p:nvSpPr>
          <p:spPr>
            <a:xfrm>
              <a:off x="2044800" y="1868400"/>
              <a:ext cx="1384200" cy="816120"/>
            </a:xfrm>
            <a:custGeom>
              <a:avLst/>
              <a:gdLst/>
              <a:ahLst/>
              <a:rect l="l" t="t" r="r" b="b"/>
              <a:pathLst>
                <a:path w="1222" h="514">
                  <a:moveTo>
                    <a:pt x="0" y="0"/>
                  </a:moveTo>
                  <a:lnTo>
                    <a:pt x="1129" y="0"/>
                  </a:lnTo>
                  <a:lnTo>
                    <a:pt x="1222" y="257"/>
                  </a:lnTo>
                  <a:lnTo>
                    <a:pt x="1129"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13" name=""/>
            <p:cNvSpPr/>
            <p:nvPr/>
          </p:nvSpPr>
          <p:spPr>
            <a:xfrm>
              <a:off x="2186280" y="1914480"/>
              <a:ext cx="113868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Crusher</a:t>
              </a:r>
              <a:endParaRPr b="0" lang="en-US" sz="1000" strike="noStrike" u="none">
                <a:solidFill>
                  <a:srgbClr val="000000"/>
                </a:solidFill>
                <a:effectLst/>
                <a:uFillTx/>
                <a:latin typeface="Arial"/>
              </a:endParaRPr>
            </a:p>
          </p:txBody>
        </p:sp>
      </p:grpSp>
      <p:grpSp>
        <p:nvGrpSpPr>
          <p:cNvPr id="114" name=""/>
          <p:cNvGrpSpPr/>
          <p:nvPr/>
        </p:nvGrpSpPr>
        <p:grpSpPr>
          <a:xfrm>
            <a:off x="3321000" y="1868400"/>
            <a:ext cx="1386000" cy="816120"/>
            <a:chOff x="3321000" y="1868400"/>
            <a:chExt cx="1386000" cy="816120"/>
          </a:xfrm>
        </p:grpSpPr>
        <p:sp>
          <p:nvSpPr>
            <p:cNvPr id="115" name=""/>
            <p:cNvSpPr/>
            <p:nvPr/>
          </p:nvSpPr>
          <p:spPr>
            <a:xfrm>
              <a:off x="3321000" y="1868400"/>
              <a:ext cx="1386000" cy="816120"/>
            </a:xfrm>
            <a:custGeom>
              <a:avLst/>
              <a:gdLst/>
              <a:ahLst/>
              <a:rect l="l" t="t" r="r" b="b"/>
              <a:pathLst>
                <a:path w="1223" h="514">
                  <a:moveTo>
                    <a:pt x="0" y="0"/>
                  </a:moveTo>
                  <a:lnTo>
                    <a:pt x="1130" y="0"/>
                  </a:lnTo>
                  <a:lnTo>
                    <a:pt x="1223" y="257"/>
                  </a:lnTo>
                  <a:lnTo>
                    <a:pt x="1130"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16" name=""/>
            <p:cNvSpPr/>
            <p:nvPr/>
          </p:nvSpPr>
          <p:spPr>
            <a:xfrm>
              <a:off x="3462480" y="1914480"/>
              <a:ext cx="114012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Kiln</a:t>
              </a:r>
              <a:endParaRPr b="0" lang="en-US" sz="1000" strike="noStrike" u="none">
                <a:solidFill>
                  <a:srgbClr val="000000"/>
                </a:solidFill>
                <a:effectLst/>
                <a:uFillTx/>
                <a:latin typeface="Arial"/>
              </a:endParaRPr>
            </a:p>
          </p:txBody>
        </p:sp>
      </p:grpSp>
      <p:grpSp>
        <p:nvGrpSpPr>
          <p:cNvPr id="117" name=""/>
          <p:cNvGrpSpPr/>
          <p:nvPr/>
        </p:nvGrpSpPr>
        <p:grpSpPr>
          <a:xfrm>
            <a:off x="4600440" y="1868400"/>
            <a:ext cx="1384560" cy="816120"/>
            <a:chOff x="4600440" y="1868400"/>
            <a:chExt cx="1384560" cy="816120"/>
          </a:xfrm>
        </p:grpSpPr>
        <p:sp>
          <p:nvSpPr>
            <p:cNvPr id="118" name=""/>
            <p:cNvSpPr/>
            <p:nvPr/>
          </p:nvSpPr>
          <p:spPr>
            <a:xfrm>
              <a:off x="4600440" y="1868400"/>
              <a:ext cx="1384560" cy="816120"/>
            </a:xfrm>
            <a:custGeom>
              <a:avLst/>
              <a:gdLst/>
              <a:ahLst/>
              <a:rect l="l" t="t" r="r" b="b"/>
              <a:pathLst>
                <a:path w="1222" h="514">
                  <a:moveTo>
                    <a:pt x="0" y="0"/>
                  </a:moveTo>
                  <a:lnTo>
                    <a:pt x="1129" y="0"/>
                  </a:lnTo>
                  <a:lnTo>
                    <a:pt x="1222" y="257"/>
                  </a:lnTo>
                  <a:lnTo>
                    <a:pt x="1129"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19" name=""/>
            <p:cNvSpPr/>
            <p:nvPr/>
          </p:nvSpPr>
          <p:spPr>
            <a:xfrm>
              <a:off x="4741920" y="1914480"/>
              <a:ext cx="113832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Cement</a:t>
              </a:r>
              <a:endParaRPr b="0" lang="en-US" sz="1000" strike="noStrike" u="none">
                <a:solidFill>
                  <a:srgbClr val="000000"/>
                </a:solidFill>
                <a:effectLst/>
                <a:uFillTx/>
                <a:latin typeface="Arial"/>
              </a:endParaRPr>
            </a:p>
          </p:txBody>
        </p:sp>
      </p:grpSp>
      <p:sp>
        <p:nvSpPr>
          <p:cNvPr id="120" name=""/>
          <p:cNvSpPr/>
          <p:nvPr/>
        </p:nvSpPr>
        <p:spPr>
          <a:xfrm>
            <a:off x="3321000" y="2789280"/>
            <a:ext cx="1189080" cy="1068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Heated to 2,700°; can be with or without water</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Located near quarry because of high transportation costs</a:t>
            </a:r>
            <a:endParaRPr b="0" lang="en-US" sz="1000" strike="noStrike" u="none">
              <a:solidFill>
                <a:srgbClr val="000000"/>
              </a:solidFill>
              <a:effectLst/>
              <a:uFillTx/>
              <a:latin typeface="Arial"/>
            </a:endParaRPr>
          </a:p>
        </p:txBody>
      </p:sp>
      <p:sp>
        <p:nvSpPr>
          <p:cNvPr id="121" name=""/>
          <p:cNvSpPr/>
          <p:nvPr/>
        </p:nvSpPr>
        <p:spPr>
          <a:xfrm>
            <a:off x="4600440" y="2789280"/>
            <a:ext cx="1354320" cy="305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Gypsum</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Chemical additives</a:t>
            </a:r>
            <a:endParaRPr b="0" lang="en-US" sz="1000" strike="noStrike" u="none">
              <a:solidFill>
                <a:srgbClr val="000000"/>
              </a:solidFill>
              <a:effectLst/>
              <a:uFillTx/>
              <a:latin typeface="Arial"/>
            </a:endParaRPr>
          </a:p>
        </p:txBody>
      </p:sp>
      <p:sp>
        <p:nvSpPr>
          <p:cNvPr id="122" name=""/>
          <p:cNvSpPr/>
          <p:nvPr/>
        </p:nvSpPr>
        <p:spPr>
          <a:xfrm>
            <a:off x="677880" y="1292400"/>
            <a:ext cx="62064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Cement</a:t>
            </a:r>
            <a:endParaRPr b="0" lang="en-US" sz="1000" strike="noStrike" u="none">
              <a:solidFill>
                <a:srgbClr val="000000"/>
              </a:solidFill>
              <a:effectLst/>
              <a:uFillTx/>
              <a:latin typeface="Arial"/>
            </a:endParaRPr>
          </a:p>
        </p:txBody>
      </p:sp>
      <p:sp>
        <p:nvSpPr>
          <p:cNvPr id="123" name=""/>
          <p:cNvSpPr/>
          <p:nvPr/>
        </p:nvSpPr>
        <p:spPr>
          <a:xfrm>
            <a:off x="2041560" y="5354640"/>
            <a:ext cx="1290600" cy="6109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Different size crushed rock are used depending on specification</a:t>
            </a:r>
            <a:endParaRPr b="0" lang="en-US" sz="1000" strike="noStrike" u="none">
              <a:solidFill>
                <a:srgbClr val="000000"/>
              </a:solidFill>
              <a:effectLst/>
              <a:uFillTx/>
              <a:latin typeface="Arial"/>
            </a:endParaRPr>
          </a:p>
        </p:txBody>
      </p:sp>
      <p:grpSp>
        <p:nvGrpSpPr>
          <p:cNvPr id="124" name=""/>
          <p:cNvGrpSpPr/>
          <p:nvPr/>
        </p:nvGrpSpPr>
        <p:grpSpPr>
          <a:xfrm>
            <a:off x="766800" y="4433760"/>
            <a:ext cx="1380960" cy="816120"/>
            <a:chOff x="766800" y="4433760"/>
            <a:chExt cx="1380960" cy="816120"/>
          </a:xfrm>
        </p:grpSpPr>
        <p:sp>
          <p:nvSpPr>
            <p:cNvPr id="125" name=""/>
            <p:cNvSpPr/>
            <p:nvPr/>
          </p:nvSpPr>
          <p:spPr>
            <a:xfrm>
              <a:off x="766800" y="4433760"/>
              <a:ext cx="1380960" cy="816120"/>
            </a:xfrm>
            <a:custGeom>
              <a:avLst/>
              <a:gdLst/>
              <a:ahLst/>
              <a:rect l="l" t="t" r="r" b="b"/>
              <a:pathLst>
                <a:path w="1222" h="514">
                  <a:moveTo>
                    <a:pt x="0" y="0"/>
                  </a:moveTo>
                  <a:lnTo>
                    <a:pt x="1129" y="0"/>
                  </a:lnTo>
                  <a:lnTo>
                    <a:pt x="1222" y="257"/>
                  </a:lnTo>
                  <a:lnTo>
                    <a:pt x="1129"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26" name=""/>
            <p:cNvSpPr/>
            <p:nvPr/>
          </p:nvSpPr>
          <p:spPr>
            <a:xfrm>
              <a:off x="803160" y="4479840"/>
              <a:ext cx="123948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Aggregates</a:t>
              </a:r>
              <a:endParaRPr b="0" lang="en-US" sz="1000" strike="noStrike" u="none">
                <a:solidFill>
                  <a:srgbClr val="000000"/>
                </a:solidFill>
                <a:effectLst/>
                <a:uFillTx/>
                <a:latin typeface="Arial"/>
              </a:endParaRPr>
            </a:p>
          </p:txBody>
        </p:sp>
      </p:grpSp>
      <p:grpSp>
        <p:nvGrpSpPr>
          <p:cNvPr id="127" name=""/>
          <p:cNvGrpSpPr/>
          <p:nvPr/>
        </p:nvGrpSpPr>
        <p:grpSpPr>
          <a:xfrm>
            <a:off x="2041560" y="4433760"/>
            <a:ext cx="1380960" cy="816120"/>
            <a:chOff x="2041560" y="4433760"/>
            <a:chExt cx="1380960" cy="816120"/>
          </a:xfrm>
        </p:grpSpPr>
        <p:sp>
          <p:nvSpPr>
            <p:cNvPr id="128" name=""/>
            <p:cNvSpPr/>
            <p:nvPr/>
          </p:nvSpPr>
          <p:spPr>
            <a:xfrm>
              <a:off x="2041560" y="4433760"/>
              <a:ext cx="1380960" cy="816120"/>
            </a:xfrm>
            <a:custGeom>
              <a:avLst/>
              <a:gdLst/>
              <a:ahLst/>
              <a:rect l="l" t="t" r="r" b="b"/>
              <a:pathLst>
                <a:path w="1222" h="514">
                  <a:moveTo>
                    <a:pt x="0" y="0"/>
                  </a:moveTo>
                  <a:lnTo>
                    <a:pt x="1129" y="0"/>
                  </a:lnTo>
                  <a:lnTo>
                    <a:pt x="1222" y="257"/>
                  </a:lnTo>
                  <a:lnTo>
                    <a:pt x="1129"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29" name=""/>
            <p:cNvSpPr/>
            <p:nvPr/>
          </p:nvSpPr>
          <p:spPr>
            <a:xfrm>
              <a:off x="2182680" y="4479840"/>
              <a:ext cx="113580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Crusher</a:t>
              </a:r>
              <a:endParaRPr b="0" lang="en-US" sz="1000" strike="noStrike" u="none">
                <a:solidFill>
                  <a:srgbClr val="000000"/>
                </a:solidFill>
                <a:effectLst/>
                <a:uFillTx/>
                <a:latin typeface="Arial"/>
              </a:endParaRPr>
            </a:p>
          </p:txBody>
        </p:sp>
      </p:grpSp>
      <p:grpSp>
        <p:nvGrpSpPr>
          <p:cNvPr id="130" name=""/>
          <p:cNvGrpSpPr/>
          <p:nvPr/>
        </p:nvGrpSpPr>
        <p:grpSpPr>
          <a:xfrm>
            <a:off x="3314880" y="4433760"/>
            <a:ext cx="1382400" cy="816120"/>
            <a:chOff x="3314880" y="4433760"/>
            <a:chExt cx="1382400" cy="816120"/>
          </a:xfrm>
        </p:grpSpPr>
        <p:sp>
          <p:nvSpPr>
            <p:cNvPr id="131" name=""/>
            <p:cNvSpPr/>
            <p:nvPr/>
          </p:nvSpPr>
          <p:spPr>
            <a:xfrm>
              <a:off x="3314880" y="4433760"/>
              <a:ext cx="1382400" cy="816120"/>
            </a:xfrm>
            <a:custGeom>
              <a:avLst/>
              <a:gdLst/>
              <a:ahLst/>
              <a:rect l="l" t="t" r="r" b="b"/>
              <a:pathLst>
                <a:path w="1223" h="514">
                  <a:moveTo>
                    <a:pt x="0" y="0"/>
                  </a:moveTo>
                  <a:lnTo>
                    <a:pt x="1130" y="0"/>
                  </a:lnTo>
                  <a:lnTo>
                    <a:pt x="1223" y="257"/>
                  </a:lnTo>
                  <a:lnTo>
                    <a:pt x="1130"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32" name=""/>
            <p:cNvSpPr/>
            <p:nvPr/>
          </p:nvSpPr>
          <p:spPr>
            <a:xfrm>
              <a:off x="3456000" y="4479840"/>
              <a:ext cx="113688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Hot mixer</a:t>
              </a:r>
              <a:endParaRPr b="0" lang="en-US" sz="1000" strike="noStrike" u="none">
                <a:solidFill>
                  <a:srgbClr val="000000"/>
                </a:solidFill>
                <a:effectLst/>
                <a:uFillTx/>
                <a:latin typeface="Arial"/>
              </a:endParaRPr>
            </a:p>
          </p:txBody>
        </p:sp>
      </p:grpSp>
      <p:grpSp>
        <p:nvGrpSpPr>
          <p:cNvPr id="133" name=""/>
          <p:cNvGrpSpPr/>
          <p:nvPr/>
        </p:nvGrpSpPr>
        <p:grpSpPr>
          <a:xfrm>
            <a:off x="4591080" y="4433760"/>
            <a:ext cx="1380960" cy="816120"/>
            <a:chOff x="4591080" y="4433760"/>
            <a:chExt cx="1380960" cy="816120"/>
          </a:xfrm>
        </p:grpSpPr>
        <p:sp>
          <p:nvSpPr>
            <p:cNvPr id="134" name=""/>
            <p:cNvSpPr/>
            <p:nvPr/>
          </p:nvSpPr>
          <p:spPr>
            <a:xfrm>
              <a:off x="4591080" y="4433760"/>
              <a:ext cx="1380960" cy="816120"/>
            </a:xfrm>
            <a:custGeom>
              <a:avLst/>
              <a:gdLst/>
              <a:ahLst/>
              <a:rect l="l" t="t" r="r" b="b"/>
              <a:pathLst>
                <a:path w="1222" h="514">
                  <a:moveTo>
                    <a:pt x="0" y="0"/>
                  </a:moveTo>
                  <a:lnTo>
                    <a:pt x="1129" y="0"/>
                  </a:lnTo>
                  <a:lnTo>
                    <a:pt x="1222" y="257"/>
                  </a:lnTo>
                  <a:lnTo>
                    <a:pt x="1129"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Arial"/>
              </a:endParaRPr>
            </a:p>
          </p:txBody>
        </p:sp>
        <p:sp>
          <p:nvSpPr>
            <p:cNvPr id="135" name=""/>
            <p:cNvSpPr/>
            <p:nvPr/>
          </p:nvSpPr>
          <p:spPr>
            <a:xfrm>
              <a:off x="4732200" y="4479840"/>
              <a:ext cx="1135440" cy="701640"/>
            </a:xfrm>
            <a:prstGeom prst="rect">
              <a:avLst/>
            </a:prstGeom>
            <a:noFill/>
            <a:ln w="0">
              <a:noFill/>
            </a:ln>
          </p:spPr>
          <p:style>
            <a:lnRef idx="0"/>
            <a:fillRef idx="0"/>
            <a:effectRef idx="0"/>
            <a:fontRef idx="minor"/>
          </p:style>
          <p:txBody>
            <a:bodyPr lIns="3960" rIns="3960" tIns="0" bIns="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Asphalt pavement</a:t>
              </a:r>
              <a:endParaRPr b="0" lang="en-US" sz="1000" strike="noStrike" u="none">
                <a:solidFill>
                  <a:srgbClr val="000000"/>
                </a:solidFill>
                <a:effectLst/>
                <a:uFillTx/>
                <a:latin typeface="Arial"/>
              </a:endParaRPr>
            </a:p>
          </p:txBody>
        </p:sp>
      </p:grpSp>
      <p:sp>
        <p:nvSpPr>
          <p:cNvPr id="136" name=""/>
          <p:cNvSpPr/>
          <p:nvPr/>
        </p:nvSpPr>
        <p:spPr>
          <a:xfrm>
            <a:off x="3314880" y="5354640"/>
            <a:ext cx="1493640" cy="1526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 asphalt oil, 95% aggregates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Must heat and blend crushed rock and oil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Asphalt must be poured at temperatures greater than 175°F</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Located near quarry because of high transportation costs</a:t>
            </a:r>
            <a:endParaRPr b="0" lang="en-US" sz="1000" strike="noStrike" u="none">
              <a:solidFill>
                <a:srgbClr val="000000"/>
              </a:solidFill>
              <a:effectLst/>
              <a:uFillTx/>
              <a:latin typeface="Arial"/>
            </a:endParaRPr>
          </a:p>
        </p:txBody>
      </p:sp>
      <p:sp>
        <p:nvSpPr>
          <p:cNvPr id="137" name=""/>
          <p:cNvSpPr/>
          <p:nvPr/>
        </p:nvSpPr>
        <p:spPr>
          <a:xfrm>
            <a:off x="766800" y="3882960"/>
            <a:ext cx="62064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Asphalt</a:t>
            </a:r>
            <a:endParaRPr b="0" lang="en-US" sz="1000" strike="noStrike" u="none">
              <a:solidFill>
                <a:srgbClr val="000000"/>
              </a:solidFill>
              <a:effectLst/>
              <a:uFillTx/>
              <a:latin typeface="Arial"/>
            </a:endParaRPr>
          </a:p>
        </p:txBody>
      </p:sp>
      <p:graphicFrame>
        <p:nvGraphicFramePr>
          <p:cNvPr id="138" name=""/>
          <p:cNvGraphicFramePr/>
          <p:nvPr/>
        </p:nvGraphicFramePr>
        <p:xfrm>
          <a:off x="6710400" y="1104840"/>
          <a:ext cx="1262160" cy="2324160"/>
        </p:xfrm>
        <a:graphic>
          <a:graphicData uri="http://schemas.openxmlformats.org/presentationml/2006/ole">
            <p:oleObj r:id="rId3" spid="">
              <p:embed/>
              <p:pic>
                <p:nvPicPr>
                  <p:cNvPr id="139" name="" descr=""/>
                  <p:cNvPicPr/>
                  <p:nvPr/>
                </p:nvPicPr>
                <p:blipFill>
                  <a:blip r:embed="rId4"/>
                  <a:stretch/>
                </p:blipFill>
                <p:spPr>
                  <a:xfrm>
                    <a:off x="6710400" y="1104840"/>
                    <a:ext cx="1262160" cy="2324160"/>
                  </a:xfrm>
                  <a:prstGeom prst="rect">
                    <a:avLst/>
                  </a:prstGeom>
                  <a:noFill/>
                  <a:ln w="0">
                    <a:noFill/>
                  </a:ln>
                </p:spPr>
              </p:pic>
            </p:oleObj>
          </a:graphicData>
        </a:graphic>
      </p:graphicFrame>
      <p:sp>
        <p:nvSpPr>
          <p:cNvPr id="140" name=""/>
          <p:cNvSpPr/>
          <p:nvPr/>
        </p:nvSpPr>
        <p:spPr>
          <a:xfrm>
            <a:off x="7240680" y="1508040"/>
            <a:ext cx="21420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7%</a:t>
            </a:r>
            <a:endParaRPr b="0" lang="en-US" sz="1000" strike="noStrike" u="none">
              <a:solidFill>
                <a:srgbClr val="000000"/>
              </a:solidFill>
              <a:effectLst/>
              <a:uFillTx/>
              <a:latin typeface="Arial"/>
            </a:endParaRPr>
          </a:p>
        </p:txBody>
      </p:sp>
      <p:sp>
        <p:nvSpPr>
          <p:cNvPr id="141" name=""/>
          <p:cNvSpPr/>
          <p:nvPr/>
        </p:nvSpPr>
        <p:spPr>
          <a:xfrm>
            <a:off x="6262560" y="2575080"/>
            <a:ext cx="63360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Ready-mix concrete</a:t>
            </a:r>
            <a:endParaRPr b="0" lang="en-US" sz="1000" strike="noStrike" u="none">
              <a:solidFill>
                <a:srgbClr val="000000"/>
              </a:solidFill>
              <a:effectLst/>
              <a:uFillTx/>
              <a:latin typeface="Arial"/>
            </a:endParaRPr>
          </a:p>
        </p:txBody>
      </p:sp>
      <p:sp>
        <p:nvSpPr>
          <p:cNvPr id="142" name=""/>
          <p:cNvSpPr/>
          <p:nvPr/>
        </p:nvSpPr>
        <p:spPr>
          <a:xfrm>
            <a:off x="6262560" y="1838160"/>
            <a:ext cx="63360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Concrete products</a:t>
            </a:r>
            <a:endParaRPr b="0" lang="en-US" sz="1000" strike="noStrike" u="none">
              <a:solidFill>
                <a:srgbClr val="000000"/>
              </a:solidFill>
              <a:effectLst/>
              <a:uFillTx/>
              <a:latin typeface="Arial"/>
            </a:endParaRPr>
          </a:p>
        </p:txBody>
      </p:sp>
      <p:sp>
        <p:nvSpPr>
          <p:cNvPr id="143" name=""/>
          <p:cNvSpPr/>
          <p:nvPr/>
        </p:nvSpPr>
        <p:spPr>
          <a:xfrm>
            <a:off x="6262560" y="1647720"/>
            <a:ext cx="63360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Contractor</a:t>
            </a:r>
            <a:endParaRPr b="0" lang="en-US" sz="1000" strike="noStrike" u="none">
              <a:solidFill>
                <a:srgbClr val="000000"/>
              </a:solidFill>
              <a:effectLst/>
              <a:uFillTx/>
              <a:latin typeface="Arial"/>
            </a:endParaRPr>
          </a:p>
        </p:txBody>
      </p:sp>
      <p:sp>
        <p:nvSpPr>
          <p:cNvPr id="144" name=""/>
          <p:cNvSpPr/>
          <p:nvPr/>
        </p:nvSpPr>
        <p:spPr>
          <a:xfrm>
            <a:off x="6262560" y="1508040"/>
            <a:ext cx="63360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Other</a:t>
            </a:r>
            <a:endParaRPr b="0" lang="en-US" sz="1000" strike="noStrike" u="none">
              <a:solidFill>
                <a:srgbClr val="000000"/>
              </a:solidFill>
              <a:effectLst/>
              <a:uFillTx/>
              <a:latin typeface="Arial"/>
            </a:endParaRPr>
          </a:p>
        </p:txBody>
      </p:sp>
      <p:sp>
        <p:nvSpPr>
          <p:cNvPr id="145" name=""/>
          <p:cNvSpPr/>
          <p:nvPr/>
        </p:nvSpPr>
        <p:spPr>
          <a:xfrm flipV="1">
            <a:off x="5867280" y="1486080"/>
            <a:ext cx="368280" cy="38088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6" name=""/>
          <p:cNvSpPr/>
          <p:nvPr/>
        </p:nvSpPr>
        <p:spPr>
          <a:xfrm>
            <a:off x="5880240" y="2679840"/>
            <a:ext cx="419040" cy="71100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7" name=""/>
          <p:cNvSpPr/>
          <p:nvPr/>
        </p:nvSpPr>
        <p:spPr>
          <a:xfrm>
            <a:off x="7215120" y="4105440"/>
            <a:ext cx="27792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a:t>
            </a:r>
            <a:endParaRPr b="0" lang="en-US" sz="1000" strike="noStrike" u="none">
              <a:solidFill>
                <a:srgbClr val="000000"/>
              </a:solidFill>
              <a:effectLst/>
              <a:uFillTx/>
              <a:latin typeface="Arial"/>
            </a:endParaRPr>
          </a:p>
        </p:txBody>
      </p:sp>
      <p:sp>
        <p:nvSpPr>
          <p:cNvPr id="148" name=""/>
          <p:cNvSpPr/>
          <p:nvPr/>
        </p:nvSpPr>
        <p:spPr>
          <a:xfrm>
            <a:off x="6262560" y="4940280"/>
            <a:ext cx="60804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Road paving</a:t>
            </a:r>
            <a:endParaRPr b="0" lang="en-US" sz="1000" strike="noStrike" u="none">
              <a:solidFill>
                <a:srgbClr val="000000"/>
              </a:solidFill>
              <a:effectLst/>
              <a:uFillTx/>
              <a:latin typeface="Arial"/>
            </a:endParaRPr>
          </a:p>
        </p:txBody>
      </p:sp>
      <p:sp>
        <p:nvSpPr>
          <p:cNvPr id="149" name=""/>
          <p:cNvSpPr/>
          <p:nvPr/>
        </p:nvSpPr>
        <p:spPr>
          <a:xfrm>
            <a:off x="6262560" y="4076640"/>
            <a:ext cx="63360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Roofing and other</a:t>
            </a:r>
            <a:endParaRPr b="0" lang="en-US" sz="1000" strike="noStrike" u="none">
              <a:solidFill>
                <a:srgbClr val="000000"/>
              </a:solidFill>
              <a:effectLst/>
              <a:uFillTx/>
              <a:latin typeface="Arial"/>
            </a:endParaRPr>
          </a:p>
        </p:txBody>
      </p:sp>
      <p:sp>
        <p:nvSpPr>
          <p:cNvPr id="150" name=""/>
          <p:cNvSpPr/>
          <p:nvPr/>
        </p:nvSpPr>
        <p:spPr>
          <a:xfrm>
            <a:off x="6541920" y="1330200"/>
            <a:ext cx="45576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100% = </a:t>
            </a:r>
            <a:endParaRPr b="0" lang="en-US" sz="1000" strike="noStrike" u="none">
              <a:solidFill>
                <a:srgbClr val="000000"/>
              </a:solidFill>
              <a:effectLst/>
              <a:uFillTx/>
              <a:latin typeface="Arial"/>
            </a:endParaRPr>
          </a:p>
        </p:txBody>
      </p:sp>
      <p:sp>
        <p:nvSpPr>
          <p:cNvPr id="151" name=""/>
          <p:cNvSpPr/>
          <p:nvPr/>
        </p:nvSpPr>
        <p:spPr>
          <a:xfrm>
            <a:off x="6541920" y="3889440"/>
            <a:ext cx="45576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100% = </a:t>
            </a:r>
            <a:endParaRPr b="0" lang="en-US" sz="1000" strike="noStrike" u="none">
              <a:solidFill>
                <a:srgbClr val="000000"/>
              </a:solidFill>
              <a:effectLst/>
              <a:uFillTx/>
              <a:latin typeface="Arial"/>
            </a:endParaRPr>
          </a:p>
        </p:txBody>
      </p:sp>
      <p:sp>
        <p:nvSpPr>
          <p:cNvPr id="152" name=""/>
          <p:cNvSpPr/>
          <p:nvPr/>
        </p:nvSpPr>
        <p:spPr>
          <a:xfrm flipV="1">
            <a:off x="5867280" y="4013280"/>
            <a:ext cx="406440" cy="41904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3" name=""/>
          <p:cNvSpPr/>
          <p:nvPr/>
        </p:nvSpPr>
        <p:spPr>
          <a:xfrm>
            <a:off x="5880240" y="5245200"/>
            <a:ext cx="406440" cy="660240"/>
          </a:xfrm>
          <a:prstGeom prst="line">
            <a:avLst/>
          </a:prstGeom>
          <a:ln w="936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4" name=""/>
          <p:cNvSpPr/>
          <p:nvPr/>
        </p:nvSpPr>
        <p:spPr>
          <a:xfrm>
            <a:off x="7113600" y="3889440"/>
            <a:ext cx="45576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550 Mt</a:t>
            </a:r>
            <a:endParaRPr b="0" lang="en-US" sz="1000" strike="noStrike" u="none">
              <a:solidFill>
                <a:srgbClr val="000000"/>
              </a:solidFill>
              <a:effectLst/>
              <a:uFillTx/>
              <a:latin typeface="Arial"/>
            </a:endParaRPr>
          </a:p>
        </p:txBody>
      </p:sp>
      <p:sp>
        <p:nvSpPr>
          <p:cNvPr id="155" name=""/>
          <p:cNvSpPr/>
          <p:nvPr/>
        </p:nvSpPr>
        <p:spPr>
          <a:xfrm>
            <a:off x="7113600" y="1330200"/>
            <a:ext cx="455760" cy="1530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85 Mmt</a:t>
            </a:r>
            <a:endParaRPr b="0" lang="en-US" sz="1000" strike="noStrike" u="none">
              <a:solidFill>
                <a:srgbClr val="000000"/>
              </a:solidFill>
              <a:effectLst/>
              <a:uFillTx/>
              <a:latin typeface="Arial"/>
            </a:endParaRPr>
          </a:p>
        </p:txBody>
      </p:sp>
      <p:grpSp>
        <p:nvGrpSpPr>
          <p:cNvPr id="156" name=""/>
          <p:cNvGrpSpPr/>
          <p:nvPr/>
        </p:nvGrpSpPr>
        <p:grpSpPr>
          <a:xfrm>
            <a:off x="8085240" y="2335320"/>
            <a:ext cx="1299960" cy="3102120"/>
            <a:chOff x="8085240" y="2335320"/>
            <a:chExt cx="1299960" cy="3102120"/>
          </a:xfrm>
        </p:grpSpPr>
        <p:sp>
          <p:nvSpPr>
            <p:cNvPr id="157" name=""/>
            <p:cNvSpPr/>
            <p:nvPr/>
          </p:nvSpPr>
          <p:spPr>
            <a:xfrm>
              <a:off x="8085240" y="2536920"/>
              <a:ext cx="1299960" cy="2900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Price and relationships are key drivers of sales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Job-bidding process puts premium on competitive pricing</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Relationships are critical because (i) product specifications are very exacting and must be met and (ii) reliable product delivery is critical to managing overall construction costs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p:txBody>
        </p:sp>
        <p:sp>
          <p:nvSpPr>
            <p:cNvPr id="158" name=""/>
            <p:cNvSpPr/>
            <p:nvPr/>
          </p:nvSpPr>
          <p:spPr>
            <a:xfrm>
              <a:off x="8085240" y="2335320"/>
              <a:ext cx="129996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Comments   </a:t>
              </a:r>
              <a:r>
                <a:rPr b="1" lang="en-US" sz="1000" strike="noStrike" u="sng">
                  <a:solidFill>
                    <a:srgbClr val="000000"/>
                  </a:solidFill>
                  <a:effectLst/>
                  <a:uFillTx/>
                  <a:latin typeface="Arial"/>
                </a:rPr>
                <a:t>              </a:t>
              </a:r>
              <a:endParaRPr b="0" lang="en-US" sz="1000" strike="noStrike" u="none">
                <a:solidFill>
                  <a:srgbClr val="000000"/>
                </a:solidFill>
                <a:effectLst/>
                <a:uFillTx/>
                <a:latin typeface="Arial"/>
              </a:endParaRPr>
            </a:p>
          </p:txBody>
        </p:sp>
      </p:grpSp>
      <p:grpSp>
        <p:nvGrpSpPr>
          <p:cNvPr id="159" name=""/>
          <p:cNvGrpSpPr/>
          <p:nvPr/>
        </p:nvGrpSpPr>
        <p:grpSpPr>
          <a:xfrm>
            <a:off x="8594640" y="998640"/>
            <a:ext cx="779760" cy="176040"/>
            <a:chOff x="8594640" y="998640"/>
            <a:chExt cx="779760" cy="176040"/>
          </a:xfrm>
        </p:grpSpPr>
        <p:grpSp>
          <p:nvGrpSpPr>
            <p:cNvPr id="160" name=""/>
            <p:cNvGrpSpPr/>
            <p:nvPr/>
          </p:nvGrpSpPr>
          <p:grpSpPr>
            <a:xfrm>
              <a:off x="8594640" y="998640"/>
              <a:ext cx="779040" cy="176040"/>
              <a:chOff x="8594640" y="998640"/>
              <a:chExt cx="779040" cy="176040"/>
            </a:xfrm>
          </p:grpSpPr>
          <p:sp>
            <p:nvSpPr>
              <p:cNvPr id="161" name=""/>
              <p:cNvSpPr/>
              <p:nvPr/>
            </p:nvSpPr>
            <p:spPr>
              <a:xfrm>
                <a:off x="8594640" y="99864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a:off x="8594640" y="117468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63" name="McK Footnote"/>
            <p:cNvSpPr/>
            <p:nvPr/>
          </p:nvSpPr>
          <p:spPr>
            <a:xfrm>
              <a:off x="8598960" y="101736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9B7A4420-EBCE-47D7-87EC-CE6687DE9958}"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ATTRIBUTES</a:t>
            </a:r>
            <a:endParaRPr b="1" lang="en-US" sz="1200" strike="noStrike" u="none">
              <a:solidFill>
                <a:srgbClr val="000000"/>
              </a:solidFill>
              <a:effectLst/>
              <a:uFillTx/>
              <a:latin typeface="Arial"/>
            </a:endParaRPr>
          </a:p>
        </p:txBody>
      </p:sp>
      <p:sp>
        <p:nvSpPr>
          <p:cNvPr id="165" name=""/>
          <p:cNvSpPr/>
          <p:nvPr/>
        </p:nvSpPr>
        <p:spPr>
          <a:xfrm>
            <a:off x="1830240" y="2718720"/>
            <a:ext cx="1676520" cy="18324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a:t>
            </a:r>
            <a:endParaRPr b="0" lang="en-US" sz="1200" strike="noStrike" u="none">
              <a:solidFill>
                <a:srgbClr val="000000"/>
              </a:solidFill>
              <a:effectLst/>
              <a:uFillTx/>
              <a:latin typeface="Arial"/>
            </a:endParaRPr>
          </a:p>
        </p:txBody>
      </p:sp>
      <p:sp>
        <p:nvSpPr>
          <p:cNvPr id="166" name=""/>
          <p:cNvSpPr/>
          <p:nvPr/>
        </p:nvSpPr>
        <p:spPr>
          <a:xfrm>
            <a:off x="2766960" y="2718720"/>
            <a:ext cx="1676520" cy="18324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Transportation</a:t>
            </a:r>
            <a:endParaRPr b="0" lang="en-US" sz="1200" strike="noStrike" u="none">
              <a:solidFill>
                <a:srgbClr val="000000"/>
              </a:solidFill>
              <a:effectLst/>
              <a:uFillTx/>
              <a:latin typeface="Arial"/>
            </a:endParaRPr>
          </a:p>
        </p:txBody>
      </p:sp>
      <p:sp>
        <p:nvSpPr>
          <p:cNvPr id="167" name=""/>
          <p:cNvSpPr/>
          <p:nvPr/>
        </p:nvSpPr>
        <p:spPr>
          <a:xfrm>
            <a:off x="5316480" y="2718720"/>
            <a:ext cx="1676520" cy="18324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Storage</a:t>
            </a:r>
            <a:endParaRPr b="0" lang="en-US" sz="1200" strike="noStrike" u="none">
              <a:solidFill>
                <a:srgbClr val="000000"/>
              </a:solidFill>
              <a:effectLst/>
              <a:uFillTx/>
              <a:latin typeface="Arial"/>
            </a:endParaRPr>
          </a:p>
        </p:txBody>
      </p:sp>
      <p:sp>
        <p:nvSpPr>
          <p:cNvPr id="168" name=""/>
          <p:cNvSpPr/>
          <p:nvPr/>
        </p:nvSpPr>
        <p:spPr>
          <a:xfrm>
            <a:off x="7315200" y="2718720"/>
            <a:ext cx="1676520" cy="18324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Fungible</a:t>
            </a:r>
            <a:endParaRPr b="0" lang="en-US" sz="1200" strike="noStrike" u="none">
              <a:solidFill>
                <a:srgbClr val="000000"/>
              </a:solidFill>
              <a:effectLst/>
              <a:uFillTx/>
              <a:latin typeface="Arial"/>
            </a:endParaRPr>
          </a:p>
        </p:txBody>
      </p:sp>
      <p:sp>
        <p:nvSpPr>
          <p:cNvPr id="169" name=""/>
          <p:cNvSpPr/>
          <p:nvPr/>
        </p:nvSpPr>
        <p:spPr>
          <a:xfrm>
            <a:off x="1830240" y="2932200"/>
            <a:ext cx="7313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1830240" y="3005280"/>
            <a:ext cx="1676520" cy="310932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Asphalt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Cement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Soda Ash</a:t>
            </a:r>
            <a:endParaRPr b="0" lang="en-US" sz="1200" strike="noStrike" u="none">
              <a:solidFill>
                <a:srgbClr val="000000"/>
              </a:solidFill>
              <a:effectLst/>
              <a:uFillTx/>
              <a:latin typeface="Arial"/>
            </a:endParaRPr>
          </a:p>
        </p:txBody>
      </p:sp>
      <p:sp>
        <p:nvSpPr>
          <p:cNvPr id="171" name=""/>
          <p:cNvSpPr/>
          <p:nvPr/>
        </p:nvSpPr>
        <p:spPr>
          <a:xfrm>
            <a:off x="2766960" y="3005280"/>
            <a:ext cx="2324160" cy="402372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Transport prohibitively expensive for long distances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20-30 miles of truck transportation doubles the cost</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Ocean transportation to certain port areas can be economical</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Transport adds significantly to cost, but some movement does occur because cement only comprises 11% of primary end product volume, but 50% of the value (ready-mix concrete)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Can be transported, but does generally put transporter at significant cost disadvantage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172" name=""/>
          <p:cNvSpPr/>
          <p:nvPr/>
        </p:nvSpPr>
        <p:spPr>
          <a:xfrm>
            <a:off x="5316480" y="3005280"/>
            <a:ext cx="1676520" cy="329220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Not storable in finished form</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Can be stored prior to mixing, but aggregates constrain space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Easily stored for long periods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Easily stored for long periods</a:t>
            </a:r>
            <a:endParaRPr b="0" lang="en-US" sz="1200" strike="noStrike" u="none">
              <a:solidFill>
                <a:srgbClr val="000000"/>
              </a:solidFill>
              <a:effectLst/>
              <a:uFillTx/>
              <a:latin typeface="Arial"/>
            </a:endParaRPr>
          </a:p>
        </p:txBody>
      </p:sp>
      <p:sp>
        <p:nvSpPr>
          <p:cNvPr id="173" name=""/>
          <p:cNvSpPr/>
          <p:nvPr/>
        </p:nvSpPr>
        <p:spPr>
          <a:xfrm>
            <a:off x="7315200" y="3005280"/>
            <a:ext cx="1676520" cy="347508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Moderate fungibility</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Many different specifications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Certain producers have better quality reputations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Very fungible</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90% of total cement is 2 grades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Very fungible</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grpSp>
        <p:nvGrpSpPr>
          <p:cNvPr id="174" name=""/>
          <p:cNvGrpSpPr/>
          <p:nvPr/>
        </p:nvGrpSpPr>
        <p:grpSpPr>
          <a:xfrm>
            <a:off x="8594640" y="2058840"/>
            <a:ext cx="779760" cy="176400"/>
            <a:chOff x="8594640" y="2058840"/>
            <a:chExt cx="779760" cy="176400"/>
          </a:xfrm>
        </p:grpSpPr>
        <p:grpSp>
          <p:nvGrpSpPr>
            <p:cNvPr id="175" name=""/>
            <p:cNvGrpSpPr/>
            <p:nvPr/>
          </p:nvGrpSpPr>
          <p:grpSpPr>
            <a:xfrm>
              <a:off x="8594640" y="2058840"/>
              <a:ext cx="779040" cy="176400"/>
              <a:chOff x="8594640" y="2058840"/>
              <a:chExt cx="779040" cy="176400"/>
            </a:xfrm>
          </p:grpSpPr>
          <p:sp>
            <p:nvSpPr>
              <p:cNvPr id="176" name=""/>
              <p:cNvSpPr/>
              <p:nvPr/>
            </p:nvSpPr>
            <p:spPr>
              <a:xfrm>
                <a:off x="8594640" y="205884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7" name=""/>
              <p:cNvSpPr/>
              <p:nvPr/>
            </p:nvSpPr>
            <p:spPr>
              <a:xfrm>
                <a:off x="8594640" y="2235240"/>
                <a:ext cx="77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78" name="McK Footnote"/>
            <p:cNvSpPr/>
            <p:nvPr/>
          </p:nvSpPr>
          <p:spPr>
            <a:xfrm>
              <a:off x="8598960" y="207792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5FD0EE72-58D0-4C90-891F-9CF6A5C6525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1848960" y="2058840"/>
            <a:ext cx="7294680" cy="392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PRICE VOLATILITY OF ASPHALT AND CEMENT</a:t>
            </a:r>
            <a:endParaRPr b="1" lang="en-US" sz="1200" strike="noStrike" u="none">
              <a:solidFill>
                <a:srgbClr val="000000"/>
              </a:solidFill>
              <a:effectLst/>
              <a:uFillTx/>
              <a:latin typeface="Arial"/>
            </a:endParaRPr>
          </a:p>
        </p:txBody>
      </p:sp>
      <p:sp>
        <p:nvSpPr>
          <p:cNvPr id="180" name=""/>
          <p:cNvSpPr/>
          <p:nvPr/>
        </p:nvSpPr>
        <p:spPr>
          <a:xfrm>
            <a:off x="1830240" y="4170240"/>
            <a:ext cx="1676520" cy="18252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81" name=""/>
          <p:cNvSpPr/>
          <p:nvPr/>
        </p:nvSpPr>
        <p:spPr>
          <a:xfrm>
            <a:off x="5487840" y="3922560"/>
            <a:ext cx="1676520" cy="18288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82" name=""/>
          <p:cNvSpPr/>
          <p:nvPr/>
        </p:nvSpPr>
        <p:spPr>
          <a:xfrm>
            <a:off x="6778800" y="2631240"/>
            <a:ext cx="1361880" cy="18324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Comments</a:t>
            </a:r>
            <a:endParaRPr b="0" lang="en-US" sz="1200" strike="noStrike" u="none">
              <a:solidFill>
                <a:srgbClr val="000000"/>
              </a:solidFill>
              <a:effectLst/>
              <a:uFillTx/>
              <a:latin typeface="Arial"/>
            </a:endParaRPr>
          </a:p>
        </p:txBody>
      </p:sp>
      <p:sp>
        <p:nvSpPr>
          <p:cNvPr id="183" name=""/>
          <p:cNvSpPr/>
          <p:nvPr/>
        </p:nvSpPr>
        <p:spPr>
          <a:xfrm>
            <a:off x="3659040" y="4427640"/>
            <a:ext cx="1676520" cy="36612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184" name=""/>
          <p:cNvSpPr/>
          <p:nvPr/>
        </p:nvSpPr>
        <p:spPr>
          <a:xfrm>
            <a:off x="5487840" y="4179960"/>
            <a:ext cx="1676520" cy="109764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185" name=""/>
          <p:cNvSpPr/>
          <p:nvPr/>
        </p:nvSpPr>
        <p:spPr>
          <a:xfrm>
            <a:off x="6778800" y="3203640"/>
            <a:ext cx="2365200" cy="219492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Asphalt Oil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Oil is the key variable component in asphalt; aggregate prices (deflated) have remained flat for nearly 30 years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Generally price is quoted on long-term fixed price basis (18 months), but in volatile times can be cut to 6 months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Price can usually, though not always, be passed through</a:t>
            </a:r>
            <a:endParaRPr b="0" lang="en-US" sz="1200" strike="noStrike" u="none">
              <a:solidFill>
                <a:srgbClr val="000000"/>
              </a:solidFill>
              <a:effectLst/>
              <a:uFillTx/>
              <a:latin typeface="Arial"/>
            </a:endParaRPr>
          </a:p>
        </p:txBody>
      </p:sp>
      <p:sp>
        <p:nvSpPr>
          <p:cNvPr id="186" name="McK Footnote"/>
          <p:cNvSpPr/>
          <p:nvPr/>
        </p:nvSpPr>
        <p:spPr>
          <a:xfrm>
            <a:off x="1830240" y="6813720"/>
            <a:ext cx="731376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Data is the U.S. average price on monthly basis</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Engineering News Record; analyst reports; Portland Cement Association</a:t>
            </a:r>
            <a:endParaRPr b="0" lang="en-US" sz="900" strike="noStrike" u="none">
              <a:solidFill>
                <a:srgbClr val="000000"/>
              </a:solidFill>
              <a:effectLst/>
              <a:uFillTx/>
              <a:latin typeface="Arial"/>
            </a:endParaRPr>
          </a:p>
        </p:txBody>
      </p:sp>
      <p:graphicFrame>
        <p:nvGraphicFramePr>
          <p:cNvPr id="187" name=""/>
          <p:cNvGraphicFramePr/>
          <p:nvPr/>
        </p:nvGraphicFramePr>
        <p:xfrm>
          <a:off x="1752480" y="3086280"/>
          <a:ext cx="4934160" cy="3429000"/>
        </p:xfrm>
        <a:graphic>
          <a:graphicData uri="http://schemas.openxmlformats.org/presentationml/2006/ole">
            <p:oleObj r:id="rId1" spid="">
              <p:embed/>
              <p:pic>
                <p:nvPicPr>
                  <p:cNvPr id="188" name="" descr=""/>
                  <p:cNvPicPr/>
                  <p:nvPr/>
                </p:nvPicPr>
                <p:blipFill>
                  <a:blip r:embed="rId2"/>
                  <a:stretch/>
                </p:blipFill>
                <p:spPr>
                  <a:xfrm>
                    <a:off x="1752480" y="3086280"/>
                    <a:ext cx="4934160" cy="3429000"/>
                  </a:xfrm>
                  <a:prstGeom prst="rect">
                    <a:avLst/>
                  </a:prstGeom>
                  <a:noFill/>
                  <a:ln w="0">
                    <a:noFill/>
                  </a:ln>
                </p:spPr>
              </p:pic>
            </p:oleObj>
          </a:graphicData>
        </a:graphic>
      </p:graphicFrame>
      <p:sp>
        <p:nvSpPr>
          <p:cNvPr id="189" name=""/>
          <p:cNvSpPr/>
          <p:nvPr/>
        </p:nvSpPr>
        <p:spPr>
          <a:xfrm>
            <a:off x="1849320" y="2943360"/>
            <a:ext cx="89712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Price index</a:t>
            </a:r>
            <a:endParaRPr b="0" lang="en-US" sz="1200" strike="noStrike" u="none">
              <a:solidFill>
                <a:srgbClr val="000000"/>
              </a:solidFill>
              <a:effectLst/>
              <a:uFillTx/>
              <a:latin typeface="Arial"/>
            </a:endParaRPr>
          </a:p>
        </p:txBody>
      </p:sp>
      <p:sp>
        <p:nvSpPr>
          <p:cNvPr id="190" name=""/>
          <p:cNvSpPr/>
          <p:nvPr/>
        </p:nvSpPr>
        <p:spPr>
          <a:xfrm>
            <a:off x="1830240" y="2631960"/>
            <a:ext cx="309888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Monthly Asphalt Oil and Cement prices*</a:t>
            </a:r>
            <a:endParaRPr b="0" lang="en-US" sz="1200" strike="noStrike" u="none">
              <a:solidFill>
                <a:srgbClr val="000000"/>
              </a:solidFill>
              <a:effectLst/>
              <a:uFillTx/>
              <a:latin typeface="Arial"/>
            </a:endParaRPr>
          </a:p>
        </p:txBody>
      </p:sp>
      <p:sp>
        <p:nvSpPr>
          <p:cNvPr id="191" name=""/>
          <p:cNvSpPr/>
          <p:nvPr/>
        </p:nvSpPr>
        <p:spPr>
          <a:xfrm>
            <a:off x="6778800" y="5448240"/>
            <a:ext cx="2365200" cy="914760"/>
          </a:xfrm>
          <a:prstGeom prst="rect">
            <a:avLst/>
          </a:prstGeom>
          <a:noFill/>
          <a:ln w="0">
            <a:noFill/>
          </a:ln>
        </p:spPr>
        <p:style>
          <a:lnRef idx="0"/>
          <a:fillRef idx="0"/>
          <a:effectRef idx="0"/>
          <a:fontRef idx="minor"/>
        </p:style>
        <p:txBody>
          <a:bodyPr lIns="3960" rIns="396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Cement</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Limited volatility due to limited volatility of aggregates (which is the major input for cement) and generally stable demand</a:t>
            </a:r>
            <a:endParaRPr b="0" lang="en-US" sz="1200" strike="noStrike" u="none">
              <a:solidFill>
                <a:srgbClr val="000000"/>
              </a:solidFill>
              <a:effectLst/>
              <a:uFillTx/>
              <a:latin typeface="Arial"/>
            </a:endParaRPr>
          </a:p>
        </p:txBody>
      </p:sp>
      <p:sp>
        <p:nvSpPr>
          <p:cNvPr id="192" name=""/>
          <p:cNvSpPr/>
          <p:nvPr/>
        </p:nvSpPr>
        <p:spPr>
          <a:xfrm>
            <a:off x="1935000" y="6400800"/>
            <a:ext cx="44928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1Q95*</a:t>
            </a:r>
            <a:endParaRPr b="0" lang="en-US" sz="1200" strike="noStrike" u="none">
              <a:solidFill>
                <a:srgbClr val="000000"/>
              </a:solidFill>
              <a:effectLst/>
              <a:uFillTx/>
              <a:latin typeface="Arial"/>
            </a:endParaRPr>
          </a:p>
        </p:txBody>
      </p:sp>
      <p:sp>
        <p:nvSpPr>
          <p:cNvPr id="193" name=""/>
          <p:cNvSpPr/>
          <p:nvPr/>
        </p:nvSpPr>
        <p:spPr>
          <a:xfrm>
            <a:off x="284796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1Q96</a:t>
            </a:r>
            <a:endParaRPr b="0" lang="en-US" sz="1200" strike="noStrike" u="none">
              <a:solidFill>
                <a:srgbClr val="000000"/>
              </a:solidFill>
              <a:effectLst/>
              <a:uFillTx/>
              <a:latin typeface="Arial"/>
            </a:endParaRPr>
          </a:p>
        </p:txBody>
      </p:sp>
      <p:sp>
        <p:nvSpPr>
          <p:cNvPr id="194" name=""/>
          <p:cNvSpPr/>
          <p:nvPr/>
        </p:nvSpPr>
        <p:spPr>
          <a:xfrm>
            <a:off x="374976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1Q97</a:t>
            </a:r>
            <a:endParaRPr b="0" lang="en-US" sz="1200" strike="noStrike" u="none">
              <a:solidFill>
                <a:srgbClr val="000000"/>
              </a:solidFill>
              <a:effectLst/>
              <a:uFillTx/>
              <a:latin typeface="Arial"/>
            </a:endParaRPr>
          </a:p>
        </p:txBody>
      </p:sp>
      <p:sp>
        <p:nvSpPr>
          <p:cNvPr id="195" name=""/>
          <p:cNvSpPr/>
          <p:nvPr/>
        </p:nvSpPr>
        <p:spPr>
          <a:xfrm>
            <a:off x="464976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1Q98</a:t>
            </a:r>
            <a:endParaRPr b="0" lang="en-US" sz="1200" strike="noStrike" u="none">
              <a:solidFill>
                <a:srgbClr val="000000"/>
              </a:solidFill>
              <a:effectLst/>
              <a:uFillTx/>
              <a:latin typeface="Arial"/>
            </a:endParaRPr>
          </a:p>
        </p:txBody>
      </p:sp>
      <p:sp>
        <p:nvSpPr>
          <p:cNvPr id="196" name=""/>
          <p:cNvSpPr/>
          <p:nvPr/>
        </p:nvSpPr>
        <p:spPr>
          <a:xfrm>
            <a:off x="555156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1Q99</a:t>
            </a:r>
            <a:endParaRPr b="0" lang="en-US" sz="1200" strike="noStrike" u="none">
              <a:solidFill>
                <a:srgbClr val="000000"/>
              </a:solidFill>
              <a:effectLst/>
              <a:uFillTx/>
              <a:latin typeface="Arial"/>
            </a:endParaRPr>
          </a:p>
        </p:txBody>
      </p:sp>
      <p:sp>
        <p:nvSpPr>
          <p:cNvPr id="197" name=""/>
          <p:cNvSpPr/>
          <p:nvPr/>
        </p:nvSpPr>
        <p:spPr>
          <a:xfrm>
            <a:off x="645336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1Q00</a:t>
            </a:r>
            <a:endParaRPr b="0" lang="en-US" sz="1200" strike="noStrike" u="none">
              <a:solidFill>
                <a:srgbClr val="000000"/>
              </a:solidFill>
              <a:effectLst/>
              <a:uFillTx/>
              <a:latin typeface="Arial"/>
            </a:endParaRPr>
          </a:p>
        </p:txBody>
      </p:sp>
      <p:sp>
        <p:nvSpPr>
          <p:cNvPr id="198" name=""/>
          <p:cNvSpPr/>
          <p:nvPr/>
        </p:nvSpPr>
        <p:spPr>
          <a:xfrm>
            <a:off x="2397240" y="6400800"/>
            <a:ext cx="42372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3Q95</a:t>
            </a:r>
            <a:endParaRPr b="0" lang="en-US" sz="1200" strike="noStrike" u="none">
              <a:solidFill>
                <a:srgbClr val="000000"/>
              </a:solidFill>
              <a:effectLst/>
              <a:uFillTx/>
              <a:latin typeface="Arial"/>
            </a:endParaRPr>
          </a:p>
        </p:txBody>
      </p:sp>
      <p:sp>
        <p:nvSpPr>
          <p:cNvPr id="199" name=""/>
          <p:cNvSpPr/>
          <p:nvPr/>
        </p:nvSpPr>
        <p:spPr>
          <a:xfrm>
            <a:off x="3298680" y="6400800"/>
            <a:ext cx="42408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3Q96</a:t>
            </a:r>
            <a:endParaRPr b="0" lang="en-US" sz="1200" strike="noStrike" u="none">
              <a:solidFill>
                <a:srgbClr val="000000"/>
              </a:solidFill>
              <a:effectLst/>
              <a:uFillTx/>
              <a:latin typeface="Arial"/>
            </a:endParaRPr>
          </a:p>
        </p:txBody>
      </p:sp>
      <p:sp>
        <p:nvSpPr>
          <p:cNvPr id="200" name=""/>
          <p:cNvSpPr/>
          <p:nvPr/>
        </p:nvSpPr>
        <p:spPr>
          <a:xfrm>
            <a:off x="4200480" y="6400800"/>
            <a:ext cx="42408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3Q97</a:t>
            </a:r>
            <a:endParaRPr b="0" lang="en-US" sz="1200" strike="noStrike" u="none">
              <a:solidFill>
                <a:srgbClr val="000000"/>
              </a:solidFill>
              <a:effectLst/>
              <a:uFillTx/>
              <a:latin typeface="Arial"/>
            </a:endParaRPr>
          </a:p>
        </p:txBody>
      </p:sp>
      <p:sp>
        <p:nvSpPr>
          <p:cNvPr id="201" name=""/>
          <p:cNvSpPr/>
          <p:nvPr/>
        </p:nvSpPr>
        <p:spPr>
          <a:xfrm>
            <a:off x="5100480" y="6400800"/>
            <a:ext cx="42408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3Q98</a:t>
            </a:r>
            <a:endParaRPr b="0" lang="en-US" sz="1200" strike="noStrike" u="none">
              <a:solidFill>
                <a:srgbClr val="000000"/>
              </a:solidFill>
              <a:effectLst/>
              <a:uFillTx/>
              <a:latin typeface="Arial"/>
            </a:endParaRPr>
          </a:p>
        </p:txBody>
      </p:sp>
      <p:sp>
        <p:nvSpPr>
          <p:cNvPr id="202" name=""/>
          <p:cNvSpPr/>
          <p:nvPr/>
        </p:nvSpPr>
        <p:spPr>
          <a:xfrm>
            <a:off x="6002280" y="6400800"/>
            <a:ext cx="424080" cy="183240"/>
          </a:xfrm>
          <a:prstGeom prst="rect">
            <a:avLst/>
          </a:prstGeom>
          <a:noFill/>
          <a:ln w="0">
            <a:noFill/>
          </a:ln>
        </p:spPr>
        <p:style>
          <a:lnRef idx="0"/>
          <a:fillRef idx="0"/>
          <a:effectRef idx="0"/>
          <a:fontRef idx="minor"/>
        </p:style>
        <p:txBody>
          <a:bodyPr lIns="3960" rIns="396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3Q99</a:t>
            </a:r>
            <a:endParaRPr b="0" lang="en-US" sz="1200" strike="noStrike" u="none">
              <a:solidFill>
                <a:srgbClr val="000000"/>
              </a:solidFill>
              <a:effectLst/>
              <a:uFillTx/>
              <a:latin typeface="Arial"/>
            </a:endParaRPr>
          </a:p>
        </p:txBody>
      </p:sp>
      <p:sp>
        <p:nvSpPr>
          <p:cNvPr id="203" name=""/>
          <p:cNvSpPr/>
          <p:nvPr/>
        </p:nvSpPr>
        <p:spPr>
          <a:xfrm>
            <a:off x="8591400" y="2056680"/>
            <a:ext cx="590760" cy="275400"/>
          </a:xfrm>
          <a:prstGeom prst="rect">
            <a:avLst/>
          </a:prstGeom>
          <a:noFill/>
          <a:ln w="0">
            <a:noFill/>
          </a:ln>
        </p:spPr>
        <p:style>
          <a:lnRef idx="0"/>
          <a:fillRef idx="0"/>
          <a:effectRef idx="0"/>
          <a:fontRef idx="minor"/>
        </p:style>
        <p:txBody>
          <a:bodyPr lIns="3960" rIns="396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Asphalt Oil</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Cement</a:t>
            </a:r>
            <a:endParaRPr b="0" lang="en-US" sz="900" strike="noStrike" u="none">
              <a:solidFill>
                <a:srgbClr val="000000"/>
              </a:solidFill>
              <a:effectLst/>
              <a:uFillTx/>
              <a:latin typeface="Arial"/>
            </a:endParaRPr>
          </a:p>
        </p:txBody>
      </p:sp>
      <p:sp>
        <p:nvSpPr>
          <p:cNvPr id="204" name=""/>
          <p:cNvSpPr/>
          <p:nvPr/>
        </p:nvSpPr>
        <p:spPr>
          <a:xfrm>
            <a:off x="8258040" y="2135160"/>
            <a:ext cx="2764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5" name=""/>
          <p:cNvSpPr/>
          <p:nvPr/>
        </p:nvSpPr>
        <p:spPr>
          <a:xfrm>
            <a:off x="8258040" y="2268360"/>
            <a:ext cx="276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69F9060-0943-43C0-A2DE-98727DEC77FB}"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
          <p:cNvSpPr/>
          <p:nvPr/>
        </p:nvSpPr>
        <p:spPr>
          <a:xfrm>
            <a:off x="7723080" y="3726000"/>
            <a:ext cx="1846440" cy="2498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graphicFrame>
        <p:nvGraphicFramePr>
          <p:cNvPr id="207" name=""/>
          <p:cNvGraphicFramePr/>
          <p:nvPr/>
        </p:nvGraphicFramePr>
        <p:xfrm>
          <a:off x="3168720" y="3174840"/>
          <a:ext cx="2031840" cy="3988080"/>
        </p:xfrm>
        <a:graphic>
          <a:graphicData uri="http://schemas.openxmlformats.org/presentationml/2006/ole">
            <p:oleObj r:id="rId1" spid="">
              <p:embed/>
              <p:pic>
                <p:nvPicPr>
                  <p:cNvPr id="208" name="" descr=""/>
                  <p:cNvPicPr/>
                  <p:nvPr/>
                </p:nvPicPr>
                <p:blipFill>
                  <a:blip r:embed="rId2"/>
                  <a:stretch/>
                </p:blipFill>
                <p:spPr>
                  <a:xfrm>
                    <a:off x="3168720" y="3174840"/>
                    <a:ext cx="2031840" cy="3988080"/>
                  </a:xfrm>
                  <a:prstGeom prst="rect">
                    <a:avLst/>
                  </a:prstGeom>
                  <a:noFill/>
                  <a:ln w="0">
                    <a:noFill/>
                  </a:ln>
                </p:spPr>
              </p:pic>
            </p:oleObj>
          </a:graphicData>
        </a:graphic>
      </p:graphicFrame>
      <p:sp>
        <p:nvSpPr>
          <p:cNvPr id="209" name=""/>
          <p:cNvSpPr/>
          <p:nvPr/>
        </p:nvSpPr>
        <p:spPr>
          <a:xfrm>
            <a:off x="2521080" y="2957400"/>
            <a:ext cx="334800" cy="633600"/>
          </a:xfrm>
          <a:prstGeom prst="rect">
            <a:avLst/>
          </a:prstGeom>
          <a:noFill/>
          <a:ln w="0">
            <a:noFill/>
          </a:ln>
        </p:spPr>
        <p:style>
          <a:lnRef idx="0"/>
          <a:fillRef idx="0"/>
          <a:effectRef idx="0"/>
          <a:fontRef idx="minor"/>
        </p:style>
        <p:txBody>
          <a:bodyPr lIns="0" rIns="0" tIns="0" bIns="0" anchor="t">
            <a:spAutoFit/>
          </a:bodyPr>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p:txBody>
      </p:sp>
      <p:sp>
        <p:nvSpPr>
          <p:cNvPr id="210" name=""/>
          <p:cNvSpPr/>
          <p:nvPr/>
        </p:nvSpPr>
        <p:spPr>
          <a:xfrm>
            <a:off x="687240" y="2957400"/>
            <a:ext cx="1687680" cy="4005360"/>
          </a:xfrm>
          <a:prstGeom prst="rect">
            <a:avLst/>
          </a:prstGeom>
          <a:noFill/>
          <a:ln w="0">
            <a:noFill/>
          </a:ln>
        </p:spPr>
        <p:style>
          <a:lnRef idx="0"/>
          <a:fillRef idx="0"/>
          <a:effectRef idx="0"/>
          <a:fontRef idx="minor"/>
        </p:style>
        <p:txBody>
          <a:bodyPr lIns="0" rIns="0" tIns="0" bIns="0" anchor="t">
            <a:spAutoFit/>
          </a:bodyPr>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CEMENT</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Centex Construction</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Texas Industries</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Lafarge</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Southdown</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AGGREGATES</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Florida Rock</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Martin Marietta Industries</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Vulcan Materials</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SODA ASH</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IMC Global</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FMC</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S&amp;P 500</a:t>
            </a:r>
            <a:endParaRPr b="0" lang="en-US" sz="1000" strike="noStrike" u="none">
              <a:solidFill>
                <a:srgbClr val="000000"/>
              </a:solidFill>
              <a:effectLst/>
              <a:uFillTx/>
              <a:latin typeface="Arial"/>
            </a:endParaRPr>
          </a:p>
        </p:txBody>
      </p:sp>
      <p:sp>
        <p:nvSpPr>
          <p:cNvPr id="211" name="PlaceHolder 1"/>
          <p:cNvSpPr>
            <a:spLocks noGrp="1"/>
          </p:cNvSpPr>
          <p:nvPr>
            <p:ph type="title"/>
          </p:nvPr>
        </p:nvSpPr>
        <p:spPr>
          <a:xfrm>
            <a:off x="687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TOTAL RETURN TO SHAREHOLDERS – CEMENT, ASPHALT, AND SODA ASH</a:t>
            </a:r>
            <a:endParaRPr b="1" lang="en-US" sz="1200" strike="noStrike" u="none">
              <a:solidFill>
                <a:srgbClr val="000000"/>
              </a:solidFill>
              <a:effectLst/>
              <a:uFillTx/>
              <a:latin typeface="Arial"/>
            </a:endParaRPr>
          </a:p>
        </p:txBody>
      </p:sp>
      <p:sp>
        <p:nvSpPr>
          <p:cNvPr id="212" name=""/>
          <p:cNvSpPr/>
          <p:nvPr/>
        </p:nvSpPr>
        <p:spPr>
          <a:xfrm>
            <a:off x="3382920" y="2674800"/>
            <a:ext cx="70020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1 year</a:t>
            </a:r>
            <a:endParaRPr b="0" lang="en-US" sz="1000" strike="noStrike" u="none">
              <a:solidFill>
                <a:srgbClr val="000000"/>
              </a:solidFill>
              <a:effectLst/>
              <a:uFillTx/>
              <a:latin typeface="Arial"/>
            </a:endParaRPr>
          </a:p>
        </p:txBody>
      </p:sp>
      <p:sp>
        <p:nvSpPr>
          <p:cNvPr id="213" name=""/>
          <p:cNvSpPr/>
          <p:nvPr/>
        </p:nvSpPr>
        <p:spPr>
          <a:xfrm>
            <a:off x="4851360" y="2674800"/>
            <a:ext cx="70020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3 years</a:t>
            </a:r>
            <a:endParaRPr b="0" lang="en-US" sz="1000" strike="noStrike" u="none">
              <a:solidFill>
                <a:srgbClr val="000000"/>
              </a:solidFill>
              <a:effectLst/>
              <a:uFillTx/>
              <a:latin typeface="Arial"/>
            </a:endParaRPr>
          </a:p>
        </p:txBody>
      </p:sp>
      <p:sp>
        <p:nvSpPr>
          <p:cNvPr id="214" name=""/>
          <p:cNvSpPr/>
          <p:nvPr/>
        </p:nvSpPr>
        <p:spPr>
          <a:xfrm>
            <a:off x="6270480" y="2674800"/>
            <a:ext cx="700200" cy="153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5 years</a:t>
            </a:r>
            <a:endParaRPr b="0" lang="en-US" sz="1000" strike="noStrike" u="none">
              <a:solidFill>
                <a:srgbClr val="000000"/>
              </a:solidFill>
              <a:effectLst/>
              <a:uFillTx/>
              <a:latin typeface="Arial"/>
            </a:endParaRPr>
          </a:p>
        </p:txBody>
      </p:sp>
      <p:sp>
        <p:nvSpPr>
          <p:cNvPr id="215" name=""/>
          <p:cNvSpPr/>
          <p:nvPr/>
        </p:nvSpPr>
        <p:spPr>
          <a:xfrm>
            <a:off x="7869240" y="3832200"/>
            <a:ext cx="1603440" cy="22899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Overall, several leading building materials companies have been able to keep pace with the strong bull market despite their capital intensity and “low-tech” image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Building material companies typically have large EBITDA margins (~30% cement; 25-30% aggregates) , due to monopoly or oligopoly power in their localized areas</a:t>
            </a:r>
            <a:endParaRPr b="0" lang="en-US" sz="1000" strike="noStrike" u="none">
              <a:solidFill>
                <a:srgbClr val="000000"/>
              </a:solidFill>
              <a:effectLst/>
              <a:uFillTx/>
              <a:latin typeface="Arial"/>
            </a:endParaRPr>
          </a:p>
        </p:txBody>
      </p:sp>
      <p:sp>
        <p:nvSpPr>
          <p:cNvPr id="216" name=""/>
          <p:cNvSpPr/>
          <p:nvPr/>
        </p:nvSpPr>
        <p:spPr>
          <a:xfrm>
            <a:off x="2521080" y="2624040"/>
            <a:ext cx="699840" cy="458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Equity Market cap</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sp>
        <p:nvSpPr>
          <p:cNvPr id="217" name=""/>
          <p:cNvSpPr/>
          <p:nvPr/>
        </p:nvSpPr>
        <p:spPr>
          <a:xfrm>
            <a:off x="3382920" y="2332080"/>
            <a:ext cx="321480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Annual TRS performance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Percent</a:t>
            </a:r>
            <a:endParaRPr b="0" lang="en-US" sz="1000" strike="noStrike" u="none">
              <a:solidFill>
                <a:srgbClr val="000000"/>
              </a:solidFill>
              <a:effectLst/>
              <a:uFillTx/>
              <a:latin typeface="Arial"/>
            </a:endParaRPr>
          </a:p>
        </p:txBody>
      </p:sp>
      <p:sp>
        <p:nvSpPr>
          <p:cNvPr id="218" name=""/>
          <p:cNvSpPr/>
          <p:nvPr/>
        </p:nvSpPr>
        <p:spPr>
          <a:xfrm>
            <a:off x="3382920" y="2654280"/>
            <a:ext cx="3835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219" name=""/>
          <p:cNvGraphicFramePr/>
          <p:nvPr/>
        </p:nvGraphicFramePr>
        <p:xfrm>
          <a:off x="4438800" y="3174840"/>
          <a:ext cx="2031840" cy="3988080"/>
        </p:xfrm>
        <a:graphic>
          <a:graphicData uri="http://schemas.openxmlformats.org/presentationml/2006/ole">
            <p:oleObj r:id="rId3" spid="">
              <p:embed/>
              <p:pic>
                <p:nvPicPr>
                  <p:cNvPr id="220" name="" descr=""/>
                  <p:cNvPicPr/>
                  <p:nvPr/>
                </p:nvPicPr>
                <p:blipFill>
                  <a:blip r:embed="rId4"/>
                  <a:stretch/>
                </p:blipFill>
                <p:spPr>
                  <a:xfrm>
                    <a:off x="4438800" y="3174840"/>
                    <a:ext cx="2031840" cy="3988080"/>
                  </a:xfrm>
                  <a:prstGeom prst="rect">
                    <a:avLst/>
                  </a:prstGeom>
                  <a:noFill/>
                  <a:ln w="0">
                    <a:noFill/>
                  </a:ln>
                </p:spPr>
              </p:pic>
            </p:oleObj>
          </a:graphicData>
        </a:graphic>
      </p:graphicFrame>
      <p:graphicFrame>
        <p:nvGraphicFramePr>
          <p:cNvPr id="221" name=""/>
          <p:cNvGraphicFramePr/>
          <p:nvPr/>
        </p:nvGraphicFramePr>
        <p:xfrm>
          <a:off x="5543640" y="3174840"/>
          <a:ext cx="2031840" cy="3988080"/>
        </p:xfrm>
        <a:graphic>
          <a:graphicData uri="http://schemas.openxmlformats.org/presentationml/2006/ole">
            <p:oleObj r:id="rId5" spid="">
              <p:embed/>
              <p:pic>
                <p:nvPicPr>
                  <p:cNvPr id="222" name="" descr=""/>
                  <p:cNvPicPr/>
                  <p:nvPr/>
                </p:nvPicPr>
                <p:blipFill>
                  <a:blip r:embed="rId6"/>
                  <a:stretch/>
                </p:blipFill>
                <p:spPr>
                  <a:xfrm>
                    <a:off x="5543640" y="3174840"/>
                    <a:ext cx="2031840" cy="3988080"/>
                  </a:xfrm>
                  <a:prstGeom prst="rect">
                    <a:avLst/>
                  </a:prstGeom>
                  <a:noFill/>
                  <a:ln w="0">
                    <a:noFill/>
                  </a:ln>
                </p:spPr>
              </p:pic>
            </p:oleObj>
          </a:graphicData>
        </a:graphic>
      </p:graphicFrame>
      <p:sp>
        <p:nvSpPr>
          <p:cNvPr id="223" name=""/>
          <p:cNvSpPr/>
          <p:nvPr/>
        </p:nvSpPr>
        <p:spPr>
          <a:xfrm>
            <a:off x="2635200" y="2957400"/>
            <a:ext cx="335160" cy="3677400"/>
          </a:xfrm>
          <a:prstGeom prst="rect">
            <a:avLst/>
          </a:prstGeom>
          <a:noFill/>
          <a:ln w="0">
            <a:noFill/>
          </a:ln>
        </p:spPr>
        <p:style>
          <a:lnRef idx="0"/>
          <a:fillRef idx="0"/>
          <a:effectRef idx="0"/>
          <a:fontRef idx="minor"/>
        </p:style>
        <p:txBody>
          <a:bodyPr lIns="0" rIns="0" tIns="0" bIns="0" anchor="t">
            <a:spAutoFit/>
          </a:bodyPr>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0.5</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0.7</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2.2</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0.7</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4.5</a:t>
            </a: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lnSpc>
                <a:spcPct val="105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lnSpc>
                <a:spcPct val="10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2.1</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3D26D7A-ED45-418F-BCB8-D89163E88002}" type="slidenum">
              <a:t>6</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2000-09-08T14:22:59Z</dcterms:created>
  <dc:creator>Michelle Neeley</dc:creator>
  <dc:description/>
  <dc:language>en-US</dc:language>
  <cp:lastModifiedBy>Becky Lyles</cp:lastModifiedBy>
  <cp:lastPrinted>2000-09-10T21:48:29Z</cp:lastPrinted>
  <dcterms:modified xsi:type="dcterms:W3CDTF">2000-09-15T13:44:20Z</dcterms:modified>
  <cp:revision>57</cp:revision>
  <dc:subject/>
  <dc:title>Industry Overview</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HO0282\091100 industry.ppt\mn</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Traditional Objects">
    <vt:bool>1</vt:bool>
  </property>
  <property fmtid="{D5CDD505-2E9C-101B-9397-08002B2CF9AE}" pid="9" name="Use 12-pt Templates">
    <vt:bool>1</vt:bool>
  </property>
</Properties>
</file>