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ster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Master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 txBox="1"/>
          <p:nvPr/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Regulatory Review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Paul Kaufman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Vice President, Government Affairs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 txBox="1"/>
          <p:nvPr/>
        </p:nvSpPr>
        <p:spPr>
          <a:xfrm>
            <a:off x="685800" y="22860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Illustrative Timeline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1284120" y="1722600"/>
            <a:ext cx="0" cy="247320"/>
          </a:xfrm>
          <a:prstGeom prst="line">
            <a:avLst/>
          </a:prstGeom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2600" rIns="102600" tIns="57600" bIns="576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2725560" y="1676520"/>
            <a:ext cx="0" cy="247680"/>
          </a:xfrm>
          <a:prstGeom prst="line">
            <a:avLst/>
          </a:prstGeom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2600" rIns="102600" tIns="57600" bIns="576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4376880" y="1706400"/>
            <a:ext cx="0" cy="247680"/>
          </a:xfrm>
          <a:prstGeom prst="line">
            <a:avLst/>
          </a:prstGeom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2600" rIns="102600" tIns="57600" bIns="576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5987880" y="1709640"/>
            <a:ext cx="0" cy="247680"/>
          </a:xfrm>
          <a:prstGeom prst="line">
            <a:avLst/>
          </a:prstGeom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2600" rIns="102600" tIns="57600" bIns="576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7754760" y="1689120"/>
            <a:ext cx="0" cy="247680"/>
          </a:xfrm>
          <a:prstGeom prst="line">
            <a:avLst/>
          </a:prstGeom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2600" rIns="102600" tIns="57600" bIns="576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 txBox="1"/>
          <p:nvPr/>
        </p:nvSpPr>
        <p:spPr>
          <a:xfrm>
            <a:off x="942840" y="1407960"/>
            <a:ext cx="733320" cy="30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9.01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 txBox="1"/>
          <p:nvPr/>
        </p:nvSpPr>
        <p:spPr>
          <a:xfrm>
            <a:off x="2405160" y="1401840"/>
            <a:ext cx="719280" cy="30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10.01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 txBox="1"/>
          <p:nvPr/>
        </p:nvSpPr>
        <p:spPr>
          <a:xfrm>
            <a:off x="4043520" y="1403280"/>
            <a:ext cx="681120" cy="30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11.01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 txBox="1"/>
          <p:nvPr/>
        </p:nvSpPr>
        <p:spPr>
          <a:xfrm>
            <a:off x="5638680" y="1406520"/>
            <a:ext cx="747720" cy="30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12.01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 txBox="1"/>
          <p:nvPr/>
        </p:nvSpPr>
        <p:spPr>
          <a:xfrm>
            <a:off x="7315200" y="1400040"/>
            <a:ext cx="838080" cy="30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5.02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1295280" y="1828800"/>
            <a:ext cx="6863040" cy="0"/>
          </a:xfrm>
          <a:prstGeom prst="line">
            <a:avLst/>
          </a:prstGeom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2600" rIns="102600" tIns="-57600" bIns="-576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1284120" y="4324320"/>
            <a:ext cx="0" cy="247680"/>
          </a:xfrm>
          <a:prstGeom prst="line">
            <a:avLst/>
          </a:prstGeom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2600" rIns="102600" tIns="57600" bIns="576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2725560" y="4278240"/>
            <a:ext cx="0" cy="247680"/>
          </a:xfrm>
          <a:prstGeom prst="line">
            <a:avLst/>
          </a:prstGeom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2600" rIns="102600" tIns="57600" bIns="576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4376880" y="4308480"/>
            <a:ext cx="0" cy="247680"/>
          </a:xfrm>
          <a:prstGeom prst="line">
            <a:avLst/>
          </a:prstGeom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2600" rIns="102600" tIns="57600" bIns="576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6019920" y="4267080"/>
            <a:ext cx="0" cy="247680"/>
          </a:xfrm>
          <a:prstGeom prst="line">
            <a:avLst/>
          </a:prstGeom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2600" rIns="102600" tIns="57600" bIns="576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 txBox="1"/>
          <p:nvPr/>
        </p:nvSpPr>
        <p:spPr>
          <a:xfrm>
            <a:off x="942840" y="4010040"/>
            <a:ext cx="733320" cy="30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7.02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 txBox="1"/>
          <p:nvPr/>
        </p:nvSpPr>
        <p:spPr>
          <a:xfrm>
            <a:off x="2286000" y="4003560"/>
            <a:ext cx="838080" cy="30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8.02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 txBox="1"/>
          <p:nvPr/>
        </p:nvSpPr>
        <p:spPr>
          <a:xfrm>
            <a:off x="4043520" y="4005360"/>
            <a:ext cx="681120" cy="30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9.02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914400" y="4419720"/>
            <a:ext cx="5105520" cy="0"/>
          </a:xfrm>
          <a:prstGeom prst="line">
            <a:avLst/>
          </a:prstGeom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02600" rIns="102600" tIns="-57600" bIns="-576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8077320" y="1663560"/>
            <a:ext cx="76680" cy="317880"/>
          </a:xfrm>
          <a:custGeom>
            <a:avLst/>
            <a:gdLst/>
            <a:ahLst/>
            <a:rect l="0" t="0" r="r" b="b"/>
            <a:pathLst>
              <a:path fill="none" w="213" h="883">
                <a:moveTo>
                  <a:pt x="213" y="28"/>
                </a:moveTo>
                <a:lnTo>
                  <a:pt x="203" y="18"/>
                </a:lnTo>
                <a:lnTo>
                  <a:pt x="198" y="9"/>
                </a:lnTo>
                <a:lnTo>
                  <a:pt x="188" y="4"/>
                </a:lnTo>
                <a:lnTo>
                  <a:pt x="178" y="4"/>
                </a:lnTo>
                <a:lnTo>
                  <a:pt x="173" y="0"/>
                </a:lnTo>
                <a:lnTo>
                  <a:pt x="163" y="4"/>
                </a:lnTo>
                <a:lnTo>
                  <a:pt x="157" y="14"/>
                </a:lnTo>
                <a:lnTo>
                  <a:pt x="152" y="18"/>
                </a:lnTo>
                <a:lnTo>
                  <a:pt x="147" y="28"/>
                </a:lnTo>
                <a:lnTo>
                  <a:pt x="142" y="37"/>
                </a:lnTo>
                <a:lnTo>
                  <a:pt x="137" y="46"/>
                </a:lnTo>
                <a:lnTo>
                  <a:pt x="132" y="60"/>
                </a:lnTo>
                <a:lnTo>
                  <a:pt x="126" y="79"/>
                </a:lnTo>
                <a:lnTo>
                  <a:pt x="116" y="112"/>
                </a:lnTo>
                <a:lnTo>
                  <a:pt x="101" y="150"/>
                </a:lnTo>
                <a:lnTo>
                  <a:pt x="96" y="173"/>
                </a:lnTo>
                <a:lnTo>
                  <a:pt x="91" y="192"/>
                </a:lnTo>
                <a:lnTo>
                  <a:pt x="86" y="211"/>
                </a:lnTo>
                <a:lnTo>
                  <a:pt x="86" y="235"/>
                </a:lnTo>
                <a:lnTo>
                  <a:pt x="81" y="254"/>
                </a:lnTo>
                <a:lnTo>
                  <a:pt x="81" y="273"/>
                </a:lnTo>
                <a:lnTo>
                  <a:pt x="81" y="291"/>
                </a:lnTo>
                <a:lnTo>
                  <a:pt x="81" y="310"/>
                </a:lnTo>
                <a:lnTo>
                  <a:pt x="81" y="320"/>
                </a:lnTo>
                <a:lnTo>
                  <a:pt x="86" y="329"/>
                </a:lnTo>
                <a:lnTo>
                  <a:pt x="86" y="338"/>
                </a:lnTo>
                <a:lnTo>
                  <a:pt x="91" y="348"/>
                </a:lnTo>
                <a:lnTo>
                  <a:pt x="91" y="352"/>
                </a:lnTo>
                <a:lnTo>
                  <a:pt x="96" y="362"/>
                </a:lnTo>
                <a:lnTo>
                  <a:pt x="101" y="371"/>
                </a:lnTo>
                <a:lnTo>
                  <a:pt x="106" y="380"/>
                </a:lnTo>
                <a:lnTo>
                  <a:pt x="116" y="399"/>
                </a:lnTo>
                <a:lnTo>
                  <a:pt x="126" y="418"/>
                </a:lnTo>
                <a:lnTo>
                  <a:pt x="137" y="432"/>
                </a:lnTo>
                <a:lnTo>
                  <a:pt x="152" y="451"/>
                </a:lnTo>
                <a:lnTo>
                  <a:pt x="163" y="470"/>
                </a:lnTo>
                <a:lnTo>
                  <a:pt x="173" y="484"/>
                </a:lnTo>
                <a:lnTo>
                  <a:pt x="183" y="502"/>
                </a:lnTo>
                <a:lnTo>
                  <a:pt x="193" y="521"/>
                </a:lnTo>
                <a:lnTo>
                  <a:pt x="198" y="531"/>
                </a:lnTo>
                <a:lnTo>
                  <a:pt x="203" y="540"/>
                </a:lnTo>
                <a:lnTo>
                  <a:pt x="203" y="549"/>
                </a:lnTo>
                <a:lnTo>
                  <a:pt x="208" y="559"/>
                </a:lnTo>
                <a:lnTo>
                  <a:pt x="208" y="563"/>
                </a:lnTo>
                <a:lnTo>
                  <a:pt x="213" y="573"/>
                </a:lnTo>
                <a:lnTo>
                  <a:pt x="213" y="582"/>
                </a:lnTo>
                <a:lnTo>
                  <a:pt x="213" y="592"/>
                </a:lnTo>
                <a:lnTo>
                  <a:pt x="213" y="601"/>
                </a:lnTo>
                <a:lnTo>
                  <a:pt x="213" y="610"/>
                </a:lnTo>
                <a:lnTo>
                  <a:pt x="213" y="620"/>
                </a:lnTo>
                <a:lnTo>
                  <a:pt x="208" y="629"/>
                </a:lnTo>
                <a:lnTo>
                  <a:pt x="208" y="639"/>
                </a:lnTo>
                <a:lnTo>
                  <a:pt x="203" y="648"/>
                </a:lnTo>
                <a:lnTo>
                  <a:pt x="198" y="657"/>
                </a:lnTo>
                <a:lnTo>
                  <a:pt x="198" y="668"/>
                </a:lnTo>
                <a:lnTo>
                  <a:pt x="188" y="691"/>
                </a:lnTo>
                <a:lnTo>
                  <a:pt x="178" y="710"/>
                </a:lnTo>
                <a:lnTo>
                  <a:pt x="168" y="733"/>
                </a:lnTo>
                <a:lnTo>
                  <a:pt x="157" y="752"/>
                </a:lnTo>
                <a:lnTo>
                  <a:pt x="137" y="790"/>
                </a:lnTo>
                <a:lnTo>
                  <a:pt x="126" y="808"/>
                </a:lnTo>
                <a:lnTo>
                  <a:pt x="116" y="822"/>
                </a:lnTo>
                <a:lnTo>
                  <a:pt x="106" y="841"/>
                </a:lnTo>
                <a:lnTo>
                  <a:pt x="96" y="855"/>
                </a:lnTo>
                <a:lnTo>
                  <a:pt x="86" y="865"/>
                </a:lnTo>
                <a:lnTo>
                  <a:pt x="86" y="869"/>
                </a:lnTo>
                <a:lnTo>
                  <a:pt x="81" y="874"/>
                </a:lnTo>
                <a:lnTo>
                  <a:pt x="76" y="879"/>
                </a:lnTo>
                <a:lnTo>
                  <a:pt x="66" y="883"/>
                </a:lnTo>
                <a:lnTo>
                  <a:pt x="56" y="879"/>
                </a:lnTo>
                <a:lnTo>
                  <a:pt x="50" y="874"/>
                </a:lnTo>
                <a:lnTo>
                  <a:pt x="40" y="865"/>
                </a:lnTo>
                <a:lnTo>
                  <a:pt x="30" y="860"/>
                </a:lnTo>
                <a:lnTo>
                  <a:pt x="25" y="851"/>
                </a:lnTo>
                <a:lnTo>
                  <a:pt x="15" y="841"/>
                </a:lnTo>
                <a:lnTo>
                  <a:pt x="10" y="832"/>
                </a:lnTo>
                <a:lnTo>
                  <a:pt x="5" y="822"/>
                </a:lnTo>
                <a:lnTo>
                  <a:pt x="5" y="822"/>
                </a:lnTo>
                <a:lnTo>
                  <a:pt x="5" y="822"/>
                </a:lnTo>
                <a:lnTo>
                  <a:pt x="0" y="822"/>
                </a:lnTo>
                <a:lnTo>
                  <a:pt x="0" y="822"/>
                </a:lnTo>
                <a:lnTo>
                  <a:pt x="0" y="822"/>
                </a:lnTo>
                <a:lnTo>
                  <a:pt x="0" y="827"/>
                </a:lnTo>
                <a:lnTo>
                  <a:pt x="0" y="832"/>
                </a:lnTo>
                <a:lnTo>
                  <a:pt x="5" y="837"/>
                </a:lnTo>
                <a:lnTo>
                  <a:pt x="5" y="841"/>
                </a:lnTo>
                <a:lnTo>
                  <a:pt x="10" y="851"/>
                </a:lnTo>
                <a:lnTo>
                  <a:pt x="10" y="860"/>
                </a:lnTo>
                <a:lnTo>
                  <a:pt x="15" y="874"/>
                </a:lnTo>
              </a:path>
            </a:pathLst>
          </a:custGeom>
          <a:ln w="12600">
            <a:solidFill>
              <a:srgbClr val="000000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8153280" y="1676520"/>
            <a:ext cx="76680" cy="317880"/>
          </a:xfrm>
          <a:custGeom>
            <a:avLst/>
            <a:gdLst/>
            <a:ahLst/>
            <a:rect l="0" t="0" r="r" b="b"/>
            <a:pathLst>
              <a:path fill="none" w="213" h="883">
                <a:moveTo>
                  <a:pt x="213" y="28"/>
                </a:moveTo>
                <a:lnTo>
                  <a:pt x="203" y="18"/>
                </a:lnTo>
                <a:lnTo>
                  <a:pt x="198" y="9"/>
                </a:lnTo>
                <a:lnTo>
                  <a:pt x="188" y="4"/>
                </a:lnTo>
                <a:lnTo>
                  <a:pt x="178" y="4"/>
                </a:lnTo>
                <a:lnTo>
                  <a:pt x="173" y="0"/>
                </a:lnTo>
                <a:lnTo>
                  <a:pt x="163" y="4"/>
                </a:lnTo>
                <a:lnTo>
                  <a:pt x="157" y="14"/>
                </a:lnTo>
                <a:lnTo>
                  <a:pt x="152" y="18"/>
                </a:lnTo>
                <a:lnTo>
                  <a:pt x="147" y="28"/>
                </a:lnTo>
                <a:lnTo>
                  <a:pt x="142" y="37"/>
                </a:lnTo>
                <a:lnTo>
                  <a:pt x="137" y="46"/>
                </a:lnTo>
                <a:lnTo>
                  <a:pt x="132" y="60"/>
                </a:lnTo>
                <a:lnTo>
                  <a:pt x="126" y="79"/>
                </a:lnTo>
                <a:lnTo>
                  <a:pt x="116" y="112"/>
                </a:lnTo>
                <a:lnTo>
                  <a:pt x="101" y="150"/>
                </a:lnTo>
                <a:lnTo>
                  <a:pt x="96" y="173"/>
                </a:lnTo>
                <a:lnTo>
                  <a:pt x="91" y="192"/>
                </a:lnTo>
                <a:lnTo>
                  <a:pt x="86" y="211"/>
                </a:lnTo>
                <a:lnTo>
                  <a:pt x="86" y="235"/>
                </a:lnTo>
                <a:lnTo>
                  <a:pt x="81" y="254"/>
                </a:lnTo>
                <a:lnTo>
                  <a:pt x="81" y="273"/>
                </a:lnTo>
                <a:lnTo>
                  <a:pt x="81" y="291"/>
                </a:lnTo>
                <a:lnTo>
                  <a:pt x="81" y="310"/>
                </a:lnTo>
                <a:lnTo>
                  <a:pt x="81" y="320"/>
                </a:lnTo>
                <a:lnTo>
                  <a:pt x="86" y="329"/>
                </a:lnTo>
                <a:lnTo>
                  <a:pt x="86" y="338"/>
                </a:lnTo>
                <a:lnTo>
                  <a:pt x="91" y="348"/>
                </a:lnTo>
                <a:lnTo>
                  <a:pt x="91" y="352"/>
                </a:lnTo>
                <a:lnTo>
                  <a:pt x="96" y="362"/>
                </a:lnTo>
                <a:lnTo>
                  <a:pt x="101" y="371"/>
                </a:lnTo>
                <a:lnTo>
                  <a:pt x="106" y="380"/>
                </a:lnTo>
                <a:lnTo>
                  <a:pt x="116" y="399"/>
                </a:lnTo>
                <a:lnTo>
                  <a:pt x="126" y="418"/>
                </a:lnTo>
                <a:lnTo>
                  <a:pt x="137" y="432"/>
                </a:lnTo>
                <a:lnTo>
                  <a:pt x="152" y="451"/>
                </a:lnTo>
                <a:lnTo>
                  <a:pt x="163" y="470"/>
                </a:lnTo>
                <a:lnTo>
                  <a:pt x="173" y="484"/>
                </a:lnTo>
                <a:lnTo>
                  <a:pt x="183" y="502"/>
                </a:lnTo>
                <a:lnTo>
                  <a:pt x="193" y="521"/>
                </a:lnTo>
                <a:lnTo>
                  <a:pt x="198" y="531"/>
                </a:lnTo>
                <a:lnTo>
                  <a:pt x="203" y="540"/>
                </a:lnTo>
                <a:lnTo>
                  <a:pt x="203" y="549"/>
                </a:lnTo>
                <a:lnTo>
                  <a:pt x="208" y="559"/>
                </a:lnTo>
                <a:lnTo>
                  <a:pt x="208" y="563"/>
                </a:lnTo>
                <a:lnTo>
                  <a:pt x="213" y="573"/>
                </a:lnTo>
                <a:lnTo>
                  <a:pt x="213" y="582"/>
                </a:lnTo>
                <a:lnTo>
                  <a:pt x="213" y="592"/>
                </a:lnTo>
                <a:lnTo>
                  <a:pt x="213" y="601"/>
                </a:lnTo>
                <a:lnTo>
                  <a:pt x="213" y="610"/>
                </a:lnTo>
                <a:lnTo>
                  <a:pt x="213" y="620"/>
                </a:lnTo>
                <a:lnTo>
                  <a:pt x="208" y="629"/>
                </a:lnTo>
                <a:lnTo>
                  <a:pt x="208" y="639"/>
                </a:lnTo>
                <a:lnTo>
                  <a:pt x="203" y="648"/>
                </a:lnTo>
                <a:lnTo>
                  <a:pt x="198" y="657"/>
                </a:lnTo>
                <a:lnTo>
                  <a:pt x="198" y="668"/>
                </a:lnTo>
                <a:lnTo>
                  <a:pt x="188" y="691"/>
                </a:lnTo>
                <a:lnTo>
                  <a:pt x="178" y="710"/>
                </a:lnTo>
                <a:lnTo>
                  <a:pt x="168" y="733"/>
                </a:lnTo>
                <a:lnTo>
                  <a:pt x="157" y="752"/>
                </a:lnTo>
                <a:lnTo>
                  <a:pt x="137" y="790"/>
                </a:lnTo>
                <a:lnTo>
                  <a:pt x="126" y="808"/>
                </a:lnTo>
                <a:lnTo>
                  <a:pt x="116" y="822"/>
                </a:lnTo>
                <a:lnTo>
                  <a:pt x="106" y="841"/>
                </a:lnTo>
                <a:lnTo>
                  <a:pt x="96" y="855"/>
                </a:lnTo>
                <a:lnTo>
                  <a:pt x="86" y="865"/>
                </a:lnTo>
                <a:lnTo>
                  <a:pt x="86" y="869"/>
                </a:lnTo>
                <a:lnTo>
                  <a:pt x="81" y="874"/>
                </a:lnTo>
                <a:lnTo>
                  <a:pt x="76" y="879"/>
                </a:lnTo>
                <a:lnTo>
                  <a:pt x="66" y="883"/>
                </a:lnTo>
                <a:lnTo>
                  <a:pt x="56" y="879"/>
                </a:lnTo>
                <a:lnTo>
                  <a:pt x="50" y="874"/>
                </a:lnTo>
                <a:lnTo>
                  <a:pt x="40" y="865"/>
                </a:lnTo>
                <a:lnTo>
                  <a:pt x="30" y="860"/>
                </a:lnTo>
                <a:lnTo>
                  <a:pt x="25" y="851"/>
                </a:lnTo>
                <a:lnTo>
                  <a:pt x="15" y="841"/>
                </a:lnTo>
                <a:lnTo>
                  <a:pt x="10" y="832"/>
                </a:lnTo>
                <a:lnTo>
                  <a:pt x="5" y="822"/>
                </a:lnTo>
                <a:lnTo>
                  <a:pt x="5" y="822"/>
                </a:lnTo>
                <a:lnTo>
                  <a:pt x="5" y="822"/>
                </a:lnTo>
                <a:lnTo>
                  <a:pt x="0" y="822"/>
                </a:lnTo>
                <a:lnTo>
                  <a:pt x="0" y="822"/>
                </a:lnTo>
                <a:lnTo>
                  <a:pt x="0" y="822"/>
                </a:lnTo>
                <a:lnTo>
                  <a:pt x="0" y="827"/>
                </a:lnTo>
                <a:lnTo>
                  <a:pt x="0" y="832"/>
                </a:lnTo>
                <a:lnTo>
                  <a:pt x="5" y="837"/>
                </a:lnTo>
                <a:lnTo>
                  <a:pt x="5" y="841"/>
                </a:lnTo>
                <a:lnTo>
                  <a:pt x="10" y="851"/>
                </a:lnTo>
                <a:lnTo>
                  <a:pt x="10" y="860"/>
                </a:lnTo>
                <a:lnTo>
                  <a:pt x="15" y="874"/>
                </a:lnTo>
              </a:path>
            </a:pathLst>
          </a:custGeom>
          <a:ln w="12600">
            <a:solidFill>
              <a:srgbClr val="000000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762120" y="4267080"/>
            <a:ext cx="76680" cy="317880"/>
          </a:xfrm>
          <a:custGeom>
            <a:avLst/>
            <a:gdLst/>
            <a:ahLst/>
            <a:rect l="0" t="0" r="r" b="b"/>
            <a:pathLst>
              <a:path fill="none" w="213" h="883">
                <a:moveTo>
                  <a:pt x="213" y="28"/>
                </a:moveTo>
                <a:lnTo>
                  <a:pt x="203" y="18"/>
                </a:lnTo>
                <a:lnTo>
                  <a:pt x="198" y="9"/>
                </a:lnTo>
                <a:lnTo>
                  <a:pt x="188" y="4"/>
                </a:lnTo>
                <a:lnTo>
                  <a:pt x="178" y="4"/>
                </a:lnTo>
                <a:lnTo>
                  <a:pt x="173" y="0"/>
                </a:lnTo>
                <a:lnTo>
                  <a:pt x="163" y="4"/>
                </a:lnTo>
                <a:lnTo>
                  <a:pt x="157" y="14"/>
                </a:lnTo>
                <a:lnTo>
                  <a:pt x="152" y="18"/>
                </a:lnTo>
                <a:lnTo>
                  <a:pt x="147" y="28"/>
                </a:lnTo>
                <a:lnTo>
                  <a:pt x="142" y="37"/>
                </a:lnTo>
                <a:lnTo>
                  <a:pt x="137" y="46"/>
                </a:lnTo>
                <a:lnTo>
                  <a:pt x="132" y="60"/>
                </a:lnTo>
                <a:lnTo>
                  <a:pt x="126" y="79"/>
                </a:lnTo>
                <a:lnTo>
                  <a:pt x="116" y="112"/>
                </a:lnTo>
                <a:lnTo>
                  <a:pt x="101" y="150"/>
                </a:lnTo>
                <a:lnTo>
                  <a:pt x="96" y="173"/>
                </a:lnTo>
                <a:lnTo>
                  <a:pt x="91" y="192"/>
                </a:lnTo>
                <a:lnTo>
                  <a:pt x="86" y="211"/>
                </a:lnTo>
                <a:lnTo>
                  <a:pt x="86" y="235"/>
                </a:lnTo>
                <a:lnTo>
                  <a:pt x="81" y="254"/>
                </a:lnTo>
                <a:lnTo>
                  <a:pt x="81" y="273"/>
                </a:lnTo>
                <a:lnTo>
                  <a:pt x="81" y="291"/>
                </a:lnTo>
                <a:lnTo>
                  <a:pt x="81" y="310"/>
                </a:lnTo>
                <a:lnTo>
                  <a:pt x="81" y="320"/>
                </a:lnTo>
                <a:lnTo>
                  <a:pt x="86" y="329"/>
                </a:lnTo>
                <a:lnTo>
                  <a:pt x="86" y="338"/>
                </a:lnTo>
                <a:lnTo>
                  <a:pt x="91" y="348"/>
                </a:lnTo>
                <a:lnTo>
                  <a:pt x="91" y="352"/>
                </a:lnTo>
                <a:lnTo>
                  <a:pt x="96" y="362"/>
                </a:lnTo>
                <a:lnTo>
                  <a:pt x="101" y="371"/>
                </a:lnTo>
                <a:lnTo>
                  <a:pt x="106" y="380"/>
                </a:lnTo>
                <a:lnTo>
                  <a:pt x="116" y="399"/>
                </a:lnTo>
                <a:lnTo>
                  <a:pt x="126" y="418"/>
                </a:lnTo>
                <a:lnTo>
                  <a:pt x="137" y="432"/>
                </a:lnTo>
                <a:lnTo>
                  <a:pt x="152" y="451"/>
                </a:lnTo>
                <a:lnTo>
                  <a:pt x="163" y="470"/>
                </a:lnTo>
                <a:lnTo>
                  <a:pt x="173" y="484"/>
                </a:lnTo>
                <a:lnTo>
                  <a:pt x="183" y="502"/>
                </a:lnTo>
                <a:lnTo>
                  <a:pt x="193" y="521"/>
                </a:lnTo>
                <a:lnTo>
                  <a:pt x="198" y="531"/>
                </a:lnTo>
                <a:lnTo>
                  <a:pt x="203" y="540"/>
                </a:lnTo>
                <a:lnTo>
                  <a:pt x="203" y="549"/>
                </a:lnTo>
                <a:lnTo>
                  <a:pt x="208" y="559"/>
                </a:lnTo>
                <a:lnTo>
                  <a:pt x="208" y="563"/>
                </a:lnTo>
                <a:lnTo>
                  <a:pt x="213" y="573"/>
                </a:lnTo>
                <a:lnTo>
                  <a:pt x="213" y="582"/>
                </a:lnTo>
                <a:lnTo>
                  <a:pt x="213" y="592"/>
                </a:lnTo>
                <a:lnTo>
                  <a:pt x="213" y="601"/>
                </a:lnTo>
                <a:lnTo>
                  <a:pt x="213" y="610"/>
                </a:lnTo>
                <a:lnTo>
                  <a:pt x="213" y="620"/>
                </a:lnTo>
                <a:lnTo>
                  <a:pt x="208" y="629"/>
                </a:lnTo>
                <a:lnTo>
                  <a:pt x="208" y="639"/>
                </a:lnTo>
                <a:lnTo>
                  <a:pt x="203" y="648"/>
                </a:lnTo>
                <a:lnTo>
                  <a:pt x="198" y="657"/>
                </a:lnTo>
                <a:lnTo>
                  <a:pt x="198" y="668"/>
                </a:lnTo>
                <a:lnTo>
                  <a:pt x="188" y="691"/>
                </a:lnTo>
                <a:lnTo>
                  <a:pt x="178" y="710"/>
                </a:lnTo>
                <a:lnTo>
                  <a:pt x="168" y="733"/>
                </a:lnTo>
                <a:lnTo>
                  <a:pt x="157" y="752"/>
                </a:lnTo>
                <a:lnTo>
                  <a:pt x="137" y="790"/>
                </a:lnTo>
                <a:lnTo>
                  <a:pt x="126" y="808"/>
                </a:lnTo>
                <a:lnTo>
                  <a:pt x="116" y="822"/>
                </a:lnTo>
                <a:lnTo>
                  <a:pt x="106" y="841"/>
                </a:lnTo>
                <a:lnTo>
                  <a:pt x="96" y="855"/>
                </a:lnTo>
                <a:lnTo>
                  <a:pt x="86" y="865"/>
                </a:lnTo>
                <a:lnTo>
                  <a:pt x="86" y="869"/>
                </a:lnTo>
                <a:lnTo>
                  <a:pt x="81" y="874"/>
                </a:lnTo>
                <a:lnTo>
                  <a:pt x="76" y="879"/>
                </a:lnTo>
                <a:lnTo>
                  <a:pt x="66" y="883"/>
                </a:lnTo>
                <a:lnTo>
                  <a:pt x="56" y="879"/>
                </a:lnTo>
                <a:lnTo>
                  <a:pt x="50" y="874"/>
                </a:lnTo>
                <a:lnTo>
                  <a:pt x="40" y="865"/>
                </a:lnTo>
                <a:lnTo>
                  <a:pt x="30" y="860"/>
                </a:lnTo>
                <a:lnTo>
                  <a:pt x="25" y="851"/>
                </a:lnTo>
                <a:lnTo>
                  <a:pt x="15" y="841"/>
                </a:lnTo>
                <a:lnTo>
                  <a:pt x="10" y="832"/>
                </a:lnTo>
                <a:lnTo>
                  <a:pt x="5" y="822"/>
                </a:lnTo>
                <a:lnTo>
                  <a:pt x="5" y="822"/>
                </a:lnTo>
                <a:lnTo>
                  <a:pt x="5" y="822"/>
                </a:lnTo>
                <a:lnTo>
                  <a:pt x="0" y="822"/>
                </a:lnTo>
                <a:lnTo>
                  <a:pt x="0" y="822"/>
                </a:lnTo>
                <a:lnTo>
                  <a:pt x="0" y="822"/>
                </a:lnTo>
                <a:lnTo>
                  <a:pt x="0" y="827"/>
                </a:lnTo>
                <a:lnTo>
                  <a:pt x="0" y="832"/>
                </a:lnTo>
                <a:lnTo>
                  <a:pt x="5" y="837"/>
                </a:lnTo>
                <a:lnTo>
                  <a:pt x="5" y="841"/>
                </a:lnTo>
                <a:lnTo>
                  <a:pt x="10" y="851"/>
                </a:lnTo>
                <a:lnTo>
                  <a:pt x="10" y="860"/>
                </a:lnTo>
                <a:lnTo>
                  <a:pt x="15" y="874"/>
                </a:lnTo>
              </a:path>
            </a:pathLst>
          </a:custGeom>
          <a:ln w="12600">
            <a:solidFill>
              <a:srgbClr val="000000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838080" y="4280040"/>
            <a:ext cx="76680" cy="317880"/>
          </a:xfrm>
          <a:custGeom>
            <a:avLst/>
            <a:gdLst/>
            <a:ahLst/>
            <a:rect l="0" t="0" r="r" b="b"/>
            <a:pathLst>
              <a:path fill="none" w="213" h="883">
                <a:moveTo>
                  <a:pt x="213" y="28"/>
                </a:moveTo>
                <a:lnTo>
                  <a:pt x="203" y="18"/>
                </a:lnTo>
                <a:lnTo>
                  <a:pt x="198" y="9"/>
                </a:lnTo>
                <a:lnTo>
                  <a:pt x="188" y="4"/>
                </a:lnTo>
                <a:lnTo>
                  <a:pt x="178" y="4"/>
                </a:lnTo>
                <a:lnTo>
                  <a:pt x="173" y="0"/>
                </a:lnTo>
                <a:lnTo>
                  <a:pt x="163" y="4"/>
                </a:lnTo>
                <a:lnTo>
                  <a:pt x="157" y="14"/>
                </a:lnTo>
                <a:lnTo>
                  <a:pt x="152" y="18"/>
                </a:lnTo>
                <a:lnTo>
                  <a:pt x="147" y="28"/>
                </a:lnTo>
                <a:lnTo>
                  <a:pt x="142" y="37"/>
                </a:lnTo>
                <a:lnTo>
                  <a:pt x="137" y="46"/>
                </a:lnTo>
                <a:lnTo>
                  <a:pt x="132" y="60"/>
                </a:lnTo>
                <a:lnTo>
                  <a:pt x="126" y="79"/>
                </a:lnTo>
                <a:lnTo>
                  <a:pt x="116" y="112"/>
                </a:lnTo>
                <a:lnTo>
                  <a:pt x="101" y="150"/>
                </a:lnTo>
                <a:lnTo>
                  <a:pt x="96" y="173"/>
                </a:lnTo>
                <a:lnTo>
                  <a:pt x="91" y="192"/>
                </a:lnTo>
                <a:lnTo>
                  <a:pt x="86" y="211"/>
                </a:lnTo>
                <a:lnTo>
                  <a:pt x="86" y="235"/>
                </a:lnTo>
                <a:lnTo>
                  <a:pt x="81" y="254"/>
                </a:lnTo>
                <a:lnTo>
                  <a:pt x="81" y="273"/>
                </a:lnTo>
                <a:lnTo>
                  <a:pt x="81" y="291"/>
                </a:lnTo>
                <a:lnTo>
                  <a:pt x="81" y="310"/>
                </a:lnTo>
                <a:lnTo>
                  <a:pt x="81" y="320"/>
                </a:lnTo>
                <a:lnTo>
                  <a:pt x="86" y="329"/>
                </a:lnTo>
                <a:lnTo>
                  <a:pt x="86" y="338"/>
                </a:lnTo>
                <a:lnTo>
                  <a:pt x="91" y="348"/>
                </a:lnTo>
                <a:lnTo>
                  <a:pt x="91" y="352"/>
                </a:lnTo>
                <a:lnTo>
                  <a:pt x="96" y="362"/>
                </a:lnTo>
                <a:lnTo>
                  <a:pt x="101" y="371"/>
                </a:lnTo>
                <a:lnTo>
                  <a:pt x="106" y="380"/>
                </a:lnTo>
                <a:lnTo>
                  <a:pt x="116" y="399"/>
                </a:lnTo>
                <a:lnTo>
                  <a:pt x="126" y="418"/>
                </a:lnTo>
                <a:lnTo>
                  <a:pt x="137" y="432"/>
                </a:lnTo>
                <a:lnTo>
                  <a:pt x="152" y="451"/>
                </a:lnTo>
                <a:lnTo>
                  <a:pt x="163" y="470"/>
                </a:lnTo>
                <a:lnTo>
                  <a:pt x="173" y="484"/>
                </a:lnTo>
                <a:lnTo>
                  <a:pt x="183" y="502"/>
                </a:lnTo>
                <a:lnTo>
                  <a:pt x="193" y="521"/>
                </a:lnTo>
                <a:lnTo>
                  <a:pt x="198" y="531"/>
                </a:lnTo>
                <a:lnTo>
                  <a:pt x="203" y="540"/>
                </a:lnTo>
                <a:lnTo>
                  <a:pt x="203" y="549"/>
                </a:lnTo>
                <a:lnTo>
                  <a:pt x="208" y="559"/>
                </a:lnTo>
                <a:lnTo>
                  <a:pt x="208" y="563"/>
                </a:lnTo>
                <a:lnTo>
                  <a:pt x="213" y="573"/>
                </a:lnTo>
                <a:lnTo>
                  <a:pt x="213" y="582"/>
                </a:lnTo>
                <a:lnTo>
                  <a:pt x="213" y="592"/>
                </a:lnTo>
                <a:lnTo>
                  <a:pt x="213" y="601"/>
                </a:lnTo>
                <a:lnTo>
                  <a:pt x="213" y="610"/>
                </a:lnTo>
                <a:lnTo>
                  <a:pt x="213" y="620"/>
                </a:lnTo>
                <a:lnTo>
                  <a:pt x="208" y="629"/>
                </a:lnTo>
                <a:lnTo>
                  <a:pt x="208" y="639"/>
                </a:lnTo>
                <a:lnTo>
                  <a:pt x="203" y="648"/>
                </a:lnTo>
                <a:lnTo>
                  <a:pt x="198" y="657"/>
                </a:lnTo>
                <a:lnTo>
                  <a:pt x="198" y="668"/>
                </a:lnTo>
                <a:lnTo>
                  <a:pt x="188" y="691"/>
                </a:lnTo>
                <a:lnTo>
                  <a:pt x="178" y="710"/>
                </a:lnTo>
                <a:lnTo>
                  <a:pt x="168" y="733"/>
                </a:lnTo>
                <a:lnTo>
                  <a:pt x="157" y="752"/>
                </a:lnTo>
                <a:lnTo>
                  <a:pt x="137" y="790"/>
                </a:lnTo>
                <a:lnTo>
                  <a:pt x="126" y="808"/>
                </a:lnTo>
                <a:lnTo>
                  <a:pt x="116" y="822"/>
                </a:lnTo>
                <a:lnTo>
                  <a:pt x="106" y="841"/>
                </a:lnTo>
                <a:lnTo>
                  <a:pt x="96" y="855"/>
                </a:lnTo>
                <a:lnTo>
                  <a:pt x="86" y="865"/>
                </a:lnTo>
                <a:lnTo>
                  <a:pt x="86" y="869"/>
                </a:lnTo>
                <a:lnTo>
                  <a:pt x="81" y="874"/>
                </a:lnTo>
                <a:lnTo>
                  <a:pt x="76" y="879"/>
                </a:lnTo>
                <a:lnTo>
                  <a:pt x="66" y="883"/>
                </a:lnTo>
                <a:lnTo>
                  <a:pt x="56" y="879"/>
                </a:lnTo>
                <a:lnTo>
                  <a:pt x="50" y="874"/>
                </a:lnTo>
                <a:lnTo>
                  <a:pt x="40" y="865"/>
                </a:lnTo>
                <a:lnTo>
                  <a:pt x="30" y="860"/>
                </a:lnTo>
                <a:lnTo>
                  <a:pt x="25" y="851"/>
                </a:lnTo>
                <a:lnTo>
                  <a:pt x="15" y="841"/>
                </a:lnTo>
                <a:lnTo>
                  <a:pt x="10" y="832"/>
                </a:lnTo>
                <a:lnTo>
                  <a:pt x="5" y="822"/>
                </a:lnTo>
                <a:lnTo>
                  <a:pt x="5" y="822"/>
                </a:lnTo>
                <a:lnTo>
                  <a:pt x="5" y="822"/>
                </a:lnTo>
                <a:lnTo>
                  <a:pt x="0" y="822"/>
                </a:lnTo>
                <a:lnTo>
                  <a:pt x="0" y="822"/>
                </a:lnTo>
                <a:lnTo>
                  <a:pt x="0" y="822"/>
                </a:lnTo>
                <a:lnTo>
                  <a:pt x="0" y="827"/>
                </a:lnTo>
                <a:lnTo>
                  <a:pt x="0" y="832"/>
                </a:lnTo>
                <a:lnTo>
                  <a:pt x="5" y="837"/>
                </a:lnTo>
                <a:lnTo>
                  <a:pt x="5" y="841"/>
                </a:lnTo>
                <a:lnTo>
                  <a:pt x="10" y="851"/>
                </a:lnTo>
                <a:lnTo>
                  <a:pt x="10" y="860"/>
                </a:lnTo>
                <a:lnTo>
                  <a:pt x="15" y="874"/>
                </a:lnTo>
              </a:path>
            </a:pathLst>
          </a:custGeom>
          <a:ln w="12600">
            <a:solidFill>
              <a:srgbClr val="000000"/>
            </a:solidFill>
            <a:round/>
          </a:ln>
        </p:spPr>
        <p:txBody>
          <a:bodyPr lIns="96120" rIns="96120" tIns="51120" bIns="511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 txBox="1"/>
          <p:nvPr/>
        </p:nvSpPr>
        <p:spPr>
          <a:xfrm>
            <a:off x="757080" y="1976400"/>
            <a:ext cx="1049400" cy="47628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199"/>
              </a:spcBef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Transaction Announced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 txBox="1"/>
          <p:nvPr/>
        </p:nvSpPr>
        <p:spPr>
          <a:xfrm>
            <a:off x="2146320" y="2814480"/>
            <a:ext cx="1152360" cy="47628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199"/>
              </a:spcBef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File OPUC and WUTC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3949560" y="2390760"/>
            <a:ext cx="851400" cy="5040"/>
          </a:xfrm>
          <a:custGeom>
            <a:avLst/>
            <a:gdLst/>
            <a:ahLst/>
            <a:rect l="0" t="0" r="r" b="b"/>
            <a:pathLst>
              <a:path fill="none" w="2365" h="14">
                <a:moveTo>
                  <a:pt x="0" y="14"/>
                </a:moveTo>
                <a:lnTo>
                  <a:pt x="0" y="6"/>
                </a:lnTo>
                <a:lnTo>
                  <a:pt x="2365" y="6"/>
                </a:lnTo>
                <a:lnTo>
                  <a:pt x="2365" y="0"/>
                </a:lnTo>
              </a:path>
            </a:pathLst>
          </a:custGeom>
          <a:ln w="12600">
            <a:solidFill>
              <a:srgbClr val="000000"/>
            </a:solidFill>
            <a:round/>
          </a:ln>
        </p:spPr>
        <p:txBody>
          <a:bodyPr lIns="96120" rIns="96120" tIns="-46080" bIns="-4608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 txBox="1"/>
          <p:nvPr/>
        </p:nvSpPr>
        <p:spPr>
          <a:xfrm>
            <a:off x="3795840" y="2814480"/>
            <a:ext cx="1152360" cy="47628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199"/>
              </a:spcBef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File FERC and SEC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 txBox="1"/>
          <p:nvPr/>
        </p:nvSpPr>
        <p:spPr>
          <a:xfrm>
            <a:off x="5338800" y="2814480"/>
            <a:ext cx="1305000" cy="44928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199"/>
              </a:spcBef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File HSR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2282760" y="2378160"/>
            <a:ext cx="881280" cy="3600"/>
          </a:xfrm>
          <a:custGeom>
            <a:avLst/>
            <a:gdLst/>
            <a:ahLst/>
            <a:rect l="0" t="0" r="r" b="b"/>
            <a:pathLst>
              <a:path fill="none" w="2448" h="10">
                <a:moveTo>
                  <a:pt x="0" y="10"/>
                </a:moveTo>
                <a:lnTo>
                  <a:pt x="0" y="5"/>
                </a:lnTo>
                <a:lnTo>
                  <a:pt x="2448" y="5"/>
                </a:lnTo>
                <a:lnTo>
                  <a:pt x="2448" y="0"/>
                </a:lnTo>
              </a:path>
            </a:pathLst>
          </a:custGeom>
          <a:ln w="12600">
            <a:solidFill>
              <a:srgbClr val="000000"/>
            </a:solidFill>
            <a:round/>
          </a:ln>
        </p:spPr>
        <p:txBody>
          <a:bodyPr lIns="96120" rIns="96120" tIns="-47520" bIns="-475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5565600" y="2394000"/>
            <a:ext cx="848160" cy="3600"/>
          </a:xfrm>
          <a:custGeom>
            <a:avLst/>
            <a:gdLst/>
            <a:ahLst/>
            <a:rect l="0" t="0" r="r" b="b"/>
            <a:pathLst>
              <a:path fill="none" w="2356" h="10">
                <a:moveTo>
                  <a:pt x="2356" y="10"/>
                </a:moveTo>
                <a:lnTo>
                  <a:pt x="2356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ln w="12600">
            <a:solidFill>
              <a:srgbClr val="000000"/>
            </a:solidFill>
            <a:round/>
          </a:ln>
        </p:spPr>
        <p:txBody>
          <a:bodyPr lIns="96120" rIns="96120" tIns="-47520" bIns="-475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7321680" y="2384280"/>
            <a:ext cx="868680" cy="3600"/>
          </a:xfrm>
          <a:custGeom>
            <a:avLst/>
            <a:gdLst/>
            <a:ahLst/>
            <a:rect l="0" t="0" r="r" b="b"/>
            <a:pathLst>
              <a:path fill="none" w="2413" h="10">
                <a:moveTo>
                  <a:pt x="2413" y="10"/>
                </a:moveTo>
                <a:lnTo>
                  <a:pt x="2413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ln w="12600">
            <a:solidFill>
              <a:srgbClr val="000000"/>
            </a:solidFill>
            <a:round/>
          </a:ln>
        </p:spPr>
        <p:txBody>
          <a:bodyPr lIns="96120" rIns="96120" tIns="-47520" bIns="-475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 txBox="1"/>
          <p:nvPr/>
        </p:nvSpPr>
        <p:spPr>
          <a:xfrm>
            <a:off x="7045200" y="2814480"/>
            <a:ext cx="1424160" cy="46656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199"/>
              </a:spcBef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FERC decision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874800" y="4995720"/>
            <a:ext cx="824400" cy="5040"/>
          </a:xfrm>
          <a:custGeom>
            <a:avLst/>
            <a:gdLst/>
            <a:ahLst/>
            <a:rect l="0" t="0" r="r" b="b"/>
            <a:pathLst>
              <a:path fill="none" w="2290" h="14">
                <a:moveTo>
                  <a:pt x="2290" y="14"/>
                </a:moveTo>
                <a:lnTo>
                  <a:pt x="2290" y="6"/>
                </a:lnTo>
                <a:lnTo>
                  <a:pt x="0" y="6"/>
                </a:lnTo>
                <a:lnTo>
                  <a:pt x="0" y="0"/>
                </a:lnTo>
              </a:path>
            </a:pathLst>
          </a:custGeom>
          <a:ln w="12600">
            <a:solidFill>
              <a:srgbClr val="000000"/>
            </a:solidFill>
            <a:round/>
          </a:ln>
        </p:spPr>
        <p:txBody>
          <a:bodyPr lIns="96120" rIns="96120" tIns="-46080" bIns="-4608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3914640" y="5024520"/>
            <a:ext cx="916200" cy="8280"/>
          </a:xfrm>
          <a:custGeom>
            <a:avLst/>
            <a:gdLst/>
            <a:ahLst/>
            <a:rect l="0" t="0" r="r" b="b"/>
            <a:pathLst>
              <a:path fill="none" w="2545" h="23">
                <a:moveTo>
                  <a:pt x="0" y="23"/>
                </a:moveTo>
                <a:lnTo>
                  <a:pt x="0" y="10"/>
                </a:lnTo>
                <a:lnTo>
                  <a:pt x="2545" y="10"/>
                </a:lnTo>
                <a:lnTo>
                  <a:pt x="2545" y="0"/>
                </a:lnTo>
              </a:path>
            </a:pathLst>
          </a:custGeom>
          <a:ln w="12600">
            <a:solidFill>
              <a:srgbClr val="000000"/>
            </a:solidFill>
            <a:round/>
          </a:ln>
        </p:spPr>
        <p:txBody>
          <a:bodyPr lIns="96120" rIns="96120" tIns="-42840" bIns="-4284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 txBox="1"/>
          <p:nvPr/>
        </p:nvSpPr>
        <p:spPr>
          <a:xfrm>
            <a:off x="636480" y="5405400"/>
            <a:ext cx="1305000" cy="54288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199"/>
              </a:spcBef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OPUC Decision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 txBox="1"/>
          <p:nvPr/>
        </p:nvSpPr>
        <p:spPr>
          <a:xfrm>
            <a:off x="2070000" y="5481720"/>
            <a:ext cx="1305000" cy="46656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199"/>
              </a:spcBef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WUTC Decision and HSR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 txBox="1"/>
          <p:nvPr/>
        </p:nvSpPr>
        <p:spPr>
          <a:xfrm>
            <a:off x="3754440" y="5481720"/>
            <a:ext cx="1228680" cy="466560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199"/>
              </a:spcBef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SEC Decision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2251080" y="5011560"/>
            <a:ext cx="946440" cy="3600"/>
          </a:xfrm>
          <a:custGeom>
            <a:avLst/>
            <a:gdLst/>
            <a:ahLst/>
            <a:rect l="0" t="0" r="r" b="b"/>
            <a:pathLst>
              <a:path fill="none" w="2629" h="10">
                <a:moveTo>
                  <a:pt x="0" y="10"/>
                </a:moveTo>
                <a:lnTo>
                  <a:pt x="0" y="5"/>
                </a:lnTo>
                <a:lnTo>
                  <a:pt x="2629" y="5"/>
                </a:lnTo>
                <a:lnTo>
                  <a:pt x="2629" y="0"/>
                </a:lnTo>
              </a:path>
            </a:pathLst>
          </a:custGeom>
          <a:ln w="12600">
            <a:solidFill>
              <a:srgbClr val="000000"/>
            </a:solidFill>
            <a:round/>
          </a:ln>
        </p:spPr>
        <p:txBody>
          <a:bodyPr lIns="96120" rIns="96120" tIns="-47520" bIns="-4752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 txBox="1"/>
          <p:nvPr/>
        </p:nvSpPr>
        <p:spPr>
          <a:xfrm>
            <a:off x="685800" y="38088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Oregon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 txBox="1"/>
          <p:nvPr/>
        </p:nvSpPr>
        <p:spPr>
          <a:xfrm>
            <a:off x="685800" y="1447920"/>
            <a:ext cx="7772400" cy="4648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PUC review—”public interest” and “net benefits” standard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Issues: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Financial strength of utilities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Capital structure of holding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Credit rating of utilities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Gas/electric competition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Affiliation of Enron, Buyer and PGE—cost allocation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Conditions—we can expect conditions similar to those in our 1997 Order and the Sierra Order, including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Ring-fence for utilities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Rate plan—including a possible freeze + 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Affiliate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 txBox="1"/>
          <p:nvPr/>
        </p:nvSpPr>
        <p:spPr>
          <a:xfrm>
            <a:off x="685800" y="0"/>
            <a:ext cx="7772400" cy="144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Oregon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 txBox="1"/>
          <p:nvPr/>
        </p:nvSpPr>
        <p:spPr>
          <a:xfrm>
            <a:off x="685800" y="137160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Proposed process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Application filed October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Hearings—January or February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Prior cases have resulted in decision within 9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 txBox="1"/>
          <p:nvPr/>
        </p:nvSpPr>
        <p:spPr>
          <a:xfrm>
            <a:off x="685800" y="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Washington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 txBox="1"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WUTC review required under a “public interest” standard.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Likely Issues: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Capital structure of holding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Credit rating of utility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Impact on reliability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Possible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Gas/electric competition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Affiliation/Enron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Timeline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Past cases have taken as long as 12 months.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Puget Power/Washington Natural merger—10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 txBox="1"/>
          <p:nvPr/>
        </p:nvSpPr>
        <p:spPr>
          <a:xfrm>
            <a:off x="685800" y="3808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FERC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 txBox="1"/>
          <p:nvPr/>
        </p:nvSpPr>
        <p:spPr>
          <a:xfrm>
            <a:off x="685800" y="1219320"/>
            <a:ext cx="7848720" cy="50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FERC jurisdiction arises from change in control over PGE’s transmission assets.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Focus will be on vertical market power, based on combining “upstream” gas utility with “downstream” electric utility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Factors mitigate concerns with vertical market power: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PGE is net short in current market and purchases in excess of 50% of its current demand.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Relevant downstream power market is probably not highly concentrated.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In upstream gas market, FERC’s focus is on control of interstate pipelines; LDCs with limited service areas generally are not able to hinder development of power projects.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Northwest has open access shipping tariffs for large customers and most new generation will connect directly to the interstate pipelines.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 txBox="1"/>
          <p:nvPr/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FERC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(cont’d)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 txBox="1"/>
          <p:nvPr/>
        </p:nvSpPr>
        <p:spPr>
          <a:xfrm>
            <a:off x="685800" y="167652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Factors mitigate concerns with vertical market power: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Northwest only supplies natural gas or transportation services to (1) PGE’s Beaver Plant; (2) some distributed generation facilities; and (3) a small (50 MW) facility in Clark County.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PGE has agreed to transfer operational control of transmission system to a FERC-approved Transco and RTO.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FERC approval expected – 5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Restrictions on Enron unlikely—voting interest is &lt; 5%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Affiliation may be found if Enron can“direct or cause the direction of the management or policies” of PGE, whether because of board membership or other factors. 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 txBox="1"/>
          <p:nvPr/>
        </p:nvSpPr>
        <p:spPr>
          <a:xfrm>
            <a:off x="685800" y="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 txBox="1"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HoldCo will likely be an exempt intrastate holding company.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Likely issues:  HoldCo will be highly leveraged.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SEC will likely rely on WUTC and OPUC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B&amp;B concluded Enron will not need approval to enter into transaction.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Enron’s ownership of voting stock &lt; 5%.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However, SEC staff may question HoldCo board membership and right to designate future board members.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Decision likely 1-2 months after final state/FERC decision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 txBox="1"/>
          <p:nvPr/>
        </p:nvSpPr>
        <p:spPr>
          <a:xfrm>
            <a:off x="685800" y="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HSR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 txBox="1"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Issues: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Loss of retail gas/electric competition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Increased market position due to addition of PGE gas 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Convergence at wholesale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Vertical market power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Process includes initial 30-day review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potential process of up to 8 months with a second request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 txBox="1"/>
          <p:nvPr/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Observations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 txBox="1"/>
          <p:nvPr/>
        </p:nvSpPr>
        <p:spPr>
          <a:xfrm>
            <a:off x="685800" y="121932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Positive outlook on regulatory issues.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Well positioned politically—”Made in Oregon”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Oregon: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Issues should be limited to capital structure impacts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New commission—e.g., PGE rate order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Known entities—both regulated primarily by OPUC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Washington—buyer has limited role in state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FERC/SEC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Potential issue with board membership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However, overall limited issues given size of buyer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SEC:  may have additional issue with capital structure, but will rely on state review.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HSR:  Relatively small transaction.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pkaufma</dc:creator>
  <dc:description/>
  <dc:language>en-US</dc:language>
  <cp:lastModifiedBy>pkaufma</cp:lastModifiedBy>
  <cp:revision>0</cp:revision>
  <dc:subject/>
  <dc:title>Regulatory Review</dc:title>
</cp:coreProperties>
</file>