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/>
  <p:notesSz cx="7772400" cy="10058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Master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Master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t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 txBox="1"/>
          <p:nvPr/>
        </p:nvSpPr>
        <p:spPr>
          <a:xfrm>
            <a:off x="685800" y="228600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Regulatory Review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"/>
          <p:cNvSpPr txBox="1"/>
          <p:nvPr/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479"/>
              </a:spcBef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Paul Kaufman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479"/>
              </a:spcBef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Vice President, Government Affairs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"/>
          <p:cNvSpPr txBox="1"/>
          <p:nvPr/>
        </p:nvSpPr>
        <p:spPr>
          <a:xfrm>
            <a:off x="685800" y="228600"/>
            <a:ext cx="7772400" cy="121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Observations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"/>
          <p:cNvSpPr txBox="1"/>
          <p:nvPr/>
        </p:nvSpPr>
        <p:spPr>
          <a:xfrm>
            <a:off x="685800" y="1219320"/>
            <a:ext cx="7772400" cy="48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marL="343080" indent="-34308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Positive outlook regulatory issues.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Well positioned politically—”Made in Oregon”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Oregon: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Issues should be limited to capital structure impacts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New commission—e.g., PGE rate order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Known entities—both regulated primarily by OPUC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Washington—buyer has limited role in state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FERC: 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Potential issue with board membership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However, overall limited issues given size of buyer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SEC:  issue with board membership and capital structure, but will rely on state review.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HSR:  Relatively small transaction. 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"/>
          <p:cNvSpPr txBox="1"/>
          <p:nvPr/>
        </p:nvSpPr>
        <p:spPr>
          <a:xfrm>
            <a:off x="685800" y="380880"/>
            <a:ext cx="7772400" cy="1066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Oregon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"/>
          <p:cNvSpPr txBox="1"/>
          <p:nvPr/>
        </p:nvSpPr>
        <p:spPr>
          <a:xfrm>
            <a:off x="685800" y="1447920"/>
            <a:ext cx="7772400" cy="4648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marL="343080" indent="-34308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PUC review--“public interest” and “net benefits” standard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Requested Relief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Approval for Enron Northwest LLC to exercise option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Finding that 4.9% voting share does not trigger statute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Approval to form HoldCo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Approval for HoldCo to exercise influence over PGE and Buyer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Issues: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Financial strength of utilities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Capital structure of holding company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Credit rating of utilities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Gas/electric competition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Affiliation of Enron, Buyer and PGE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"/>
          <p:cNvSpPr txBox="1"/>
          <p:nvPr/>
        </p:nvSpPr>
        <p:spPr>
          <a:xfrm>
            <a:off x="685800" y="6094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Oregon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"/>
          <p:cNvSpPr txBox="1"/>
          <p:nvPr/>
        </p:nvSpPr>
        <p:spPr>
          <a:xfrm>
            <a:off x="685800" y="1676520"/>
            <a:ext cx="7772400" cy="4419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marL="343080" indent="-34308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Conditions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Ring-fence for utilities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Dividend restrictions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Equity requirements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Rate plan—freeze + ?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Service quality and reliability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Reporting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Affiliate issues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Process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Application filed early October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Hearings--December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Prior cases have resulted in decision within 9 months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"/>
          <p:cNvSpPr txBox="1"/>
          <p:nvPr/>
        </p:nvSpPr>
        <p:spPr>
          <a:xfrm>
            <a:off x="685800" y="6094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Washington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"/>
          <p:cNvSpPr txBox="1"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marL="343080" indent="-34308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WUTC review required under a “public interest”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Likely Issues: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Capital structure of holding company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Credit rating of utility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Impact on reliability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Possible Issues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Gas/electric competition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Affiliation/Enron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Timeline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Past cases have taken as long as 12 months.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Puget Power/Washington Natural merger—10 months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"/>
          <p:cNvSpPr txBox="1"/>
          <p:nvPr/>
        </p:nvSpPr>
        <p:spPr>
          <a:xfrm>
            <a:off x="685800" y="380880"/>
            <a:ext cx="7772400" cy="1371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FERC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"/>
          <p:cNvSpPr txBox="1"/>
          <p:nvPr/>
        </p:nvSpPr>
        <p:spPr>
          <a:xfrm>
            <a:off x="609480" y="1828800"/>
            <a:ext cx="7772400" cy="3962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marL="343080" indent="-34308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FERC jurisdiction arises from transfer of PGE’s assets.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FERC review will be similar to Sierra Transaction.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Vertical (not Horizontal) market power   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Factors mitigate concerns with vertical market power: 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PGE is net short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Buyer’s generation market is limited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Buyer has open access shipping tariffs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New generation will connect to interstates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Buyer is not a major marketer of natural gas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V&amp;E expects FERC approval within merger guidelines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"/>
          <p:cNvSpPr txBox="1"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FERC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"/>
          <p:cNvSpPr txBox="1"/>
          <p:nvPr/>
        </p:nvSpPr>
        <p:spPr>
          <a:xfrm>
            <a:off x="685800" y="1371600"/>
            <a:ext cx="7772400" cy="4724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If Enron is an “affiliate” FERC can condition Enron’s commercial activities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We must “control”—a voting interest &gt;10%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Or we must “direct or cause the direction of the management or policies of a company.”  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Potential Conditions: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Electric:  current limitations remain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Gas:  publication of information and rates (?) 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Limit marketing activities to Buyer or PGE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Limit all intra-Enron activities and marketing to Buyer or PGE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"/>
          <p:cNvSpPr txBox="1"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FERC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"/>
          <p:cNvSpPr txBox="1"/>
          <p:nvPr/>
        </p:nvSpPr>
        <p:spPr>
          <a:xfrm>
            <a:off x="685800" y="1676520"/>
            <a:ext cx="7772400" cy="4419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marL="343080" indent="-34308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Re:  rate regulation.  Enron’s gas marketing certificate allows sales at negotiated rates, has no term limitation and no reporting requirements attached.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state regulation over Buyer’s gas costs.  If Enron is deemed an affiliate, transactions with Buyer will be scrutinized at the state level. 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Re:  reach to pipeline activities.  Buyer does not have capacity on Enron pipelines. 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Re:  finding of affiliation. 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Increased scrutiny of affiliate transactions (El Paso investigation).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Ability to condition transfer of jurisdictional assets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79"/>
              </a:spcBef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"/>
          <p:cNvSpPr txBox="1"/>
          <p:nvPr/>
        </p:nvSpPr>
        <p:spPr>
          <a:xfrm>
            <a:off x="685800" y="6094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SEC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"/>
          <p:cNvSpPr txBox="1"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HoldCo will likely be an exempt holding company under Section 3(a)(1) of PUHCA.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Likely issues:  HoldCo will be highly leveraged.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SEC will likely rely on WUTC and OPUC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B&amp;B concluded Enron will not need approval to enter into transaction.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Enron’s ownership of voting stock &gt; 5%.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However, SEC staff may question HoldCo board membership and right to designate future board members.  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"/>
          <p:cNvSpPr txBox="1"/>
          <p:nvPr/>
        </p:nvSpPr>
        <p:spPr>
          <a:xfrm>
            <a:off x="685800" y="6094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HSR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"/>
          <p:cNvSpPr txBox="1"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marL="343080" indent="-34308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Want/need single filing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Filing cost $280,000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Approval valid for 12 months.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Issues: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Loss of retail gas/electric competition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Increased market position due to addition of PGE gas demand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Convergence at wholesale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Vertical market power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Process includes initial 30-day review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potential process of up to 8 months with a second request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pkaufma</dc:creator>
  <dc:description/>
  <dc:language>en-US</dc:language>
  <cp:lastModifiedBy>pkaufma</cp:lastModifiedBy>
  <cp:revision>0</cp:revision>
  <dc:subject/>
  <dc:title>Regulatory Review</dc:title>
</cp:coreProperties>
</file>