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_rels/presentation.xml.rels" ContentType="application/vnd.openxmlformats-package.relationships+xml"/>
  <Override PartName="/ppt/media/image1.png" ContentType="image/png"/>
  <Override PartName="/ppt/slideLayouts/_rels/slideLayout1.xml.rels" ContentType="application/vnd.openxmlformats-package.relationships+xml"/>
  <Override PartName="/ppt/slideLayouts/slideLayout1.xml" ContentType="application/vnd.openxmlformats-officedocument.presentationml.slideLayout+xml"/>
  <Override PartName="/ppt/slides/slide1.xml" ContentType="application/vnd.openxmlformats-officedocument.presentationml.slide+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Lst>
  <p:sldSz cx="9144000" cy="6858000"/>
  <p:notesSz cx="7124700" cy="94107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3000" strike="noStrike" u="none">
              <a:solidFill>
                <a:srgbClr val="000000"/>
              </a:solidFill>
              <a:effectLst/>
              <a:uFillTx/>
              <a:latin typeface="Arial"/>
            </a:endParaRPr>
          </a:p>
        </p:txBody>
      </p:sp>
      <p:sp>
        <p:nvSpPr>
          <p:cNvPr id="7" name="PlaceHolder 2"/>
          <p:cNvSpPr>
            <a:spLocks noGrp="1"/>
          </p:cNvSpPr>
          <p:nvPr>
            <p:ph/>
          </p:nvPr>
        </p:nvSpPr>
        <p:spPr>
          <a:xfrm>
            <a:off x="685800" y="1981080"/>
            <a:ext cx="7772400" cy="4114800"/>
          </a:xfrm>
          <a:prstGeom prst="rect">
            <a:avLst/>
          </a:prstGeom>
          <a:noFill/>
          <a:ln w="0">
            <a:noFill/>
          </a:ln>
        </p:spPr>
        <p:txBody>
          <a:bodyPr lIns="90000" rIns="90000" tIns="46800" bIns="46800" anchor="t">
            <a:normAutofit/>
          </a:bodyPr>
          <a:p>
            <a:pPr indent="0">
              <a:spcBef>
                <a:spcPts val="7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800" strike="noStrike" u="none">
              <a:solidFill>
                <a:srgbClr val="000000"/>
              </a:solidFill>
              <a:effectLst/>
              <a:uFillTx/>
              <a:latin typeface="Arial"/>
            </a:endParaRPr>
          </a:p>
        </p:txBody>
      </p:sp>
      <p:sp>
        <p:nvSpPr>
          <p:cNvPr id="4" name="PlaceHolder 3"/>
          <p:cNvSpPr>
            <a:spLocks noGrp="1"/>
          </p:cNvSpPr>
          <p:nvPr>
            <p:ph type="ftr" idx="2"/>
          </p:nvPr>
        </p:nvSpPr>
        <p:spPr/>
        <p:txBody>
          <a:bodyPr/>
          <a:p>
            <a:r>
              <a:t>Footer</a:t>
            </a:r>
          </a:p>
        </p:txBody>
      </p:sp>
      <p:sp>
        <p:nvSpPr>
          <p:cNvPr id="5" name="PlaceHolder 4"/>
          <p:cNvSpPr>
            <a:spLocks noGrp="1"/>
          </p:cNvSpPr>
          <p:nvPr>
            <p:ph type="sldNum" idx="3"/>
          </p:nvPr>
        </p:nvSpPr>
        <p:spPr/>
        <p:txBody>
          <a:bodyPr/>
          <a:p>
            <a:fld id="{E02682F1-3F2C-4576-B1AE-CC84E3A6EC77}" type="slidenum">
              <a:t>&lt;#&gt;</a:t>
            </a:fld>
          </a:p>
        </p:txBody>
      </p:sp>
      <p:sp>
        <p:nvSpPr>
          <p:cNvPr id="6" name="PlaceHolder 5"/>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Click to edit the title text format</a:t>
            </a:r>
            <a:endParaRPr b="1" lang="en-US" sz="3000" strike="noStrike" u="none">
              <a:solidFill>
                <a:srgbClr val="000000"/>
              </a:solidFill>
              <a:effectLst/>
              <a:uFillTx/>
              <a:latin typeface="Arial"/>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a:bodyPr>
          <a:p>
            <a:pPr marL="343080" indent="-34308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Click to edit the outline text format</a:t>
            </a:r>
            <a:endParaRPr b="1" lang="en-US" sz="2800" strike="noStrike" u="none">
              <a:solidFill>
                <a:srgbClr val="000000"/>
              </a:solidFill>
              <a:effectLst/>
              <a:uFillTx/>
              <a:latin typeface="Arial"/>
            </a:endParaRPr>
          </a:p>
          <a:p>
            <a:pPr lvl="1" marL="743040" indent="-28584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Second Outline Level</a:t>
            </a:r>
            <a:endParaRPr b="1" lang="en-US" sz="2800" strike="noStrike" u="none">
              <a:solidFill>
                <a:srgbClr val="000000"/>
              </a:solidFill>
              <a:effectLst/>
              <a:uFillTx/>
              <a:latin typeface="Arial"/>
            </a:endParaRPr>
          </a:p>
          <a:p>
            <a:pPr lvl="2" marL="1143000" indent="-22860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Third Outline Level</a:t>
            </a:r>
            <a:endParaRPr b="1" lang="en-US" sz="2800" strike="noStrike" u="none">
              <a:solidFill>
                <a:srgbClr val="000000"/>
              </a:solidFill>
              <a:effectLst/>
              <a:uFillTx/>
              <a:latin typeface="Arial"/>
            </a:endParaRPr>
          </a:p>
          <a:p>
            <a:pPr lvl="3" marL="1600200" indent="-22860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Fourth Outline Level</a:t>
            </a:r>
            <a:endParaRPr b="1" lang="en-US" sz="2800" strike="noStrike" u="none">
              <a:solidFill>
                <a:srgbClr val="000000"/>
              </a:solidFill>
              <a:effectLst/>
              <a:uFillTx/>
              <a:latin typeface="Arial"/>
            </a:endParaRPr>
          </a:p>
          <a:p>
            <a:pPr lvl="4" marL="2057400" indent="-228600">
              <a:spcBef>
                <a:spcPts val="700"/>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Fifth Outline Level</a:t>
            </a:r>
            <a:endParaRPr b="1" lang="en-US" sz="2800" strike="noStrike" u="none">
              <a:solidFill>
                <a:srgbClr val="000000"/>
              </a:solidFill>
              <a:effectLst/>
              <a:uFillTx/>
              <a:latin typeface="Arial"/>
            </a:endParaRPr>
          </a:p>
          <a:p>
            <a:pPr lvl="5" marL="2057400" indent="-228600">
              <a:spcBef>
                <a:spcPts val="7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Sixth Outline Level</a:t>
            </a:r>
            <a:endParaRPr b="1" lang="en-US" sz="2800" strike="noStrike" u="none">
              <a:solidFill>
                <a:srgbClr val="000000"/>
              </a:solidFill>
              <a:effectLst/>
              <a:uFillTx/>
              <a:latin typeface="Arial"/>
            </a:endParaRPr>
          </a:p>
          <a:p>
            <a:pPr lvl="6" marL="2057400" indent="-228600">
              <a:spcBef>
                <a:spcPts val="700"/>
              </a:spcBef>
              <a:buClr>
                <a:srgbClr val="00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2800" strike="noStrike" u="none">
                <a:solidFill>
                  <a:srgbClr val="000000"/>
                </a:solidFill>
                <a:effectLst/>
                <a:uFillTx/>
                <a:latin typeface="Arial"/>
              </a:rPr>
              <a:t>Seventh Outline Level</a:t>
            </a:r>
            <a:endParaRPr b="1" lang="en-US" sz="2800" strike="noStrike" u="none">
              <a:solidFill>
                <a:srgbClr val="000000"/>
              </a:solidFill>
              <a:effectLst/>
              <a:uFillTx/>
              <a:latin typeface="Arial"/>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400" strike="noStrike" u="none">
                <a:solidFill>
                  <a:srgbClr val="000000"/>
                </a:solidFill>
                <a:effectLst/>
                <a:uFillTx/>
                <a:latin typeface="Arial"/>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&lt;date/time&gt;</a:t>
            </a:r>
            <a:endParaRPr b="0" lang="en-US" sz="1400" strike="noStrike" u="none">
              <a:solidFill>
                <a:srgbClr val="000000"/>
              </a:solidFill>
              <a:effectLst/>
              <a:uFillTx/>
              <a:latin typeface="Arial"/>
            </a:endParaRPr>
          </a:p>
        </p:txBody>
      </p:sp>
      <p:sp>
        <p:nvSpPr>
          <p:cNvPr id="3" name="PlaceHolder 4"/>
          <p:cNvSpPr>
            <a:spLocks noGrp="1"/>
          </p:cNvSpPr>
          <p:nvPr>
            <p:ph type="ftr" idx="2"/>
          </p:nvPr>
        </p:nvSpPr>
        <p:spPr>
          <a:xfrm>
            <a:off x="3009600" y="6000480"/>
            <a:ext cx="2895480" cy="60948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400" strike="noStrike" u="none">
                <a:solidFill>
                  <a:srgbClr val="000000"/>
                </a:solidFill>
                <a:effectLst/>
                <a:uFillTx/>
                <a:latin typeface="Arial"/>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&lt;footer&gt;</a:t>
            </a:r>
            <a:endParaRPr b="0" lang="en-US" sz="1400" strike="noStrike" u="none">
              <a:solidFill>
                <a:srgbClr val="000000"/>
              </a:solidFill>
              <a:effectLst/>
              <a:uFillTx/>
              <a:latin typeface="Arial"/>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1" lang="en-US" sz="1400" strike="noStrike" u="none">
                <a:solidFill>
                  <a:srgbClr val="000000"/>
                </a:solidFill>
                <a:effectLst/>
                <a:uFillTx/>
                <a:latin typeface="Arial"/>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2A774B8-2EA7-4D30-9ED0-636628DC1C88}" type="slidenum">
              <a:rPr b="1" lang="en-US" sz="1400" strike="noStrike" u="none">
                <a:solidFill>
                  <a:srgbClr val="000000"/>
                </a:solidFill>
                <a:effectLst/>
                <a:uFillTx/>
                <a:latin typeface="Arial"/>
              </a:rPr>
              <a:t>&lt;number&gt;</a:t>
            </a:fld>
            <a:endParaRPr b="0" lang="en-US" sz="1400" strike="noStrike" u="none">
              <a:solidFill>
                <a:srgbClr val="000000"/>
              </a:solidFill>
              <a:effectLst/>
              <a:uFillTx/>
              <a:latin typeface="Arial"/>
            </a:endParaRPr>
          </a:p>
        </p:txBody>
      </p:sp>
      <p:pic>
        <p:nvPicPr>
          <p:cNvPr id="5" name="ENE_C_WHI" descr=""/>
          <p:cNvPicPr/>
          <p:nvPr/>
        </p:nvPicPr>
        <p:blipFill>
          <a:blip r:embed="rId2"/>
          <a:stretch/>
        </p:blipFill>
        <p:spPr>
          <a:xfrm>
            <a:off x="8453520" y="5508720"/>
            <a:ext cx="690480" cy="693720"/>
          </a:xfrm>
          <a:prstGeom prst="rect">
            <a:avLst/>
          </a:prstGeom>
          <a:noFill/>
          <a:ln w="0">
            <a:noFill/>
          </a:ln>
        </p:spPr>
      </p:pic>
    </p:spTree>
  </p:cSld>
  <p:clrMap bg1="lt1" tx1="dk1" bg2="lt2" tx2="dk2" accent1="accent1" accent2="accent2" accent3="accent3" accent4="accent4" accent5="accent5" accent6="accent6" hlink="hlink" folHlink="folHlink"/>
  <p:sldLayoutIdLst>
    <p:sldLayoutId id="2147483649" r:id="rId3"/>
  </p:sldLayoutIdLst>
</p:sldMaster>
</file>

<file path=ppt/slides/_rels/slide1.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image" Target="../media/image1.png"/><Relationship Id="rId3"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showMasterSp="0">
  <p:cSld>
    <p:bg>
      <p:bgPr>
        <a:solidFill>
          <a:srgbClr val="ffffff"/>
        </a:solid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723960" y="2948040"/>
            <a:ext cx="7772400" cy="1922760"/>
          </a:xfrm>
          <a:prstGeom prst="rect">
            <a:avLst/>
          </a:prstGeom>
          <a:noFill/>
          <a:ln w="0">
            <a:noFill/>
          </a:ln>
        </p:spPr>
        <p:txBody>
          <a:bodyPr lIns="90000" rIns="90000" tIns="46800" bIns="46800" anchor="t">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Status of FERC, OPUC and SEC Merger </a:t>
            </a:r>
            <a:br>
              <a:rPr sz="3000"/>
            </a:br>
            <a:r>
              <a:rPr b="1" lang="en-US" sz="3000" strike="noStrike" u="none">
                <a:solidFill>
                  <a:srgbClr val="000000"/>
                </a:solidFill>
                <a:effectLst/>
                <a:uFillTx/>
                <a:latin typeface="Arial"/>
              </a:rPr>
              <a:t>Proceedings</a:t>
            </a:r>
            <a:br>
              <a:rPr sz="3000"/>
            </a:br>
            <a:br>
              <a:rPr sz="3000"/>
            </a:br>
            <a:r>
              <a:rPr b="1" lang="en-US" sz="3000" strike="noStrike" u="none">
                <a:solidFill>
                  <a:srgbClr val="000000"/>
                </a:solidFill>
                <a:effectLst/>
                <a:uFillTx/>
                <a:latin typeface="Arial"/>
              </a:rPr>
              <a:t>July 31, 2000</a:t>
            </a:r>
            <a:endParaRPr b="1" lang="en-US" sz="3000" strike="noStrike" u="none">
              <a:solidFill>
                <a:srgbClr val="000000"/>
              </a:solidFill>
              <a:effectLst/>
              <a:uFillTx/>
              <a:latin typeface="Arial"/>
            </a:endParaRPr>
          </a:p>
        </p:txBody>
      </p:sp>
      <p:pic>
        <p:nvPicPr>
          <p:cNvPr id="9" name="ENE_C_WHI" descr=""/>
          <p:cNvPicPr/>
          <p:nvPr/>
        </p:nvPicPr>
        <p:blipFill>
          <a:blip r:embed="rId1"/>
          <a:stretch/>
        </p:blipFill>
        <p:spPr>
          <a:xfrm>
            <a:off x="3341520" y="358920"/>
            <a:ext cx="2090880" cy="1989000"/>
          </a:xfrm>
          <a:prstGeom prst="rect">
            <a:avLst/>
          </a:prstGeom>
          <a:noFill/>
          <a:ln w="0">
            <a:noFill/>
          </a:ln>
        </p:spPr>
      </p:pic>
      <p:pic>
        <p:nvPicPr>
          <p:cNvPr id="10" name="ENE_C_WHI" descr=""/>
          <p:cNvPicPr/>
          <p:nvPr/>
        </p:nvPicPr>
        <p:blipFill>
          <a:blip r:embed="rId2"/>
          <a:stretch/>
        </p:blipFill>
        <p:spPr>
          <a:xfrm>
            <a:off x="8248680" y="5780160"/>
            <a:ext cx="709560" cy="716040"/>
          </a:xfrm>
          <a:prstGeom prst="rect">
            <a:avLst/>
          </a:prstGeom>
          <a:noFill/>
          <a:ln w="0">
            <a:noFill/>
          </a:ln>
        </p:spPr>
      </p:pic>
      <p:sp>
        <p:nvSpPr>
          <p:cNvPr id="3" name="PlaceHolder 2"/>
          <p:cNvSpPr>
            <a:spLocks noGrp="1"/>
          </p:cNvSpPr>
          <p:nvPr>
            <p:ph type="sldNum" idx="3"/>
          </p:nvPr>
        </p:nvSpPr>
        <p:spPr/>
        <p:txBody>
          <a:bodyPr/>
          <a:p>
            <a:fld id="{E074702B-7717-4502-B231-7F0D165054E5}"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 name="PlaceHolder 1"/>
          <p:cNvSpPr>
            <a:spLocks noGrp="1"/>
          </p:cNvSpPr>
          <p:nvPr>
            <p:ph type="title"/>
          </p:nvPr>
        </p:nvSpPr>
        <p:spPr>
          <a:xfrm>
            <a:off x="685800" y="254160"/>
            <a:ext cx="7772400" cy="66024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Status of OPUC Proceeding </a:t>
            </a:r>
            <a:endParaRPr b="1" lang="en-US" sz="3000" strike="noStrike" u="none">
              <a:solidFill>
                <a:srgbClr val="000000"/>
              </a:solidFill>
              <a:effectLst/>
              <a:uFillTx/>
              <a:latin typeface="Arial"/>
            </a:endParaRPr>
          </a:p>
        </p:txBody>
      </p:sp>
      <p:sp>
        <p:nvSpPr>
          <p:cNvPr id="12" name="PlaceHolder 2"/>
          <p:cNvSpPr>
            <a:spLocks noGrp="1"/>
          </p:cNvSpPr>
          <p:nvPr>
            <p:ph/>
          </p:nvPr>
        </p:nvSpPr>
        <p:spPr>
          <a:xfrm>
            <a:off x="531720" y="937800"/>
            <a:ext cx="7445520" cy="5550120"/>
          </a:xfrm>
          <a:prstGeom prst="rect">
            <a:avLst/>
          </a:prstGeom>
          <a:noFill/>
          <a:ln w="0">
            <a:noFill/>
          </a:ln>
        </p:spPr>
        <p:txBody>
          <a:bodyPr lIns="90000" rIns="90000" tIns="46800" bIns="46800" anchor="t">
            <a:normAutofit lnSpcReduction="9999"/>
          </a:bodyPr>
          <a:p>
            <a:pPr marL="343080" indent="-343080">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Current Schedule</a:t>
            </a:r>
            <a:endParaRPr b="1" lang="en-US" sz="18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Current schedule a result of questions with Sierra’s 8K, Nevada global settlement, Niggli resignation.</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Settlement remains a strong possibility.  </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With settlement, decision may issue in early 10/00.</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8/9 - 8/10/00--formal settlement conference scheduled in Oregon.</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Without settlement OPUC may not issue a decision until end of 11/00.</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8/30/00--Hearing</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9/29/00--Briefing completed</a:t>
            </a:r>
            <a:endParaRPr b="1" lang="en-US" sz="1400" strike="noStrike" u="none">
              <a:solidFill>
                <a:srgbClr val="000000"/>
              </a:solidFill>
              <a:effectLst/>
              <a:uFillTx/>
              <a:latin typeface="Arial"/>
            </a:endParaRPr>
          </a:p>
          <a:p>
            <a:pPr marL="343080" indent="-343080">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Issues Remaining</a:t>
            </a:r>
            <a:endParaRPr b="1" lang="en-US" sz="18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Financial plan for acquisition of PGE. </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Financial plan:  reliance on short-term debt, ability to issue new equity given Sierra stock price, cash position, timing of generating resource sale.</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Allocation of costs between affiliated companies of Holding Company.</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Guaranteed rate payment and Goodwill/Acquisition Premium. </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Sierra offered $9 million/year for 18 months followed by minimum of $5 million/year for 20 years.  Sierra asked for “opportunity to recover” by sharing the savings from merging Oregon/Nevada operations. </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Staff offered $21 million/year for 4 years.  Staff and parties object to any recovery of goodwill.  </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Negotiations now  focusing on 5-8 year rate freeze and a rate credit.  </a:t>
            </a:r>
            <a:endParaRPr b="1" lang="en-US" sz="1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6F1C43FB-0F23-4B5F-870A-EF2BC6A86A43}"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3"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Status of FERC Merger Proceeding</a:t>
            </a:r>
            <a:endParaRPr b="1" lang="en-US" sz="3000" strike="noStrike" u="none">
              <a:solidFill>
                <a:srgbClr val="000000"/>
              </a:solidFill>
              <a:effectLst/>
              <a:uFillTx/>
              <a:latin typeface="Arial"/>
            </a:endParaRPr>
          </a:p>
        </p:txBody>
      </p:sp>
      <p:sp>
        <p:nvSpPr>
          <p:cNvPr id="14" name="PlaceHolder 2"/>
          <p:cNvSpPr>
            <a:spLocks noGrp="1"/>
          </p:cNvSpPr>
          <p:nvPr>
            <p:ph/>
          </p:nvPr>
        </p:nvSpPr>
        <p:spPr>
          <a:xfrm>
            <a:off x="422280" y="1182240"/>
            <a:ext cx="7796160" cy="5216760"/>
          </a:xfrm>
          <a:prstGeom prst="rect">
            <a:avLst/>
          </a:prstGeom>
          <a:noFill/>
          <a:ln w="0">
            <a:noFill/>
          </a:ln>
        </p:spPr>
        <p:txBody>
          <a:bodyPr lIns="90000" rIns="90000" tIns="46800" bIns="46800" anchor="t">
            <a:normAutofit/>
          </a:bodyPr>
          <a:p>
            <a:pPr marL="343080" indent="-343080">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Timeline</a:t>
            </a:r>
            <a:endParaRPr b="1" lang="en-US" sz="18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FERC Order Could be Issued as Early as 10/25/00 But More Likely by End of Year</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sng">
                <a:solidFill>
                  <a:srgbClr val="000000"/>
                </a:solidFill>
                <a:effectLst/>
                <a:uFillTx/>
                <a:latin typeface="Arial"/>
              </a:rPr>
              <a:t>However</a:t>
            </a:r>
            <a:r>
              <a:rPr b="1" lang="en-US" sz="1400" strike="noStrike" u="none">
                <a:solidFill>
                  <a:srgbClr val="000000"/>
                </a:solidFill>
                <a:effectLst/>
                <a:uFillTx/>
                <a:latin typeface="Arial"/>
              </a:rPr>
              <a:t>, FERC Has Reserved the Right to Hold a Technical Conference After Comments Are Filed, Further Delaying Issuance of FERC’s order.</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Applicants’ Compliance Filing Due 8/25/00</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Intervenors’ Comments on Compliance Filing Due 9/24/00</a:t>
            </a:r>
            <a:endParaRPr b="1" lang="en-US" sz="1400" strike="noStrike" u="none">
              <a:solidFill>
                <a:srgbClr val="000000"/>
              </a:solidFill>
              <a:effectLst/>
              <a:uFillTx/>
              <a:latin typeface="Arial"/>
            </a:endParaRPr>
          </a:p>
          <a:p>
            <a:pPr marL="343080" indent="-343080">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Additional Information Required</a:t>
            </a:r>
            <a:endParaRPr b="1" lang="en-US" sz="18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 delivered price test analysis modeling the 300 MW Alturas Line and various buyback assumptions</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An analysis of the impact on prices in California if Sierra uses the entire 300 MW on the Alturas line on a firm basis </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 list of the transmission contracts held by PGE on the California Oregon Intertie (COI)</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Historical data of sales by PGE into California from 1997 to present</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Historical data of PGE’s use of the COI </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An explanation of how Applicants’ mitigation measures will resolve market power concerns</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 status report on the Applicants’ RTO discussion in the Northwest</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An analysis of the effect of the merger on retail competition in Nevada</a:t>
            </a:r>
            <a:endParaRPr b="1" lang="en-US" sz="1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CB3751E9-038D-4EE0-BE90-286F150EB9C3}"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5"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Status of FERC Merger Proceeding </a:t>
            </a:r>
            <a:endParaRPr b="1" lang="en-US" sz="3000" strike="noStrike" u="none">
              <a:solidFill>
                <a:srgbClr val="000000"/>
              </a:solidFill>
              <a:effectLst/>
              <a:uFillTx/>
              <a:latin typeface="Arial"/>
            </a:endParaRPr>
          </a:p>
        </p:txBody>
      </p:sp>
      <p:sp>
        <p:nvSpPr>
          <p:cNvPr id="16" name="PlaceHolder 2"/>
          <p:cNvSpPr>
            <a:spLocks noGrp="1"/>
          </p:cNvSpPr>
          <p:nvPr>
            <p:ph/>
          </p:nvPr>
        </p:nvSpPr>
        <p:spPr>
          <a:xfrm>
            <a:off x="531720" y="1283760"/>
            <a:ext cx="7284960" cy="3892680"/>
          </a:xfrm>
          <a:prstGeom prst="rect">
            <a:avLst/>
          </a:prstGeom>
          <a:noFill/>
          <a:ln w="0">
            <a:noFill/>
          </a:ln>
        </p:spPr>
        <p:txBody>
          <a:bodyPr lIns="90000" rIns="90000" tIns="46800" bIns="46800" anchor="t">
            <a:normAutofit/>
          </a:bodyPr>
          <a:p>
            <a:pPr marL="343080" indent="-343080">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Issues to Be Resolved</a:t>
            </a:r>
            <a:endParaRPr b="1" lang="en-US" sz="18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FERC states in the order that it has market power concerns  -- FERC’s market power concerns are really more about price/supply in California</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Perceived crisis in California now</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Depending on market power studies, mitigation may be needed to give FERC the political cover it needs to approve the merger </a:t>
            </a:r>
            <a:endParaRPr b="1" lang="en-US" sz="1400" strike="noStrike" u="none">
              <a:solidFill>
                <a:srgbClr val="000000"/>
              </a:solidFill>
              <a:effectLst/>
              <a:uFillTx/>
              <a:latin typeface="Arial"/>
            </a:endParaRPr>
          </a:p>
          <a:p>
            <a:pPr lvl="1" marL="743040" indent="-285840">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Nevada Commission</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PUCN asked FERC to assess impacts of PGE acquisition on Nevada retail markets.</a:t>
            </a:r>
            <a:endParaRPr b="1" lang="en-US" sz="1400" strike="noStrike" u="none">
              <a:solidFill>
                <a:srgbClr val="000000"/>
              </a:solidFill>
              <a:effectLst/>
              <a:uFillTx/>
              <a:latin typeface="Arial"/>
            </a:endParaRPr>
          </a:p>
          <a:p>
            <a:pPr lvl="2" marL="1143000" indent="-228600">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Now that the Sierra lawsuit against Nevada has been settled, the Commission may be persuaded to withdraw its protest</a:t>
            </a:r>
            <a:endParaRPr b="1" lang="en-US" sz="1400" strike="noStrike" u="none">
              <a:solidFill>
                <a:srgbClr val="000000"/>
              </a:solidFill>
              <a:effectLst/>
              <a:uFillTx/>
              <a:latin typeface="Arial"/>
            </a:endParaRPr>
          </a:p>
          <a:p>
            <a:pPr lvl="2" marL="1143000" indent="0">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lvl="3" marL="1600200" indent="0">
              <a:spcBef>
                <a:spcPts val="451"/>
              </a:spcBef>
              <a:buNone/>
              <a:tabLst>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lvl="1" marL="743040" indent="0">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20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11C64DA2-9A72-41CC-A7EC-8995FC357D2A}"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7" name="PlaceHolder 1"/>
          <p:cNvSpPr>
            <a:spLocks noGrp="1"/>
          </p:cNvSpPr>
          <p:nvPr>
            <p:ph type="title"/>
          </p:nvPr>
        </p:nvSpPr>
        <p:spPr>
          <a:xfrm>
            <a:off x="685800" y="36648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3000" strike="noStrike" u="none">
                <a:solidFill>
                  <a:srgbClr val="000000"/>
                </a:solidFill>
                <a:effectLst/>
                <a:uFillTx/>
                <a:latin typeface="Arial"/>
              </a:rPr>
              <a:t>Status of SEC Merger Proceeding</a:t>
            </a:r>
            <a:endParaRPr b="1" lang="en-US" sz="3000" strike="noStrike" u="none">
              <a:solidFill>
                <a:srgbClr val="000000"/>
              </a:solidFill>
              <a:effectLst/>
              <a:uFillTx/>
              <a:latin typeface="Arial"/>
            </a:endParaRPr>
          </a:p>
        </p:txBody>
      </p:sp>
      <p:sp>
        <p:nvSpPr>
          <p:cNvPr id="18" name="PlaceHolder 2"/>
          <p:cNvSpPr>
            <a:spLocks noGrp="1"/>
          </p:cNvSpPr>
          <p:nvPr>
            <p:ph/>
          </p:nvPr>
        </p:nvSpPr>
        <p:spPr>
          <a:xfrm>
            <a:off x="617040" y="1212480"/>
            <a:ext cx="7285320" cy="3855960"/>
          </a:xfrm>
          <a:prstGeom prst="rect">
            <a:avLst/>
          </a:prstGeom>
          <a:noFill/>
          <a:ln w="0">
            <a:noFill/>
          </a:ln>
        </p:spPr>
        <p:txBody>
          <a:bodyPr lIns="90000" rIns="90000" tIns="46800" bIns="46800" anchor="t">
            <a:normAutofit fontScale="92500" lnSpcReduction="9999"/>
          </a:bodyPr>
          <a:p>
            <a:pPr marL="343080" indent="-343080">
              <a:lnSpc>
                <a:spcPct val="9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Timeline</a:t>
            </a:r>
            <a:endParaRPr b="1" lang="en-US" sz="1800" strike="noStrike" u="none">
              <a:solidFill>
                <a:srgbClr val="000000"/>
              </a:solidFill>
              <a:effectLst/>
              <a:uFillTx/>
              <a:latin typeface="Arial"/>
            </a:endParaRPr>
          </a:p>
          <a:p>
            <a:pPr lvl="1" marL="743040" indent="-285840">
              <a:lnSpc>
                <a:spcPct val="90000"/>
              </a:lnSpc>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Intervenors filed protests on July 14</a:t>
            </a:r>
            <a:endParaRPr b="1" lang="en-US" sz="1400" strike="noStrike" u="none">
              <a:solidFill>
                <a:srgbClr val="000000"/>
              </a:solidFill>
              <a:effectLst/>
              <a:uFillTx/>
              <a:latin typeface="Arial"/>
            </a:endParaRPr>
          </a:p>
          <a:p>
            <a:pPr lvl="1" marL="743040" indent="-285840">
              <a:lnSpc>
                <a:spcPct val="90000"/>
              </a:lnSpc>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SEC Order pending</a:t>
            </a:r>
            <a:endParaRPr b="1" lang="en-US" sz="1400" strike="noStrike" u="none">
              <a:solidFill>
                <a:srgbClr val="000000"/>
              </a:solidFill>
              <a:effectLst/>
              <a:uFillTx/>
              <a:latin typeface="Arial"/>
            </a:endParaRPr>
          </a:p>
          <a:p>
            <a:pPr lvl="2" marL="1143000" indent="-228600">
              <a:lnSpc>
                <a:spcPct val="90000"/>
              </a:lnSpc>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SEC will not issue an order until Oregon and FERC approve the merger.   </a:t>
            </a:r>
            <a:endParaRPr b="1" lang="en-US" sz="1400" strike="noStrike" u="none">
              <a:solidFill>
                <a:srgbClr val="000000"/>
              </a:solidFill>
              <a:effectLst/>
              <a:uFillTx/>
              <a:latin typeface="Arial"/>
            </a:endParaRPr>
          </a:p>
          <a:p>
            <a:pPr lvl="3" marL="1600200" indent="-228600">
              <a:lnSpc>
                <a:spcPct val="90000"/>
              </a:lnSpc>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The Nevada Commission did not take jurisdiction over the sale of PGE.  However, the PUCN protested the SEC application.  We expect the SEC will feel compelled to address the PUCN’s issues.</a:t>
            </a:r>
            <a:endParaRPr b="1" lang="en-US" sz="1400" strike="noStrike" u="none">
              <a:solidFill>
                <a:srgbClr val="000000"/>
              </a:solidFill>
              <a:effectLst/>
              <a:uFillTx/>
              <a:latin typeface="Arial"/>
            </a:endParaRPr>
          </a:p>
          <a:p>
            <a:pPr lvl="2" marL="1143000" indent="-228600">
              <a:lnSpc>
                <a:spcPct val="90000"/>
              </a:lnSpc>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Because the merger is contested, and because Sierra’s financial strength is in question, the application must be considered by the full Commission</a:t>
            </a:r>
            <a:endParaRPr b="1" lang="en-US" sz="1400" strike="noStrike" u="none">
              <a:solidFill>
                <a:srgbClr val="000000"/>
              </a:solidFill>
              <a:effectLst/>
              <a:uFillTx/>
              <a:latin typeface="Arial"/>
            </a:endParaRPr>
          </a:p>
          <a:p>
            <a:pPr lvl="3" marL="1600200" indent="-228600">
              <a:lnSpc>
                <a:spcPct val="90000"/>
              </a:lnSpc>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Full Commission review typically takes three months</a:t>
            </a:r>
            <a:endParaRPr b="1" lang="en-US" sz="1400" strike="noStrike" u="none">
              <a:solidFill>
                <a:srgbClr val="000000"/>
              </a:solidFill>
              <a:effectLst/>
              <a:uFillTx/>
              <a:latin typeface="Arial"/>
            </a:endParaRPr>
          </a:p>
          <a:p>
            <a:pPr marL="343080" indent="0">
              <a:lnSpc>
                <a:spcPct val="9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800" strike="noStrike" u="none">
              <a:solidFill>
                <a:srgbClr val="000000"/>
              </a:solidFill>
              <a:effectLst/>
              <a:uFillTx/>
              <a:latin typeface="Arial"/>
            </a:endParaRPr>
          </a:p>
          <a:p>
            <a:pPr marL="343080" indent="-343080">
              <a:lnSpc>
                <a:spcPct val="90000"/>
              </a:lnSpc>
              <a:spcBef>
                <a:spcPts val="451"/>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800" strike="noStrike" u="none">
                <a:solidFill>
                  <a:srgbClr val="000000"/>
                </a:solidFill>
                <a:effectLst/>
                <a:uFillTx/>
                <a:latin typeface="Arial"/>
              </a:rPr>
              <a:t>Issues</a:t>
            </a:r>
            <a:endParaRPr b="1" lang="en-US" sz="1800" strike="noStrike" u="none">
              <a:solidFill>
                <a:srgbClr val="000000"/>
              </a:solidFill>
              <a:effectLst/>
              <a:uFillTx/>
              <a:latin typeface="Arial"/>
            </a:endParaRPr>
          </a:p>
          <a:p>
            <a:pPr lvl="1" marL="743040" indent="-285840">
              <a:lnSpc>
                <a:spcPct val="90000"/>
              </a:lnSpc>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Financial Strength of the Merged Company</a:t>
            </a:r>
            <a:endParaRPr b="1" lang="en-US" sz="1400" strike="noStrike" u="none">
              <a:solidFill>
                <a:srgbClr val="000000"/>
              </a:solidFill>
              <a:effectLst/>
              <a:uFillTx/>
              <a:latin typeface="Arial"/>
            </a:endParaRPr>
          </a:p>
          <a:p>
            <a:pPr lvl="2" marL="1143000" indent="-228600">
              <a:lnSpc>
                <a:spcPct val="90000"/>
              </a:lnSpc>
              <a:spcBef>
                <a:spcPts val="349"/>
              </a:spcBef>
              <a:buClr>
                <a:srgbClr val="ff0000"/>
              </a:buClr>
              <a:buFont typeface="Wingdings" charset="2"/>
              <a:buChar char=""/>
              <a:tabLst>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SEC typically requires 30%equity.  Without the sale of Sierra’s generation, Sierra has approximately 25% equity.  </a:t>
            </a:r>
            <a:endParaRPr b="1" lang="en-US" sz="1400" strike="noStrike" u="none">
              <a:solidFill>
                <a:srgbClr val="000000"/>
              </a:solidFill>
              <a:effectLst/>
              <a:uFillTx/>
              <a:latin typeface="Arial"/>
            </a:endParaRPr>
          </a:p>
          <a:p>
            <a:pPr lvl="1" marL="743040" indent="-285840">
              <a:lnSpc>
                <a:spcPct val="90000"/>
              </a:lnSpc>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Interconnection of PGE with Sierra and/or Nevada</a:t>
            </a:r>
            <a:endParaRPr b="1" lang="en-US" sz="1400" strike="noStrike" u="none">
              <a:solidFill>
                <a:srgbClr val="000000"/>
              </a:solidFill>
              <a:effectLst/>
              <a:uFillTx/>
              <a:latin typeface="Arial"/>
            </a:endParaRPr>
          </a:p>
          <a:p>
            <a:pPr lvl="1" marL="743040" indent="-285840">
              <a:lnSpc>
                <a:spcPct val="90000"/>
              </a:lnSpc>
              <a:spcBef>
                <a:spcPts val="349"/>
              </a:spcBef>
              <a:buClr>
                <a:srgbClr val="ff0000"/>
              </a:buClr>
              <a:buFont typeface="Wingding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PUCN concerns on the merger’s effect on retail markets.  </a:t>
            </a:r>
            <a:endParaRPr b="1" lang="en-US" sz="1400" strike="noStrike" u="none">
              <a:solidFill>
                <a:srgbClr val="000000"/>
              </a:solidFill>
              <a:effectLst/>
              <a:uFillTx/>
              <a:latin typeface="Arial"/>
            </a:endParaRPr>
          </a:p>
          <a:p>
            <a:pPr marL="343080" indent="0">
              <a:lnSpc>
                <a:spcPct val="90000"/>
              </a:lnSpc>
              <a:spcBef>
                <a:spcPts val="34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1" lang="en-US" sz="1400" strike="noStrike" u="none">
              <a:solidFill>
                <a:srgbClr val="000000"/>
              </a:solidFill>
              <a:effectLst/>
              <a:uFillTx/>
              <a:latin typeface="Arial"/>
            </a:endParaRPr>
          </a:p>
        </p:txBody>
      </p:sp>
      <p:sp>
        <p:nvSpPr>
          <p:cNvPr id="4" name="PlaceHolder 3"/>
          <p:cNvSpPr>
            <a:spLocks noGrp="1"/>
          </p:cNvSpPr>
          <p:nvPr>
            <p:ph type="sldNum" idx="3"/>
          </p:nvPr>
        </p:nvSpPr>
        <p:spPr/>
        <p:txBody>
          <a:bodyPr/>
          <a:p>
            <a:fld id="{7366D613-340C-4149-BE94-38FE20AA803C}" type="slidenum">
              <a:t>5</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2201</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1999-05-10T16:28:27Z</dcterms:created>
  <dc:creator>Sergai Daigre</dc:creator>
  <dc:description/>
  <dc:language>en-US</dc:language>
  <cp:lastModifiedBy>snovose</cp:lastModifiedBy>
  <cp:lastPrinted>2000-05-31T16:27:13Z</cp:lastPrinted>
  <dcterms:modified xsi:type="dcterms:W3CDTF">2000-07-31T18:50:11Z</dcterms:modified>
  <cp:revision>89</cp:revision>
  <dc:subject/>
  <dc:title>ISOs vs. Transcos  EXNET Presentation</dc:title>
</cp:coreProperties>
</file>