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0D9D4B2-4AB1-42F6-A2C0-66D8FFE1AEE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743040" indent="-28584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143000" indent="-22860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&lt;date/time&gt;</a:t>
            </a:r>
            <a:endParaRPr b="0" lang="en-US" sz="1400" strike="noStrike" u="none">
              <a:solidFill>
                <a:srgbClr val="000000"/>
              </a:solidFill>
              <a:effectLst/>
              <a:uFillTx/>
              <a:latin typeface="Arial"/>
            </a:endParaRPr>
          </a:p>
        </p:txBody>
      </p:sp>
      <p:sp>
        <p:nvSpPr>
          <p:cNvPr id="3" name="PlaceHolder 4"/>
          <p:cNvSpPr>
            <a:spLocks noGrp="1"/>
          </p:cNvSpPr>
          <p:nvPr>
            <p:ph type="ftr" idx="2"/>
          </p:nvPr>
        </p:nvSpPr>
        <p:spPr>
          <a:xfrm>
            <a:off x="3009600" y="6000480"/>
            <a:ext cx="2895480" cy="60948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&lt;footer&gt;</a:t>
            </a:r>
            <a:endParaRPr b="0" lang="en-US" sz="1400" strike="noStrike" u="none">
              <a:solidFill>
                <a:srgbClr val="000000"/>
              </a:solidFill>
              <a:effectLst/>
              <a:uFillTx/>
              <a:latin typeface="Arial"/>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23465BB-6710-42FB-AC11-93E88674E636}" type="slidenum">
              <a:rPr b="1"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pic>
        <p:nvPicPr>
          <p:cNvPr id="5" name="ENE_C_WHI" descr=""/>
          <p:cNvPicPr/>
          <p:nvPr/>
        </p:nvPicPr>
        <p:blipFill>
          <a:blip r:embed="rId2"/>
          <a:stretch/>
        </p:blipFill>
        <p:spPr>
          <a:xfrm>
            <a:off x="8453520" y="5508720"/>
            <a:ext cx="690480" cy="69372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723960" y="2948040"/>
            <a:ext cx="7772400" cy="1922760"/>
          </a:xfrm>
          <a:prstGeom prst="rect">
            <a:avLst/>
          </a:prstGeom>
          <a:noFill/>
          <a:ln w="0">
            <a:noFill/>
          </a:ln>
        </p:spPr>
        <p:txBody>
          <a:bodyPr lIns="90000" rIns="90000" tIns="46800" bIns="4680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FERC and SEC Merger </a:t>
            </a:r>
            <a:br>
              <a:rPr sz="3000"/>
            </a:br>
            <a:r>
              <a:rPr b="1" lang="en-US" sz="3000" strike="noStrike" u="none">
                <a:solidFill>
                  <a:srgbClr val="000000"/>
                </a:solidFill>
                <a:effectLst/>
                <a:uFillTx/>
                <a:latin typeface="Arial"/>
              </a:rPr>
              <a:t>Proceeding</a:t>
            </a:r>
            <a:br>
              <a:rPr sz="3000"/>
            </a:br>
            <a:br>
              <a:rPr sz="3000"/>
            </a:br>
            <a:r>
              <a:rPr b="1" lang="en-US" sz="3000" strike="noStrike" u="none">
                <a:solidFill>
                  <a:srgbClr val="000000"/>
                </a:solidFill>
                <a:effectLst/>
                <a:uFillTx/>
                <a:latin typeface="Arial"/>
              </a:rPr>
              <a:t>July 28, 2000</a:t>
            </a:r>
            <a:endParaRPr b="1" lang="en-US" sz="3000" strike="noStrike" u="none">
              <a:solidFill>
                <a:srgbClr val="000000"/>
              </a:solidFill>
              <a:effectLst/>
              <a:uFillTx/>
              <a:latin typeface="Arial"/>
            </a:endParaRPr>
          </a:p>
        </p:txBody>
      </p:sp>
      <p:pic>
        <p:nvPicPr>
          <p:cNvPr id="9" name="ENE_C_WHI" descr=""/>
          <p:cNvPicPr/>
          <p:nvPr/>
        </p:nvPicPr>
        <p:blipFill>
          <a:blip r:embed="rId1"/>
          <a:stretch/>
        </p:blipFill>
        <p:spPr>
          <a:xfrm>
            <a:off x="3341520" y="358920"/>
            <a:ext cx="2090880" cy="1989000"/>
          </a:xfrm>
          <a:prstGeom prst="rect">
            <a:avLst/>
          </a:prstGeom>
          <a:noFill/>
          <a:ln w="0">
            <a:noFill/>
          </a:ln>
        </p:spPr>
      </p:pic>
      <p:pic>
        <p:nvPicPr>
          <p:cNvPr id="10" name="ENE_C_WHI" descr=""/>
          <p:cNvPicPr/>
          <p:nvPr/>
        </p:nvPicPr>
        <p:blipFill>
          <a:blip r:embed="rId2"/>
          <a:stretch/>
        </p:blipFill>
        <p:spPr>
          <a:xfrm>
            <a:off x="8248680" y="5780160"/>
            <a:ext cx="709560" cy="716040"/>
          </a:xfrm>
          <a:prstGeom prst="rect">
            <a:avLst/>
          </a:prstGeom>
          <a:noFill/>
          <a:ln w="0">
            <a:noFill/>
          </a:ln>
        </p:spPr>
      </p:pic>
      <p:sp>
        <p:nvSpPr>
          <p:cNvPr id="3" name="PlaceHolder 2"/>
          <p:cNvSpPr>
            <a:spLocks noGrp="1"/>
          </p:cNvSpPr>
          <p:nvPr>
            <p:ph type="sldNum" idx="3"/>
          </p:nvPr>
        </p:nvSpPr>
        <p:spPr/>
        <p:txBody>
          <a:bodyPr/>
          <a:p>
            <a:fld id="{47196F60-59D4-45AF-B0FF-843575390056}"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254160"/>
            <a:ext cx="7772400" cy="660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OPUC Proceeding </a:t>
            </a:r>
            <a:endParaRPr b="1" lang="en-US" sz="3000" strike="noStrike" u="none">
              <a:solidFill>
                <a:srgbClr val="000000"/>
              </a:solidFill>
              <a:effectLst/>
              <a:uFillTx/>
              <a:latin typeface="Arial"/>
            </a:endParaRPr>
          </a:p>
        </p:txBody>
      </p:sp>
      <p:sp>
        <p:nvSpPr>
          <p:cNvPr id="12" name="PlaceHolder 2"/>
          <p:cNvSpPr>
            <a:spLocks noGrp="1"/>
          </p:cNvSpPr>
          <p:nvPr>
            <p:ph/>
          </p:nvPr>
        </p:nvSpPr>
        <p:spPr>
          <a:xfrm>
            <a:off x="531720" y="937800"/>
            <a:ext cx="7445520" cy="5550120"/>
          </a:xfrm>
          <a:prstGeom prst="rect">
            <a:avLst/>
          </a:prstGeom>
          <a:noFill/>
          <a:ln w="0">
            <a:noFill/>
          </a:ln>
        </p:spPr>
        <p:txBody>
          <a:bodyPr lIns="90000" rIns="90000" tIns="46800" bIns="46800" anchor="t">
            <a:normAutofit lnSpcReduction="9999"/>
          </a:bodyPr>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Current Schedule</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Current schedule a result of questions with Sierra’s 8K, Nevada global settlement, Niggli resignation.</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Settlement remains a strong possibility.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With settlement, decision may issue in early 10/00.</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8/9 - 8/10/00--formal settlement conference scheduled in Oregon.</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Without settlement OPUC may not issue a decision until end of 11/00.</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8/30/00--Hearing</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9/29/00--Briefing completed</a:t>
            </a:r>
            <a:endParaRPr b="1" lang="en-US" sz="1400" strike="noStrike" u="none">
              <a:solidFill>
                <a:srgbClr val="000000"/>
              </a:solidFill>
              <a:effectLst/>
              <a:uFillTx/>
              <a:latin typeface="Arial"/>
            </a:endParaRPr>
          </a:p>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Issues Remaining</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Financial plan for acquisition of PGE.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Financial plan:  reliance on short-term debt, ability to issue new equity given Sierra stock price, cash position, timing of generating resource sale.</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Allocation of costs between affiliated companies of Holding Company.</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Guaranteed rate payment and Goodwill/Acquisition Premium.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Sierra offered $9 million/year for 18 months followed by minimum of $5 million/year for 20 years.  Sierra asked for “opportunity to recover” by sharing the savings from merging Oregon/Nevada operations.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Staff offered $21 million/year for 4 years.  Staff and parties object to any recovery of goodwill.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Negotiations now  focusing on 5-8 year rate freeze and a rate credit.  </a:t>
            </a:r>
            <a:endParaRPr b="1"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AD279BD5-0543-4367-A3A9-EDA2EFD3D6AF}"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FERC Merger Proceeding</a:t>
            </a:r>
            <a:endParaRPr b="1" lang="en-US" sz="3000" strike="noStrike" u="none">
              <a:solidFill>
                <a:srgbClr val="000000"/>
              </a:solidFill>
              <a:effectLst/>
              <a:uFillTx/>
              <a:latin typeface="Arial"/>
            </a:endParaRPr>
          </a:p>
        </p:txBody>
      </p:sp>
      <p:sp>
        <p:nvSpPr>
          <p:cNvPr id="14" name="PlaceHolder 2"/>
          <p:cNvSpPr>
            <a:spLocks noGrp="1"/>
          </p:cNvSpPr>
          <p:nvPr>
            <p:ph/>
          </p:nvPr>
        </p:nvSpPr>
        <p:spPr>
          <a:xfrm>
            <a:off x="422280" y="1182240"/>
            <a:ext cx="7796160" cy="5216760"/>
          </a:xfrm>
          <a:prstGeom prst="rect">
            <a:avLst/>
          </a:prstGeom>
          <a:noFill/>
          <a:ln w="0">
            <a:noFill/>
          </a:ln>
        </p:spPr>
        <p:txBody>
          <a:bodyPr lIns="90000" rIns="90000" tIns="46800" bIns="46800" anchor="t">
            <a:normAutofit/>
          </a:bodyPr>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Timeline</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FERC Order Could be Issued as Early as 10/25/00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However</a:t>
            </a:r>
            <a:r>
              <a:rPr b="1" lang="en-US" sz="1400" strike="noStrike" u="none">
                <a:solidFill>
                  <a:srgbClr val="000000"/>
                </a:solidFill>
                <a:effectLst/>
                <a:uFillTx/>
                <a:latin typeface="Arial"/>
              </a:rPr>
              <a:t>, FERC Has Reserved the Right to Hold a Technical Conference After Comments Are Filed Further Delaying Issuance of FERC’s order.</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Applicants’ Compliance Filing Due 8/25/00</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Intervenors’ Comments on Compliance Filing Due 9/24/00</a:t>
            </a:r>
            <a:endParaRPr b="1" lang="en-US" sz="1400" strike="noStrike" u="none">
              <a:solidFill>
                <a:srgbClr val="000000"/>
              </a:solidFill>
              <a:effectLst/>
              <a:uFillTx/>
              <a:latin typeface="Arial"/>
            </a:endParaRPr>
          </a:p>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Additional Information Required</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 delivered price test analysis modeling the 300 MW Alturas Line</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An analysis of the impact on prices in California if Sierra uses the entire 300 MW on the Alturas line on a firm basis </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 list of the transmission contracts held by PGE on the California Oregon Intertie (COI)</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Historical data of sales by PGE into California from 1997 to present</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Historical data of PGE’s use of the COI </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An explanation of how Applicants’ mitigation measures will resolve market power concerns</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 status report on the Applicants’ RTO discussion in the Northwest</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An analysis of the effect of the merger on retail competition in Nevada</a:t>
            </a:r>
            <a:endParaRPr b="1"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57EBB117-7099-4D86-9DC8-629BCE3CF319}"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FERC Merger Proceeding </a:t>
            </a:r>
            <a:endParaRPr b="1" lang="en-US" sz="3000" strike="noStrike" u="none">
              <a:solidFill>
                <a:srgbClr val="000000"/>
              </a:solidFill>
              <a:effectLst/>
              <a:uFillTx/>
              <a:latin typeface="Arial"/>
            </a:endParaRPr>
          </a:p>
        </p:txBody>
      </p:sp>
      <p:sp>
        <p:nvSpPr>
          <p:cNvPr id="16" name="PlaceHolder 2"/>
          <p:cNvSpPr>
            <a:spLocks noGrp="1"/>
          </p:cNvSpPr>
          <p:nvPr>
            <p:ph/>
          </p:nvPr>
        </p:nvSpPr>
        <p:spPr>
          <a:xfrm>
            <a:off x="531720" y="1283760"/>
            <a:ext cx="7284960" cy="3892680"/>
          </a:xfrm>
          <a:prstGeom prst="rect">
            <a:avLst/>
          </a:prstGeom>
          <a:noFill/>
          <a:ln w="0">
            <a:noFill/>
          </a:ln>
        </p:spPr>
        <p:txBody>
          <a:bodyPr lIns="90000" rIns="90000" tIns="46800" bIns="46800" anchor="t">
            <a:normAutofit lnSpcReduction="9999"/>
          </a:bodyPr>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Issues to Be Resolved</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FERC states in the order that it has market power concerns</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These concerns may be more about the perceived effect of the merger on the volatile California markets than any real concerns about market power </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Appropriate Mitigation Measures</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If market power is evidenced from the additional studies, Sierra must offer adequate mitigation measures to mitigate the market power impacts</a:t>
            </a:r>
            <a:endParaRPr b="1" lang="en-US" sz="1400" strike="noStrike" u="none">
              <a:solidFill>
                <a:srgbClr val="000000"/>
              </a:solidFill>
              <a:effectLst/>
              <a:uFillTx/>
              <a:latin typeface="Arial"/>
            </a:endParaRPr>
          </a:p>
          <a:p>
            <a:pPr lvl="3" marL="16002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This mitigation should then give FERC the political cover it needs to approve the merger</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Nevada Commission</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PUCN asked FERC to assess impacts of PGE acquisition on Nevada retail markets.</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Now that the Sierra lawsuit against Nevada has been settled, the Commission may be persuaded to withdraw its protest</a:t>
            </a:r>
            <a:endParaRPr b="1" lang="en-US" sz="1400" strike="noStrike" u="none">
              <a:solidFill>
                <a:srgbClr val="000000"/>
              </a:solidFill>
              <a:effectLst/>
              <a:uFillTx/>
              <a:latin typeface="Arial"/>
            </a:endParaRPr>
          </a:p>
          <a:p>
            <a:pPr lvl="2" marL="1143000" indent="0">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lvl="3" marL="1600200" indent="0">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314F353-E3B5-47D2-B64F-611B7AB9B071}"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SEC Merger Proceeding</a:t>
            </a:r>
            <a:endParaRPr b="1" lang="en-US" sz="3000" strike="noStrike" u="none">
              <a:solidFill>
                <a:srgbClr val="000000"/>
              </a:solidFill>
              <a:effectLst/>
              <a:uFillTx/>
              <a:latin typeface="Arial"/>
            </a:endParaRPr>
          </a:p>
        </p:txBody>
      </p:sp>
      <p:sp>
        <p:nvSpPr>
          <p:cNvPr id="18" name="PlaceHolder 2"/>
          <p:cNvSpPr>
            <a:spLocks noGrp="1"/>
          </p:cNvSpPr>
          <p:nvPr>
            <p:ph/>
          </p:nvPr>
        </p:nvSpPr>
        <p:spPr>
          <a:xfrm>
            <a:off x="617040" y="1212480"/>
            <a:ext cx="7285320" cy="3855960"/>
          </a:xfrm>
          <a:prstGeom prst="rect">
            <a:avLst/>
          </a:prstGeom>
          <a:noFill/>
          <a:ln w="0">
            <a:noFill/>
          </a:ln>
        </p:spPr>
        <p:txBody>
          <a:bodyPr lIns="90000" rIns="90000" tIns="46800" bIns="46800" anchor="t">
            <a:normAutofit fontScale="92500" lnSpcReduction="9999"/>
          </a:bodyPr>
          <a:p>
            <a:pPr marL="343080" indent="-34308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Timeline</a:t>
            </a:r>
            <a:endParaRPr b="1" lang="en-US" sz="18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Intervenors filed protests on July 14</a:t>
            </a:r>
            <a:endParaRPr b="1" lang="en-US" sz="14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SEC Order pending</a:t>
            </a:r>
            <a:endParaRPr b="1" lang="en-US" sz="1400" strike="noStrike" u="none">
              <a:solidFill>
                <a:srgbClr val="000000"/>
              </a:solidFill>
              <a:effectLst/>
              <a:uFillTx/>
              <a:latin typeface="Arial"/>
            </a:endParaRPr>
          </a:p>
          <a:p>
            <a:pPr lvl="2" marL="11430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SEC will not issue an order until Oregon and FERC approve the merger.   </a:t>
            </a:r>
            <a:endParaRPr b="1" lang="en-US" sz="1400" strike="noStrike" u="none">
              <a:solidFill>
                <a:srgbClr val="000000"/>
              </a:solidFill>
              <a:effectLst/>
              <a:uFillTx/>
              <a:latin typeface="Arial"/>
            </a:endParaRPr>
          </a:p>
          <a:p>
            <a:pPr lvl="3" marL="16002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Nevada Commission did not take jurisdiction over the sale of PGE.  However, the PUCN protested the SEC application.  We expect the SEC will feel compelled to address the PUCN’s issues.</a:t>
            </a:r>
            <a:endParaRPr b="1" lang="en-US" sz="1400" strike="noStrike" u="none">
              <a:solidFill>
                <a:srgbClr val="000000"/>
              </a:solidFill>
              <a:effectLst/>
              <a:uFillTx/>
              <a:latin typeface="Arial"/>
            </a:endParaRPr>
          </a:p>
          <a:p>
            <a:pPr lvl="2" marL="11430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Because the merger is contested, and because Sierra’s financial strength is in question, the application must be considered by the full Commission</a:t>
            </a:r>
            <a:endParaRPr b="1" lang="en-US" sz="1400" strike="noStrike" u="none">
              <a:solidFill>
                <a:srgbClr val="000000"/>
              </a:solidFill>
              <a:effectLst/>
              <a:uFillTx/>
              <a:latin typeface="Arial"/>
            </a:endParaRPr>
          </a:p>
          <a:p>
            <a:pPr lvl="3" marL="16002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Full Commission review typically takes three months</a:t>
            </a:r>
            <a:endParaRPr b="1" lang="en-US" sz="1400" strike="noStrike" u="none">
              <a:solidFill>
                <a:srgbClr val="000000"/>
              </a:solidFill>
              <a:effectLst/>
              <a:uFillTx/>
              <a:latin typeface="Arial"/>
            </a:endParaRPr>
          </a:p>
          <a:p>
            <a:pPr lvl="3" marL="16002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Commission could begin its review (but not issue its order) before a final FERC order is issues</a:t>
            </a:r>
            <a:endParaRPr b="1" lang="en-US" sz="1400" strike="noStrike" u="none">
              <a:solidFill>
                <a:srgbClr val="000000"/>
              </a:solidFill>
              <a:effectLst/>
              <a:uFillTx/>
              <a:latin typeface="Arial"/>
            </a:endParaRPr>
          </a:p>
          <a:p>
            <a:pPr marL="343080" indent="-34308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Issues</a:t>
            </a:r>
            <a:endParaRPr b="1" lang="en-US" sz="18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Financial Strength of the Merged Company</a:t>
            </a:r>
            <a:endParaRPr b="1" lang="en-US" sz="1400" strike="noStrike" u="none">
              <a:solidFill>
                <a:srgbClr val="000000"/>
              </a:solidFill>
              <a:effectLst/>
              <a:uFillTx/>
              <a:latin typeface="Arial"/>
            </a:endParaRPr>
          </a:p>
          <a:p>
            <a:pPr lvl="2" marL="11430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SEC typically requires 30%equity.  Without the sale of Sierra’s generation, Sierra has approximately 25% equity.  </a:t>
            </a:r>
            <a:endParaRPr b="1" lang="en-US" sz="14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Interconnection of PGE with Sierra and/or Nevada</a:t>
            </a:r>
            <a:endParaRPr b="1" lang="en-US" sz="14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PUCN concerns on the merger’s effect on retail markets.  </a:t>
            </a:r>
            <a:endParaRPr b="1"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163C350-A8B1-417E-AF79-6515F41D7E5A}" type="slidenum">
              <a:t>5</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1881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1999-05-10T16:28:27Z</dcterms:created>
  <dc:creator>Sergai Daigre</dc:creator>
  <dc:description/>
  <dc:language>en-US</dc:language>
  <cp:lastModifiedBy>pkaufma</cp:lastModifiedBy>
  <cp:lastPrinted>2000-05-31T16:27:13Z</cp:lastPrinted>
  <dcterms:modified xsi:type="dcterms:W3CDTF">2000-07-28T19:06:44Z</dcterms:modified>
  <cp:revision>86</cp:revision>
  <dc:subject/>
  <dc:title>ISOs vs. Transcos  EXNET Presentation</dc:title>
</cp:coreProperties>
</file>