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8140680" y="5759280"/>
            <a:ext cx="74304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138240" y="6375240"/>
            <a:ext cx="127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PK-9010292-</a:t>
            </a:r>
            <a:fld id="{3C8D1917-A7DE-4717-AC93-4C748B34ECEF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3247920" y="533520"/>
            <a:ext cx="2667240" cy="266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200040"/>
            <a:ext cx="7772400" cy="1676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Storage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9525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 V. Krishnarao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January 27, 1999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2680" y="6375240"/>
            <a:ext cx="127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PK-9010292-</a:t>
            </a:r>
            <a:fld id="{ECCFE23C-93C8-47BB-AAA4-064B28EB1D3B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Storage: Aquifers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48920" y="1987200"/>
            <a:ext cx="845172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Aquifer Storage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Porous/permeable water-bearing rock formations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most common type of storage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cushion gas requirement (up to 80% of total gas)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development times (5 years)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18900000">
            <a:off x="1004760" y="255600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1004760" y="295596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1004760" y="33703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1004760" y="37609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Storage: Aquifers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92280" y="1987200"/>
            <a:ext cx="775944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Aquifer Storage Examples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Anoca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Illinois Gas, La Salle (Illinois)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gas: 169 BCF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gas: 60 BCF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Redfield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gas, Iowa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gas: 118 BCF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gas: 26 BCF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71480" y="257184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771480" y="38545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Issues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779040" y="1536480"/>
            <a:ext cx="7759800" cy="4336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Someone else’s storage: Play by their rules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 storage: Play by laws of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 &amp; withdrawal capacities (compressors, pressures)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volume limits, pipeline capacities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Contractual: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contracts, pipeline contracts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movement, demand (weather!), Counter parties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Other: Regulation, taxes, system reliability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 rot="18900000">
            <a:off x="858960" y="172692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858600" y="329832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858960" y="399384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858600" y="468432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Using Simulation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961920" y="1697040"/>
            <a:ext cx="7530840" cy="4248000"/>
            <a:chOff x="961920" y="1697040"/>
            <a:chExt cx="7530840" cy="4248000"/>
          </a:xfrm>
        </p:grpSpPr>
        <p:sp>
          <p:nvSpPr>
            <p:cNvPr id="79" name=""/>
            <p:cNvSpPr/>
            <p:nvPr/>
          </p:nvSpPr>
          <p:spPr>
            <a:xfrm>
              <a:off x="3774960" y="5195880"/>
              <a:ext cx="2806560" cy="74916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857400" y="1697040"/>
              <a:ext cx="2565360" cy="965160"/>
            </a:xfrm>
            <a:prstGeom prst="roundRect">
              <a:avLst>
                <a:gd name="adj" fmla="val 12495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982320" y="1973160"/>
              <a:ext cx="238716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Price Simulation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961920" y="3297240"/>
              <a:ext cx="1879560" cy="1041480"/>
            </a:xfrm>
            <a:prstGeom prst="hexagon">
              <a:avLst>
                <a:gd name="adj" fmla="val 45109"/>
                <a:gd name="vf" fmla="val 11547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235880" y="3467160"/>
              <a:ext cx="1302840" cy="70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Strategy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933720" y="3220920"/>
              <a:ext cx="2336760" cy="1346400"/>
            </a:xfrm>
            <a:prstGeom prst="roundRect">
              <a:avLst>
                <a:gd name="adj" fmla="val 12495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149360" y="3497400"/>
              <a:ext cx="1938600" cy="11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Storage 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Optimization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133520" y="5326200"/>
              <a:ext cx="222588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Storage Value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037880" y="1697040"/>
              <a:ext cx="1879560" cy="1041480"/>
            </a:xfrm>
            <a:prstGeom prst="hexagon">
              <a:avLst>
                <a:gd name="adj" fmla="val 45109"/>
                <a:gd name="vf" fmla="val 11547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482480" y="2019240"/>
              <a:ext cx="106668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Inputs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019320" y="2001960"/>
              <a:ext cx="736560" cy="431640"/>
            </a:xfrm>
            <a:prstGeom prst="rightArrow">
              <a:avLst>
                <a:gd name="adj1" fmla="val 50000"/>
                <a:gd name="adj2" fmla="val 85329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019320" y="3602160"/>
              <a:ext cx="736560" cy="431640"/>
            </a:xfrm>
            <a:prstGeom prst="rightArrow">
              <a:avLst>
                <a:gd name="adj1" fmla="val 50000"/>
                <a:gd name="adj2" fmla="val 85329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771800" y="2763720"/>
              <a:ext cx="660240" cy="355680"/>
            </a:xfrm>
            <a:prstGeom prst="downArrow">
              <a:avLst>
                <a:gd name="adj1" fmla="val 50000"/>
                <a:gd name="adj2" fmla="val 50005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71800" y="4668840"/>
              <a:ext cx="660240" cy="431640"/>
            </a:xfrm>
            <a:prstGeom prst="downArrow">
              <a:avLst>
                <a:gd name="adj1" fmla="val 50000"/>
                <a:gd name="adj2" fmla="val 50005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6892560" y="1760400"/>
              <a:ext cx="1600200" cy="82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Price Process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6816600" y="3436920"/>
              <a:ext cx="1600200" cy="82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Real Options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Procedure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Simulate the price curve for each day of valuation period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data + user-specified strategy decide storage usage &amp; buy/sell volumes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constraints satisfied: Injection/ withdrawal, buy/sell (market), storage capacity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Using Simulation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1255680" y="256068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1255680" y="33037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rot="18900000">
            <a:off x="1255680" y="404028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Using Simulation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&amp; volume decisions over all days determine the storage value.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thousand simulations give a probability distribution for storage value.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 issue: daily decisions.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18900000">
            <a:off x="765000" y="21733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rot="18900000">
            <a:off x="765000" y="289728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rot="18900000">
            <a:off x="765000" y="363528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Using Simulation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Simulation method is very flexible: can incorporate many constraints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Relatively easy to understand and implement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incorporate any price process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 can try different operating strategies and measure the impact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Disadvantages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 capture all the optionality available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value dependent on the operating strategy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rot="18900000">
            <a:off x="765000" y="21733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18900000">
            <a:off x="765000" y="374508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Reservoir Storage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92280" y="1987200"/>
            <a:ext cx="775944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value of reservoir storage is from seasonality - spread between winter and summer prices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inter-related options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computed subject to volume constraints: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Injection/Withdrawal limits as a function of volume in storage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Pipeline/Market volume limits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 due to market movements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practice: third party lease payments important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 rot="18900000">
            <a:off x="777960" y="217944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18900000">
            <a:off x="777960" y="291600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rot="18900000">
            <a:off x="777600" y="331272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rot="18900000">
            <a:off x="777960" y="459396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Reservoir Valuation Procedure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Generate Price curves for each day of the hedging period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HJM model that captures the historical relationships between futures prices of different months is used for this.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day, volumes are hedged up to the market limit.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Pairs of summer and winter months are chosen in the decreasing order of their spreads. Only positive spreads are considered.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 volumes are chosen subject to monthly volume limits for summer and winter months.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rot="18900000">
            <a:off x="771480" y="216684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18900000">
            <a:off x="771480" y="344340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18900000">
            <a:off x="771480" y="384336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18900000">
            <a:off x="771480" y="491508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Salt Cavern Storage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692280" y="1987200"/>
            <a:ext cx="775944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value of salt-dome storage is from short-term cycling, price spikes, and high deliverability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computed subject to volume constraints: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Injection/Withdrawal limits as a function of volume in storage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Pipeline/Market volume limits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 due to market movements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Again, in practice, third party lease payments important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rot="18900000">
            <a:off x="771480" y="217656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rot="18900000">
            <a:off x="771480" y="290520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rot="18900000">
            <a:off x="771480" y="41911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714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Storage: 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92280" y="1447560"/>
            <a:ext cx="7765920" cy="464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Value Storage?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Natural Gas Storage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Reservoir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Salt-dome Storage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Aquifer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Valuation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Physical: Injection &amp; Withdrawal capacities, Pipeline Capacities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Contractual: firm/interruptible contracts, storage contracts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Market: Multiple prices, Market movement, Counter parties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Regulation, Taxes, System Reliability etc.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6800" y="162864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6800" y="203364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6800" y="331956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Salt-Dome Storage Valuation: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Simulation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Heath-Jarrow-Morton (HJM) technology to simulate the entire price curve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price correlated with the prompt-month price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price can be based on Jump Diffusion process to simulate spikes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 rot="18900000">
            <a:off x="766440" y="291420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18900000">
            <a:off x="766440" y="216648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18900000">
            <a:off x="766800" y="331920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700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Salt Cavern Storage Valuation: Price Simulation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696960" y="1825560"/>
            <a:ext cx="7453080" cy="3784680"/>
            <a:chOff x="696960" y="1825560"/>
            <a:chExt cx="7453080" cy="3784680"/>
          </a:xfrm>
        </p:grpSpPr>
        <p:sp>
          <p:nvSpPr>
            <p:cNvPr id="133" name=""/>
            <p:cNvSpPr/>
            <p:nvPr/>
          </p:nvSpPr>
          <p:spPr>
            <a:xfrm>
              <a:off x="3421080" y="1901880"/>
              <a:ext cx="2641320" cy="1574640"/>
            </a:xfrm>
            <a:prstGeom prst="roundRect">
              <a:avLst>
                <a:gd name="adj" fmla="val 12495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3773880" y="2102040"/>
              <a:ext cx="2081880" cy="11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Forward Price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Simulation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HJM 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Method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696960" y="4111560"/>
              <a:ext cx="1879560" cy="1041480"/>
            </a:xfrm>
            <a:prstGeom prst="hexagon">
              <a:avLst>
                <a:gd name="adj" fmla="val 45109"/>
                <a:gd name="vf" fmla="val 11547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1123920" y="4281480"/>
              <a:ext cx="1033560" cy="70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Current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Spot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3573360" y="4111560"/>
              <a:ext cx="2489040" cy="1498680"/>
            </a:xfrm>
            <a:prstGeom prst="roundRect">
              <a:avLst>
                <a:gd name="adj" fmla="val 12495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713040" y="4251240"/>
              <a:ext cx="2209680" cy="11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Spot Price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Simulation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Jump Diffusion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06320" y="1978200"/>
              <a:ext cx="1879560" cy="1041120"/>
            </a:xfrm>
            <a:prstGeom prst="hexagon">
              <a:avLst>
                <a:gd name="adj" fmla="val 45125"/>
                <a:gd name="vf" fmla="val 11547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922320" y="2147760"/>
              <a:ext cx="1523880" cy="702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Current Fwd.Curve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2658960" y="2282760"/>
              <a:ext cx="736560" cy="432000"/>
            </a:xfrm>
            <a:prstGeom prst="rightArrow">
              <a:avLst>
                <a:gd name="adj1" fmla="val 50000"/>
                <a:gd name="adj2" fmla="val 85258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2639880" y="4416480"/>
              <a:ext cx="736560" cy="431640"/>
            </a:xfrm>
            <a:prstGeom prst="rightArrow">
              <a:avLst>
                <a:gd name="adj1" fmla="val 50000"/>
                <a:gd name="adj2" fmla="val 85329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4411440" y="3578400"/>
              <a:ext cx="660600" cy="431640"/>
            </a:xfrm>
            <a:prstGeom prst="downArrow">
              <a:avLst>
                <a:gd name="adj1" fmla="val 50000"/>
                <a:gd name="adj2" fmla="val 50005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6087960" y="4568760"/>
              <a:ext cx="736560" cy="432000"/>
            </a:xfrm>
            <a:prstGeom prst="rightArrow">
              <a:avLst>
                <a:gd name="adj1" fmla="val 50000"/>
                <a:gd name="adj2" fmla="val 85258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6087960" y="2435400"/>
              <a:ext cx="736560" cy="431640"/>
            </a:xfrm>
            <a:prstGeom prst="rightArrow">
              <a:avLst>
                <a:gd name="adj1" fmla="val 50000"/>
                <a:gd name="adj2" fmla="val 85329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850080" y="1825560"/>
              <a:ext cx="1269720" cy="3784680"/>
            </a:xfrm>
            <a:custGeom>
              <a:avLst/>
              <a:gdLst>
                <a:gd name="textAreaLeft" fmla="*/ 46440 w 1269720"/>
                <a:gd name="textAreaRight" fmla="*/ 1223280 w 1269720"/>
                <a:gd name="textAreaTop" fmla="*/ 46440 h 3784680"/>
                <a:gd name="textAreaBottom" fmla="*/ 3738240 h 3784680"/>
              </a:gdLst>
              <a:ahLst/>
              <a:cxnLst/>
              <a:rect l="textAreaLeft" t="textAreaTop" r="textAreaRight" b="textAreaBottom"/>
              <a:pathLst>
                <a:path w="21600" h="64371">
                  <a:moveTo>
                    <a:pt x="2699" y="0"/>
                  </a:moveTo>
                  <a:arcTo wR="2699" hR="2699" stAng="16200000" swAng="-5400000"/>
                  <a:lnTo>
                    <a:pt x="0" y="61672"/>
                  </a:lnTo>
                  <a:arcTo wR="2699" hR="2699" stAng="10800000" swAng="-5400000"/>
                  <a:lnTo>
                    <a:pt x="18901" y="64371"/>
                  </a:lnTo>
                  <a:arcTo wR="2699" hR="2699" stAng="5400000" swAng="-5400000"/>
                  <a:lnTo>
                    <a:pt x="21600" y="2699"/>
                  </a:lnTo>
                  <a:arcTo wR="2699" hR="2699" stAng="0" swAng="-5400000"/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009bff"/>
                </a:gs>
              </a:gsLst>
              <a:path path="rect">
                <a:fillToRect l="50000" t="50000" r="50000" b="50000"/>
              </a:path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897600" y="2863800"/>
              <a:ext cx="1252440" cy="1555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Storage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Optimi-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zation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Salt Cavern Storage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decisions regarding buy/sell and inject/withdraw made according to some criteria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example, to capture value of price spikes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price &gt; Next month price ==&gt; Sell today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price &lt; Next month price ==&gt; Buy today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strategy chosen will not capture all the optionality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 rot="18900000">
            <a:off x="765000" y="217656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18900000">
            <a:off x="765000" y="290664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rot="18900000">
            <a:off x="765000" y="388764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Using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 Method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Recognize that today’s decision changes the future value of the storage asset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Choose the alternative that maximizes the expected present value of the asset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 rot="18900000">
            <a:off x="758520" y="216648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rot="18900000">
            <a:off x="758880" y="289692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85800" y="588960"/>
            <a:ext cx="7772400" cy="99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Using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 Technique: Dynamic Programming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Starting at the last time step and working backwards in time to find the value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 for the optimal decision at each time step that maximizes the expected present value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Similar to valuing an American option using binomial trees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 rot="18900000">
            <a:off x="1228680" y="254952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rot="18900000">
            <a:off x="1228680" y="327960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18900000">
            <a:off x="1228680" y="40165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685800" y="574560"/>
            <a:ext cx="7772400" cy="99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 Using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Process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 processes can be used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 with mean reversion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 diffusion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Heath-Jarrow-Morton to simulate the whole price curve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Simulation works forward in time whereas Dynamic Programming works backwards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Simulate prices using HJM and construct a probability tree of prices by grouping the prices generated into different bins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 rot="18900000">
            <a:off x="1244520" y="248904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rot="18900000">
            <a:off x="1244520" y="366084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85800" y="574200"/>
            <a:ext cx="7772400" cy="528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Conclusions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valuation, it is important to recognize all the optionality in an asset.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Deterministic (discounted cash flow) or perturbation methods are useful tools, but they can not capture all the embedded real options.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correctly value assets and related projects, option pricing techniques have to be used.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 rot="18900000">
            <a:off x="768240" y="215280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rot="18900000">
            <a:off x="768240" y="2819520"/>
            <a:ext cx="12240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rot="18900000">
            <a:off x="768240" y="3794040"/>
            <a:ext cx="12240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714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Storage: Outline (Cont’d)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92280" y="1447560"/>
            <a:ext cx="7765920" cy="464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Valuation Using Simulation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Reservoir : Seasonal Spreads &amp; Options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Salt-dome: Short-term Arbitrage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Valuation Using Real Options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Dynamic Programming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r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6800" y="261936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6800" y="163836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Value Storage?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92280" y="1828800"/>
            <a:ext cx="7759440" cy="4260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Strategic Decisions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(10+ years) strategy and planning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acquisitions, sales, construction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Medium-term Purchase/Sale decisions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5-year Storage participation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Short-term Storage Contracts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6-month storage contract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5000" y="200664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5000" y="299736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5000" y="36972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Storage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851200" y="1987200"/>
            <a:ext cx="3441600" cy="1523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Reservoir Storage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Cavern Storage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4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Aquifer Storage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2938320" y="219384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2938320" y="26370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2938320" y="30700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Storage: Reservoirs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92280" y="1987200"/>
            <a:ext cx="775944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Reservoir Storage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Depleted oil and gas fields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common type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capacities, take months to fill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Cushion gas-50% of total gas volume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1242720" y="254268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243080" y="294300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242720" y="335232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243080" y="375732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Storage: Reservoirs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92280" y="1987200"/>
            <a:ext cx="775944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Reservoir Storage Example: Bammel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Working Gas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58 BCF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 rate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360,000 MMBtu/day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Withdrawal rate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1,250,000 MMBtu/day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 months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April-October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Withdrawal months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October-February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1218960" y="254592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1218960" y="295236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1219320" y="334620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1219320" y="373356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1219320" y="414000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Storage: Salt Caverns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92280" y="1987200"/>
            <a:ext cx="775944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Cavern Storage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Mined hollow spaces underground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in bedded salt formation or salt domes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deliverability and injectability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cushion gas (33% of total), Low cycling costs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time is 1-2 years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1257480" y="256032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1257480" y="296676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1257120" y="336024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1257480" y="376524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18900000">
            <a:off x="1257120" y="416988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Storage: Salt Caverns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92280" y="1987200"/>
            <a:ext cx="7759440" cy="4102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Cavern Example: Napoleonville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working gas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4 BCF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 rate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400,000 MMBtu/Day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Withdrawal rate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200,000 MMBtu/Day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-"/>
              <a:tabLst>
                <a:tab algn="l" pos="27417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turnover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3 to 4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rot="18900000">
            <a:off x="1257120" y="2565000"/>
            <a:ext cx="122040" cy="12240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rot="18900000">
            <a:off x="1257480" y="297468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1257480" y="336528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1257480" y="3765240"/>
            <a:ext cx="122040" cy="1220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1995-04-27T08:26:18Z</dcterms:created>
  <dc:creator> </dc:creator>
  <dc:description/>
  <dc:language>en-US</dc:language>
  <cp:lastModifiedBy>Selena Khan</cp:lastModifiedBy>
  <cp:lastPrinted>1998-10-28T18:43:31Z</cp:lastPrinted>
  <dcterms:modified xsi:type="dcterms:W3CDTF">1999-01-22T20:22:00Z</dcterms:modified>
  <cp:revision>58</cp:revision>
  <dc:subject/>
  <dc:title>Valuation of Bammel Storage</dc:title>
</cp:coreProperties>
</file>