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00"/>
              </a:buClr>
              <a:buSzPct val="7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66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37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37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37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9401E5-D1DA-496D-AF1D-C3D12B1D074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324000" y="593280"/>
            <a:ext cx="0" cy="617220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264960" y="441000"/>
            <a:ext cx="0" cy="6172200"/>
          </a:xfrm>
          <a:prstGeom prst="line">
            <a:avLst/>
          </a:prstGeom>
          <a:ln w="284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196920" y="288720"/>
            <a:ext cx="0" cy="6172200"/>
          </a:xfrm>
          <a:prstGeom prst="line">
            <a:avLst/>
          </a:prstGeom>
          <a:ln w="381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320400" y="6554880"/>
            <a:ext cx="6700680" cy="0"/>
          </a:xfrm>
          <a:prstGeom prst="line">
            <a:avLst/>
          </a:prstGeom>
          <a:ln w="381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257040" y="6494400"/>
            <a:ext cx="6924960" cy="0"/>
          </a:xfrm>
          <a:prstGeom prst="line">
            <a:avLst/>
          </a:prstGeom>
          <a:ln w="284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180720" y="6442200"/>
            <a:ext cx="705636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LOGO-1" descr=""/>
          <p:cNvPicPr/>
          <p:nvPr/>
        </p:nvPicPr>
        <p:blipFill>
          <a:blip r:embed="rId3"/>
          <a:stretch/>
        </p:blipFill>
        <p:spPr>
          <a:xfrm>
            <a:off x="5218200" y="6167520"/>
            <a:ext cx="3925800" cy="728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66182BA-1689-4232-9974-8272226DA80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324000" y="593280"/>
            <a:ext cx="0" cy="617220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264960" y="441000"/>
            <a:ext cx="0" cy="6172200"/>
          </a:xfrm>
          <a:prstGeom prst="line">
            <a:avLst/>
          </a:prstGeom>
          <a:ln w="284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196920" y="288720"/>
            <a:ext cx="0" cy="6172200"/>
          </a:xfrm>
          <a:prstGeom prst="line">
            <a:avLst/>
          </a:prstGeom>
          <a:ln w="381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320760" y="6580080"/>
            <a:ext cx="8283600" cy="0"/>
          </a:xfrm>
          <a:prstGeom prst="line">
            <a:avLst/>
          </a:prstGeom>
          <a:ln w="381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256680" y="6507000"/>
            <a:ext cx="8091720" cy="0"/>
          </a:xfrm>
          <a:prstGeom prst="line">
            <a:avLst/>
          </a:prstGeom>
          <a:ln w="284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180720" y="6442200"/>
            <a:ext cx="790092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LOGO-1" descr=""/>
          <p:cNvPicPr/>
          <p:nvPr/>
        </p:nvPicPr>
        <p:blipFill>
          <a:blip r:embed="rId3"/>
          <a:stretch/>
        </p:blipFill>
        <p:spPr>
          <a:xfrm>
            <a:off x="1031760" y="492120"/>
            <a:ext cx="7321680" cy="1359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006600"/>
              </a:buClr>
              <a:buFont typeface="Wingdings" charset="2"/>
              <a:buChar char="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Gen Issues Task Force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5/08/01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Regulation Performance</a:t>
            </a:r>
            <a:br>
              <a:rPr sz="4400"/>
            </a:b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MPT/PSF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NYISO recommends that the initial MPT and PSF values be set to 0, through the summer of 2001.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Bringing Tripped Units Back On Line in R/T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Generating Units with a DAM schedule that trip off-line in R/T have their limits set to zero in BME and SCD.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a Unit restores itself to operable condition after a trip, it often has to wait for BME to “see” its non-derated bid before getting a schedule to run.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delay temporarily removes available MW’s from R/T operation, and exposes the unit to Balancing Energy costs.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Procedures are being developed to allow SCD to recognize the returned unit as on-line, and provide base points. 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Bringing Tripped Units Back On Line in R/T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must have a DAM schedule.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operator must communicate estimated time of unit availability to ISO, and coordinate unit ramp with ISO dispatchers.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Dispatchers will review and approve or disapprove removing unit derate.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Bringing Tripped Units Back On Line in R/T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will have its limited increased in SCD, and will be set as Off-Dispatch regardless of bid, until the unit receives a new BME schedule.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in SCD will be set from estimated unit ramping information provided by generator operator, so close coordination with ISO Dispatcher is crucial.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will be set OOM until it receives a new BME schedule.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OOM Information Proposal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dispatchers post daily to the web OOM request.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of Posting: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336600"/>
              </a:buClr>
              <a:buSzPct val="7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TP-XX request XXXX out of merit for local security.  138kv load pocket at 07:25 5/1/01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OOM Information Proposal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OOM request received by the ISO dispatchers are sent to the MMU for review.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MMU reviews dispatcher log book for any additional information needed on the OOM request.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DMNC Test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5 day notification time is consistent with A-1 notification requirements for transmission outages.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5 day notification only applies to generators whose capacity is greater than 100 MW.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 greater than 100MW generator is scheduled within 100 MW of its current DMNC in the DAM, then the five day notification requirement is waived.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DMNC Test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the unit is scheduled in the DAM within 100 MW’s of its current DMNC, it has until hour 14:00 of the day prior to the energy day to notify the ISO Scheduling Department of the DMNC test.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unit is expected to bid into the hour-ahead market (BME) so that the unit will be scheduled at the level of the DMNC test.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information regarding scheduling DMNC test refer to Tech Bulletin #29.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SCUC changes 2/2/01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changes made to SCUC have reduced the number on OOM requests by TO’s to ensure ISO Security.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will notify the ISO of any actual or predicted overhead or underground cable constraints.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SCUC changes 2/2/01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TO’s are responsible for local 138kv system constraints.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Regulation performance</a:t>
            </a:r>
            <a:br>
              <a:rPr sz="3600"/>
            </a:br>
            <a:r>
              <a:rPr b="1" lang="en-US" sz="36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MPT/PSF</a:t>
            </a:r>
            <a:endParaRPr b="1" lang="en-US" sz="36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 found that PI’s ranged from .34 to .99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&gt;95% of contracted MW’s had a PI &gt; .75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Goal- to encourage more participation in the regulation market by making it an incentive based vs. a penalty based program.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98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Regulation Performance</a:t>
            </a:r>
            <a:br>
              <a:rPr sz="4400"/>
            </a:br>
            <a:r>
              <a:rPr b="1" lang="en-US" sz="4400" strike="noStrike" u="none">
                <a:solidFill>
                  <a:srgbClr val="003300"/>
                </a:solidFill>
                <a:effectLst/>
                <a:uFillTx/>
                <a:latin typeface="Times New Roman"/>
              </a:rPr>
              <a:t>MPT/PSF</a:t>
            </a:r>
            <a:endParaRPr b="1" lang="en-US" sz="4400" strike="noStrike" u="none">
              <a:solidFill>
                <a:srgbClr val="0033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2070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MMU will review performance and work with poor performers to identify reasons for poor performance and allow for performance improvements.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based on PI will reduce costs to the loads.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80000"/>
              <a:buFont typeface="Wingdings" charset="2"/>
              <a:buChar char="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NYISO does not want to chase providers out of the market before MMU has an opportunity to work with the poor performers.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2001-05-07T10:54:09Z</dcterms:created>
  <dc:creator>kramek</dc:creator>
  <dc:description/>
  <dc:language>en-US</dc:language>
  <cp:lastModifiedBy>bob klueber</cp:lastModifiedBy>
  <dcterms:modified xsi:type="dcterms:W3CDTF">2001-05-08T12:21:25Z</dcterms:modified>
  <cp:revision>9</cp:revision>
  <dc:subject/>
  <dc:title>Gen Issues Task Force</dc:title>
</cp:coreProperties>
</file>