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_rels/presentation.xml.rels" ContentType="application/vnd.openxmlformats-package.relationships+xml"/>
  <Override PartName="/ppt/media/image13.wmf" ContentType="image/x-wmf"/>
  <Override PartName="/ppt/media/image4.wmf" ContentType="image/x-wmf"/>
  <Override PartName="/ppt/media/image9.wmf" ContentType="image/x-wmf"/>
  <Override PartName="/ppt/media/image18.wmf" ContentType="image/x-wmf"/>
  <Override PartName="/ppt/media/image20.wmf" ContentType="image/x-wmf"/>
  <Override PartName="/ppt/media/image12.wmf" ContentType="image/x-wmf"/>
  <Override PartName="/ppt/media/image3.wmf" ContentType="image/x-wmf"/>
  <Override PartName="/ppt/media/image8.wmf" ContentType="image/x-wmf"/>
  <Override PartName="/ppt/media/image17.wmf" ContentType="image/x-wmf"/>
  <Override PartName="/ppt/media/image11.wmf" ContentType="image/x-wmf"/>
  <Override PartName="/ppt/media/image24.wmf" ContentType="image/x-wmf"/>
  <Override PartName="/ppt/media/image23.wmf" ContentType="image/x-wmf"/>
  <Override PartName="/ppt/media/image22.wmf" ContentType="image/x-wmf"/>
  <Override PartName="/ppt/media/image10.wmf" ContentType="image/x-wmf"/>
  <Override PartName="/ppt/media/image21.wmf" ContentType="image/x-wmf"/>
  <Override PartName="/ppt/media/image19.png" ContentType="image/png"/>
  <Override PartName="/ppt/media/image2.png" ContentType="image/png"/>
  <Override PartName="/ppt/media/image1.png" ContentType="image/png"/>
  <Override PartName="/ppt/media/image5.wmf" ContentType="image/x-wmf"/>
  <Override PartName="/ppt/media/image14.wmf" ContentType="image/x-wmf"/>
  <Override PartName="/ppt/media/image6.wmf" ContentType="image/x-wmf"/>
  <Override PartName="/ppt/media/image15.wmf" ContentType="image/x-wmf"/>
  <Override PartName="/ppt/media/image7.wmf" ContentType="image/x-wmf"/>
  <Override PartName="/ppt/media/image16.wmf" ContentType="image/x-wm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xlsx" ContentType="application/vnd.openxmlformats-officedocument.spreadsheetml.sheet"/>
  <Override PartName="/ppt/embeddings/oleObject1.pptx" ContentType="application/vnd.openxmlformats-officedocument.presentationml.presentation"/>
  <Override PartName="/ppt/embeddings/oleObject1.bin" ContentType="application/vnd.openxmlformats-officedocument.oleObject"/>
  <Override PartName="/ppt/embeddings/oleObject1.docx" ContentType="application/vnd.openxmlformats-officedocument.wordprocessingml.document"/>
  <Override PartName="/ppt/embeddings/oleObject2.xlsx" ContentType="application/vnd.openxmlformats-officedocument.spreadsheetml.sheet"/>
  <Override PartName="/ppt/slides/_rels/slide22.xml.rels" ContentType="application/vnd.openxmlformats-package.relationships+xml"/>
  <Override PartName="/ppt/slides/_rels/slide59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2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52.xml.rels" ContentType="application/vnd.openxmlformats-package.relationships+xml"/>
  <Override PartName="/ppt/slides/_rels/slide38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1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50.xml.rels" ContentType="application/vnd.openxmlformats-package.relationships+xml"/>
  <Override PartName="/ppt/slides/_rels/slide13.xml.rels" ContentType="application/vnd.openxmlformats-package.relationships+xml"/>
  <Override PartName="/ppt/slides/_rels/slide4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57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58.xml.rels" ContentType="application/vnd.openxmlformats-package.relationships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44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4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52.xml" ContentType="application/vnd.openxmlformats-officedocument.presentationml.slide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5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19.xml" ContentType="application/vnd.openxmlformats-officedocument.presentationml.slide+xml"/>
  <Override PartName="/ppt/slides/slide58.xml" ContentType="application/vnd.openxmlformats-officedocument.presentationml.slide+xml"/>
  <Override PartName="/ppt/slides/slide21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7.xml" ContentType="application/vnd.openxmlformats-officedocument.presentationml.slide+xml"/>
  <Override PartName="/ppt/slides/slide20.xml" ContentType="application/vnd.openxmlformats-officedocument.presentationml.slide+xml"/>
  <Override PartName="/ppt/slides/slide48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4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Slides/_rels/notesSlide5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5.xml.rels" ContentType="application/vnd.openxmlformats-package.relationships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</p:sldIdLst>
  <p:sldSz cx="9144000" cy="6858000"/>
  <p:notesSz cx="6980238" cy="921226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"/>
          <p:cNvSpPr/>
          <p:nvPr/>
        </p:nvSpPr>
        <p:spPr>
          <a:xfrm>
            <a:off x="0" y="0"/>
            <a:ext cx="6980400" cy="9212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1"/>
          <p:cNvSpPr>
            <a:spLocks noGrp="1"/>
          </p:cNvSpPr>
          <p:nvPr>
            <p:ph type="hdr"/>
          </p:nvPr>
        </p:nvSpPr>
        <p:spPr>
          <a:xfrm>
            <a:off x="-360" y="-36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0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dt" idx="1"/>
          </p:nvPr>
        </p:nvSpPr>
        <p:spPr>
          <a:xfrm>
            <a:off x="3955680" y="-36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lstStyle>
            <a:lvl1pPr marL="216000" indent="0" algn="r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sldImg"/>
          </p:nvPr>
        </p:nvSpPr>
        <p:spPr>
          <a:xfrm>
            <a:off x="1186920" y="690480"/>
            <a:ext cx="4605480" cy="345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1" i="1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929880" y="4373640"/>
            <a:ext cx="5119560" cy="414648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ftr" idx="2"/>
          </p:nvPr>
        </p:nvSpPr>
        <p:spPr>
          <a:xfrm>
            <a:off x="-360" y="874980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lstStyle>
            <a:lvl1pPr marL="216000" indent="0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sldNum" idx="3"/>
          </p:nvPr>
        </p:nvSpPr>
        <p:spPr>
          <a:xfrm>
            <a:off x="3955680" y="874980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lstStyle>
            <a:lvl1pPr marL="216000" indent="0" algn="r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fld id="{AA323B01-3823-4DBB-89DD-CCF5CD7A525A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ldImg"/>
          </p:nvPr>
        </p:nvSpPr>
        <p:spPr>
          <a:xfrm>
            <a:off x="1189080" y="690480"/>
            <a:ext cx="4605120" cy="3454560"/>
          </a:xfrm>
          <a:prstGeom prst="rect">
            <a:avLst/>
          </a:prstGeom>
          <a:ln w="0">
            <a:noFill/>
          </a:ln>
        </p:spPr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929880" y="4373640"/>
            <a:ext cx="5119560" cy="414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"/>
          <p:cNvSpPr txBox="1"/>
          <p:nvPr/>
        </p:nvSpPr>
        <p:spPr>
          <a:xfrm>
            <a:off x="3955680" y="874980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fld id="{72A1221A-6B26-49A6-8599-04D6A64EC287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"/>
          <p:cNvSpPr txBox="1"/>
          <p:nvPr/>
        </p:nvSpPr>
        <p:spPr>
          <a:xfrm>
            <a:off x="-360" y="874980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 txBox="1"/>
          <p:nvPr/>
        </p:nvSpPr>
        <p:spPr>
          <a:xfrm>
            <a:off x="-360" y="-36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 txBox="1"/>
          <p:nvPr/>
        </p:nvSpPr>
        <p:spPr>
          <a:xfrm>
            <a:off x="3955680" y="-36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PlaceHolder 1"/>
          <p:cNvSpPr>
            <a:spLocks noGrp="1"/>
          </p:cNvSpPr>
          <p:nvPr>
            <p:ph type="body"/>
          </p:nvPr>
        </p:nvSpPr>
        <p:spPr>
          <a:xfrm>
            <a:off x="155160" y="4370040"/>
            <a:ext cx="6669000" cy="414828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27000"/>
                <a:tab algn="l" pos="1854360"/>
                <a:tab algn="l" pos="2781360"/>
                <a:tab algn="l" pos="3708360"/>
                <a:tab algn="l" pos="4635360"/>
                <a:tab algn="l" pos="5562720"/>
                <a:tab algn="l" pos="6489720"/>
                <a:tab algn="l" pos="7416720"/>
                <a:tab algn="l" pos="8344080"/>
                <a:tab algn="l" pos="9271080"/>
                <a:tab algn="l" pos="1019808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27000"/>
                <a:tab algn="l" pos="1854360"/>
                <a:tab algn="l" pos="2781360"/>
                <a:tab algn="l" pos="3708360"/>
                <a:tab algn="l" pos="4635360"/>
                <a:tab algn="l" pos="5562720"/>
                <a:tab algn="l" pos="6489720"/>
                <a:tab algn="l" pos="7416720"/>
                <a:tab algn="l" pos="8344080"/>
                <a:tab algn="l" pos="9271080"/>
                <a:tab algn="l" pos="1019808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sldImg"/>
          </p:nvPr>
        </p:nvSpPr>
        <p:spPr>
          <a:xfrm>
            <a:off x="1197000" y="773280"/>
            <a:ext cx="4589280" cy="344160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"/>
          <p:cNvSpPr txBox="1"/>
          <p:nvPr/>
        </p:nvSpPr>
        <p:spPr>
          <a:xfrm>
            <a:off x="3955680" y="874980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fld id="{971F4532-F699-433D-9851-4B99DB6B9A1F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 txBox="1"/>
          <p:nvPr/>
        </p:nvSpPr>
        <p:spPr>
          <a:xfrm>
            <a:off x="-360" y="874980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 txBox="1"/>
          <p:nvPr/>
        </p:nvSpPr>
        <p:spPr>
          <a:xfrm>
            <a:off x="-360" y="-36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 txBox="1"/>
          <p:nvPr/>
        </p:nvSpPr>
        <p:spPr>
          <a:xfrm>
            <a:off x="3955680" y="-360"/>
            <a:ext cx="3024360" cy="46044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46440" bIns="46440" anchor="t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28800"/>
                <a:tab algn="l" pos="1857240"/>
                <a:tab algn="l" pos="2786040"/>
                <a:tab algn="l" pos="3714840"/>
                <a:tab algn="l" pos="4643280"/>
                <a:tab algn="l" pos="5572080"/>
                <a:tab algn="l" pos="6500880"/>
                <a:tab algn="l" pos="7429680"/>
                <a:tab algn="l" pos="8358120"/>
                <a:tab algn="l" pos="9286920"/>
                <a:tab algn="l" pos="102157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PlaceHolder 1"/>
          <p:cNvSpPr>
            <a:spLocks noGrp="1"/>
          </p:cNvSpPr>
          <p:nvPr>
            <p:ph type="sldImg"/>
          </p:nvPr>
        </p:nvSpPr>
        <p:spPr>
          <a:xfrm>
            <a:off x="1206360" y="708120"/>
            <a:ext cx="4556160" cy="3416040"/>
          </a:xfrm>
          <a:prstGeom prst="rect">
            <a:avLst/>
          </a:prstGeom>
          <a:ln w="0">
            <a:noFill/>
          </a:ln>
        </p:spPr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932040" y="4375080"/>
            <a:ext cx="5116320" cy="414504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already know that Square D prefers to be toward the index side of this continuum.  We want to stress the options however along the spectrum.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lipArt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19320" y="1828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5748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3A6CE453-EAFB-453D-A9B8-84205765A8A6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" name=""/>
          <p:cNvGrpSpPr/>
          <p:nvPr/>
        </p:nvGrpSpPr>
        <p:grpSpPr>
          <a:xfrm>
            <a:off x="8229600" y="6013440"/>
            <a:ext cx="819000" cy="700200"/>
            <a:chOff x="8229600" y="6013440"/>
            <a:chExt cx="819000" cy="700200"/>
          </a:xfrm>
        </p:grpSpPr>
        <p:pic>
          <p:nvPicPr>
            <p:cNvPr id="4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8783640" y="638820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" name="Collage%20-%20White" descr=""/>
          <p:cNvPicPr/>
          <p:nvPr/>
        </p:nvPicPr>
        <p:blipFill>
          <a:blip r:embed="rId3"/>
          <a:stretch/>
        </p:blipFill>
        <p:spPr>
          <a:xfrm>
            <a:off x="-76320" y="-152280"/>
            <a:ext cx="2197080" cy="21873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19320" y="1828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5748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552D6752-F8E6-4D29-BEA6-1007EAD5198A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1" name=""/>
          <p:cNvGrpSpPr/>
          <p:nvPr/>
        </p:nvGrpSpPr>
        <p:grpSpPr>
          <a:xfrm>
            <a:off x="8229600" y="6013440"/>
            <a:ext cx="819000" cy="700200"/>
            <a:chOff x="8229600" y="6013440"/>
            <a:chExt cx="819000" cy="700200"/>
          </a:xfrm>
        </p:grpSpPr>
        <p:pic>
          <p:nvPicPr>
            <p:cNvPr id="12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8783640" y="638820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" name="Collage%20-%20White" descr=""/>
          <p:cNvPicPr/>
          <p:nvPr/>
        </p:nvPicPr>
        <p:blipFill>
          <a:blip r:embed="rId3"/>
          <a:stretch/>
        </p:blipFill>
        <p:spPr>
          <a:xfrm>
            <a:off x="-76320" y="-152280"/>
            <a:ext cx="2197080" cy="21873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219320" y="1828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5748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9C1CF44C-E749-4A8F-8926-ABD23E5FDDD0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" name=""/>
          <p:cNvGrpSpPr/>
          <p:nvPr/>
        </p:nvGrpSpPr>
        <p:grpSpPr>
          <a:xfrm>
            <a:off x="8229600" y="6013440"/>
            <a:ext cx="819000" cy="700200"/>
            <a:chOff x="8229600" y="6013440"/>
            <a:chExt cx="819000" cy="700200"/>
          </a:xfrm>
        </p:grpSpPr>
        <p:pic>
          <p:nvPicPr>
            <p:cNvPr id="17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8783640" y="638820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" name="Collage%20-%20White" descr=""/>
          <p:cNvPicPr/>
          <p:nvPr/>
        </p:nvPicPr>
        <p:blipFill>
          <a:blip r:embed="rId3"/>
          <a:stretch/>
        </p:blipFill>
        <p:spPr>
          <a:xfrm>
            <a:off x="-76320" y="-152280"/>
            <a:ext cx="2197080" cy="21873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19320" y="1828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5748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0D5D0DF4-D025-4724-89EB-43168617A6E2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8229600" y="6013440"/>
            <a:ext cx="819000" cy="700200"/>
            <a:chOff x="8229600" y="6013440"/>
            <a:chExt cx="819000" cy="700200"/>
          </a:xfrm>
        </p:grpSpPr>
        <p:pic>
          <p:nvPicPr>
            <p:cNvPr id="22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8783640" y="638820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" name="Collage%20-%20White" descr=""/>
          <p:cNvPicPr/>
          <p:nvPr/>
        </p:nvPicPr>
        <p:blipFill>
          <a:blip r:embed="rId3"/>
          <a:stretch/>
        </p:blipFill>
        <p:spPr>
          <a:xfrm>
            <a:off x="-76320" y="-152280"/>
            <a:ext cx="2197080" cy="21873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9320" y="1828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5748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1EFD969E-6E79-4AC8-B102-E98C333C688E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6" name=""/>
          <p:cNvGrpSpPr/>
          <p:nvPr/>
        </p:nvGrpSpPr>
        <p:grpSpPr>
          <a:xfrm>
            <a:off x="8229600" y="6013440"/>
            <a:ext cx="819000" cy="700200"/>
            <a:chOff x="8229600" y="6013440"/>
            <a:chExt cx="819000" cy="700200"/>
          </a:xfrm>
        </p:grpSpPr>
        <p:pic>
          <p:nvPicPr>
            <p:cNvPr id="27" name="ENE_C_WHI" descr=""/>
            <p:cNvPicPr/>
            <p:nvPr/>
          </p:nvPicPr>
          <p:blipFill>
            <a:blip r:embed="rId2"/>
            <a:stretch/>
          </p:blipFill>
          <p:spPr>
            <a:xfrm>
              <a:off x="8229600" y="601344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8783640" y="638820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" name="Collage%20-%20White" descr=""/>
          <p:cNvPicPr/>
          <p:nvPr/>
        </p:nvPicPr>
        <p:blipFill>
          <a:blip r:embed="rId3"/>
          <a:stretch/>
        </p:blipFill>
        <p:spPr>
          <a:xfrm>
            <a:off x="-76320" y="-152280"/>
            <a:ext cx="2197080" cy="21873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1640" y="3352320"/>
            <a:ext cx="42670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108360" y="6632640"/>
            <a:ext cx="1056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JN-2080039-</a:t>
            </a:r>
            <a:fld id="{5C7ED9C8-6947-4161-AC8A-F167A6A4A479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533520" y="762120"/>
            <a:ext cx="8381880" cy="556236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609480" y="838080"/>
            <a:ext cx="8382240" cy="5562720"/>
          </a:xfrm>
          <a:custGeom>
            <a:avLst/>
            <a:gdLst/>
            <a:ahLst/>
            <a:rect l="l" t="t" r="r" b="b"/>
            <a:pathLst>
              <a:path w="5472" h="3600">
                <a:moveTo>
                  <a:pt x="0" y="3600"/>
                </a:moveTo>
                <a:lnTo>
                  <a:pt x="0" y="0"/>
                </a:lnTo>
                <a:lnTo>
                  <a:pt x="5472" y="0"/>
                </a:lnTo>
              </a:path>
            </a:pathLst>
          </a:custGeom>
          <a:noFill/>
          <a:ln w="2844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" name="Collage%20-%20White" descr=""/>
          <p:cNvPicPr/>
          <p:nvPr/>
        </p:nvPicPr>
        <p:blipFill>
          <a:blip r:embed="rId2"/>
          <a:stretch/>
        </p:blipFill>
        <p:spPr>
          <a:xfrm>
            <a:off x="-368280" y="-447840"/>
            <a:ext cx="5423040" cy="5400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230040" algn="ctr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114480" algn="ctr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algn="ctr">
              <a:spcBef>
                <a:spcPts val="55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28800" algn="ctr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288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28800">
              <a:spcBef>
                <a:spcPts val="55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4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15.wmf"/><Relationship Id="rId5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1.wmf"/><Relationship Id="rId3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package" Target="../embeddings/oleObject1.pptx"/><Relationship Id="rId2" Type="http://schemas.openxmlformats.org/officeDocument/2006/relationships/image" Target="../media/image23.wmf"/><Relationship Id="rId3" Type="http://schemas.openxmlformats.org/officeDocument/2006/relationships/slideLayout" Target="../slideLayouts/slideLayout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4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914400" y="4648320"/>
            <a:ext cx="7772400" cy="143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California Energy Crisis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Briefing Materials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 April,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3" name=""/>
          <p:cNvGrpSpPr/>
          <p:nvPr/>
        </p:nvGrpSpPr>
        <p:grpSpPr>
          <a:xfrm>
            <a:off x="3429000" y="1905120"/>
            <a:ext cx="2401920" cy="2133360"/>
            <a:chOff x="3429000" y="1905120"/>
            <a:chExt cx="2401920" cy="2133360"/>
          </a:xfrm>
        </p:grpSpPr>
        <p:pic>
          <p:nvPicPr>
            <p:cNvPr id="44" name="ENE_C_WHI" descr=""/>
            <p:cNvPicPr/>
            <p:nvPr/>
          </p:nvPicPr>
          <p:blipFill>
            <a:blip r:embed="rId1"/>
            <a:stretch/>
          </p:blipFill>
          <p:spPr>
            <a:xfrm>
              <a:off x="3429000" y="1905120"/>
              <a:ext cx="2308680" cy="2133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5" name=""/>
            <p:cNvSpPr/>
            <p:nvPr/>
          </p:nvSpPr>
          <p:spPr>
            <a:xfrm>
              <a:off x="5481720" y="309024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"/>
          <p:cNvSpPr/>
          <p:nvPr/>
        </p:nvSpPr>
        <p:spPr>
          <a:xfrm>
            <a:off x="507960" y="68400"/>
            <a:ext cx="812808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U.S. Electricity Generation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 the 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Digital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Age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4" name=""/>
          <p:cNvGraphicFramePr/>
          <p:nvPr/>
        </p:nvGraphicFramePr>
        <p:xfrm>
          <a:off x="781200" y="1430280"/>
          <a:ext cx="7580160" cy="4356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81200" y="1430280"/>
                    <a:ext cx="7580160" cy="435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6" name=""/>
          <p:cNvSpPr/>
          <p:nvPr/>
        </p:nvSpPr>
        <p:spPr>
          <a:xfrm>
            <a:off x="1131840" y="5959440"/>
            <a:ext cx="6862680" cy="54288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Incidence of 3-4% growth per year is increasing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42840" y="6613560"/>
            <a:ext cx="19638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U.S. DOE (EIA); Enron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 rot="18993000">
            <a:off x="3537720" y="1071000"/>
            <a:ext cx="5441040" cy="6124680"/>
          </a:xfrm>
          <a:custGeom>
            <a:avLst/>
            <a:gdLst/>
            <a:ahLst/>
            <a:rect l="l" t="t" r="r" b="b"/>
            <a:pathLst>
              <a:path stroke="0" w="21600" h="21600">
                <a:moveTo>
                  <a:pt x="10800" y="0"/>
                </a:moveTo>
                <a:arcTo wR="10800" hR="10800" stAng="-5400000" swAng="5400000"/>
                <a:lnTo>
                  <a:pt x="10800" y="10800"/>
                </a:lnTo>
                <a:close/>
              </a:path>
              <a:path fill="none" w="21600" h="21600">
                <a:moveTo>
                  <a:pt x="10800" y="0"/>
                </a:moveTo>
                <a:arcTo wR="10800" hR="10800" stAng="-5400000" swAng="5400000"/>
              </a:path>
            </a:pathLst>
          </a:cu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5255640" y="1330200"/>
            <a:ext cx="18590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Internet Era Begins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 rot="16200000">
            <a:off x="-604080" y="2808720"/>
            <a:ext cx="23886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Percentage Demand Growth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6912000" y="5614560"/>
            <a:ext cx="9572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Through May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"/>
          <p:cNvSpPr/>
          <p:nvPr/>
        </p:nvSpPr>
        <p:spPr>
          <a:xfrm>
            <a:off x="219240" y="0"/>
            <a:ext cx="8705520" cy="143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 U.S. Electricity Use by Personal Computers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 BKWH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42840" y="6613560"/>
            <a:ext cx="60181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U.S. DOE EIA, 2/4/00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1752480" y="5768640"/>
            <a:ext cx="5641920" cy="82332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use by personal computers is nearly equal to all the electricity used in the state of New Jersey in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5" name=""/>
          <p:cNvGraphicFramePr/>
          <p:nvPr/>
        </p:nvGraphicFramePr>
        <p:xfrm>
          <a:off x="851040" y="1198440"/>
          <a:ext cx="7440480" cy="4230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51040" y="1198440"/>
                    <a:ext cx="7440480" cy="4230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7" name=""/>
          <p:cNvSpPr/>
          <p:nvPr/>
        </p:nvSpPr>
        <p:spPr>
          <a:xfrm>
            <a:off x="5259240" y="1720800"/>
            <a:ext cx="1047960" cy="297000"/>
          </a:xfrm>
          <a:custGeom>
            <a:avLst/>
            <a:gdLst/>
            <a:ahLst/>
            <a:rect l="l" t="t" r="r" b="b"/>
            <a:pathLst>
              <a:path w="743" h="187">
                <a:moveTo>
                  <a:pt x="0" y="0"/>
                </a:moveTo>
                <a:lnTo>
                  <a:pt x="132" y="187"/>
                </a:lnTo>
                <a:lnTo>
                  <a:pt x="231" y="11"/>
                </a:lnTo>
                <a:lnTo>
                  <a:pt x="335" y="187"/>
                </a:lnTo>
                <a:lnTo>
                  <a:pt x="440" y="11"/>
                </a:lnTo>
                <a:lnTo>
                  <a:pt x="556" y="187"/>
                </a:lnTo>
                <a:lnTo>
                  <a:pt x="660" y="5"/>
                </a:lnTo>
                <a:lnTo>
                  <a:pt x="743" y="171"/>
                </a:lnTo>
              </a:path>
            </a:pathLst>
          </a:cu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2049840" y="2628720"/>
            <a:ext cx="4960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23.0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3243600" y="2576520"/>
            <a:ext cx="4960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23.5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4428000" y="2800080"/>
            <a:ext cx="4960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21.0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5613120" y="1122120"/>
            <a:ext cx="4960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67.5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6369120" y="1720800"/>
            <a:ext cx="1049400" cy="297000"/>
          </a:xfrm>
          <a:custGeom>
            <a:avLst/>
            <a:gdLst/>
            <a:ahLst/>
            <a:rect l="l" t="t" r="r" b="b"/>
            <a:pathLst>
              <a:path w="743" h="187">
                <a:moveTo>
                  <a:pt x="0" y="0"/>
                </a:moveTo>
                <a:lnTo>
                  <a:pt x="132" y="187"/>
                </a:lnTo>
                <a:lnTo>
                  <a:pt x="231" y="11"/>
                </a:lnTo>
                <a:lnTo>
                  <a:pt x="335" y="187"/>
                </a:lnTo>
                <a:lnTo>
                  <a:pt x="440" y="11"/>
                </a:lnTo>
                <a:lnTo>
                  <a:pt x="556" y="187"/>
                </a:lnTo>
                <a:lnTo>
                  <a:pt x="660" y="5"/>
                </a:lnTo>
                <a:lnTo>
                  <a:pt x="743" y="171"/>
                </a:lnTo>
              </a:path>
            </a:pathLst>
          </a:cu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6788520" y="1014120"/>
            <a:ext cx="4960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68.0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1588680" y="5200560"/>
            <a:ext cx="10821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Residential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2702520" y="5200560"/>
            <a:ext cx="11610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4037760" y="5200560"/>
            <a:ext cx="9129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5279040" y="5241960"/>
            <a:ext cx="71028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PC Use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6035760" y="5234040"/>
            <a:ext cx="1544400" cy="58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 of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Jersey Use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Generation development has lagged</a:t>
            </a: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From 1996 to 1999, only 529 MW of net capacity has been added to the California system.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 of January 2000, more than 18,000 MW of new capacity has been announced.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Approximately 6,300 MW is now under construction.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Resource construction has also lagged in the rest of the West. 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21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122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3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"/>
          <p:cNvGraphicFramePr/>
          <p:nvPr/>
        </p:nvGraphicFramePr>
        <p:xfrm>
          <a:off x="304920" y="228600"/>
          <a:ext cx="8458200" cy="60148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2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228600"/>
                    <a:ext cx="8458200" cy="601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6" name=""/>
          <p:cNvSpPr/>
          <p:nvPr/>
        </p:nvSpPr>
        <p:spPr>
          <a:xfrm>
            <a:off x="8686800" y="659448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-11-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762120" y="6095880"/>
            <a:ext cx="7696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data from WSCC.  Adjustments made by Enron based on verifiable data inaccuracies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609120" y="1218960"/>
            <a:ext cx="8001000" cy="464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9" name=""/>
          <p:cNvGraphicFramePr/>
          <p:nvPr/>
        </p:nvGraphicFramePr>
        <p:xfrm>
          <a:off x="461880" y="1703520"/>
          <a:ext cx="7923240" cy="422748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1880" y="1703520"/>
                    <a:ext cx="7923240" cy="4227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1" name=""/>
          <p:cNvSpPr/>
          <p:nvPr/>
        </p:nvSpPr>
        <p:spPr>
          <a:xfrm>
            <a:off x="457200" y="5867280"/>
            <a:ext cx="8305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685800" y="228600"/>
            <a:ext cx="77724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WSCC Capacity Additions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8686800" y="659448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-10-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507960" y="68400"/>
            <a:ext cx="812808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 Electricity Imbalance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1996-99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636480" y="1406520"/>
          <a:ext cx="7869240" cy="4059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36480" y="1406520"/>
                    <a:ext cx="7869240" cy="4059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7" name=""/>
          <p:cNvSpPr/>
          <p:nvPr/>
        </p:nvSpPr>
        <p:spPr>
          <a:xfrm>
            <a:off x="2102040" y="3081240"/>
            <a:ext cx="1042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5,500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4242240" y="4441680"/>
            <a:ext cx="8517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672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1468800" y="5370480"/>
            <a:ext cx="150012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Demand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3293640" y="5370480"/>
            <a:ext cx="23126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Powerplant Capacity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Additions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298440" y="6273720"/>
            <a:ext cx="27036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CPUC; Electricity Oversight Board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1822320" y="2543040"/>
            <a:ext cx="474840" cy="5241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503280" y="2384280"/>
            <a:ext cx="1449720" cy="2746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 flipH="1">
            <a:off x="4743000" y="3983040"/>
            <a:ext cx="179640" cy="3841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4203000" y="3719520"/>
            <a:ext cx="1322280" cy="2746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5432760" y="5370480"/>
            <a:ext cx="20714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Proposed Capacity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Backlog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6180480" y="1503360"/>
            <a:ext cx="1169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11,000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6040440" y="2220840"/>
            <a:ext cx="1073160" cy="279360"/>
          </a:xfrm>
          <a:custGeom>
            <a:avLst/>
            <a:gdLst/>
            <a:ahLst/>
            <a:rect l="l" t="t" r="r" b="b"/>
            <a:pathLst>
              <a:path w="980" h="176">
                <a:moveTo>
                  <a:pt x="0" y="176"/>
                </a:moveTo>
                <a:lnTo>
                  <a:pt x="204" y="0"/>
                </a:lnTo>
                <a:lnTo>
                  <a:pt x="308" y="137"/>
                </a:lnTo>
                <a:lnTo>
                  <a:pt x="441" y="5"/>
                </a:lnTo>
                <a:lnTo>
                  <a:pt x="562" y="137"/>
                </a:lnTo>
                <a:lnTo>
                  <a:pt x="688" y="0"/>
                </a:lnTo>
                <a:lnTo>
                  <a:pt x="798" y="159"/>
                </a:lnTo>
                <a:lnTo>
                  <a:pt x="980" y="11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Utilities Sold Their Plants; While Being Forced to buy in the Spot Market.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California Public Utilities Commission provided the utilities with strong incentives to sell 50% of their fossil-fuel generation.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Provisions were made in AB 1890, for the sale or valuation of the remaining assets--nuclear, hydroelectric, power purchase agreements and QFs.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 Diego Gas &amp; Electric Company, Southern California Edison Company and Pacific Gas &amp; Electric Company sold all of their fossil-fuel generation.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While provision was made for the operation of must-run facilities, no “contracts-back” were executed with the new resource owners.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 were required power produced by all remaining generation into the spot market (the “CaPX”); and buy all of their day-ahead forecasted power needs from the CaPX.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1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152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3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228600" y="1066680"/>
            <a:ext cx="8229600" cy="106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Stranded Cost Recovery Incents IOUs to Underschedule in the Forward Market and Buy in the Spot Market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120" y="2895120"/>
            <a:ext cx="8001000" cy="350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Aft>
                <a:spcPts val="1250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CTC payments can theoretically be increased by underscheduling demand in the PX Day ahead markets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Aft>
                <a:spcPts val="1250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But, underscheduling demand increases ISO prices and reduces reliability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Aft>
                <a:spcPts val="1250"/>
              </a:spcAft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~ 30% of ISO load in real time market on 06/14/00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Aft>
                <a:spcPts val="1250"/>
              </a:spcAft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Only 100 MW of blackouts--a remarkable achievement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6" name=""/>
          <p:cNvGrpSpPr/>
          <p:nvPr/>
        </p:nvGrpSpPr>
        <p:grpSpPr>
          <a:xfrm>
            <a:off x="8458200" y="6248520"/>
            <a:ext cx="533520" cy="463320"/>
            <a:chOff x="8458200" y="6248520"/>
            <a:chExt cx="533520" cy="463320"/>
          </a:xfrm>
        </p:grpSpPr>
        <p:sp>
          <p:nvSpPr>
            <p:cNvPr id="157" name=""/>
            <p:cNvSpPr/>
            <p:nvPr/>
          </p:nvSpPr>
          <p:spPr>
            <a:xfrm>
              <a:off x="8680320" y="6417360"/>
              <a:ext cx="311400" cy="294480"/>
            </a:xfrm>
            <a:custGeom>
              <a:avLst/>
              <a:gdLst/>
              <a:ahLst/>
              <a:rect l="l" t="t" r="r" b="b"/>
              <a:pathLst>
                <a:path w="1150" h="1250">
                  <a:moveTo>
                    <a:pt x="370" y="529"/>
                  </a:moveTo>
                  <a:lnTo>
                    <a:pt x="882" y="0"/>
                  </a:lnTo>
                  <a:lnTo>
                    <a:pt x="1149" y="259"/>
                  </a:lnTo>
                  <a:lnTo>
                    <a:pt x="169" y="1249"/>
                  </a:lnTo>
                  <a:lnTo>
                    <a:pt x="107" y="1187"/>
                  </a:lnTo>
                  <a:lnTo>
                    <a:pt x="181" y="997"/>
                  </a:lnTo>
                  <a:lnTo>
                    <a:pt x="57" y="1137"/>
                  </a:lnTo>
                  <a:lnTo>
                    <a:pt x="0" y="1079"/>
                  </a:lnTo>
                  <a:lnTo>
                    <a:pt x="254" y="817"/>
                  </a:lnTo>
                  <a:lnTo>
                    <a:pt x="320" y="881"/>
                  </a:lnTo>
                  <a:lnTo>
                    <a:pt x="239" y="1047"/>
                  </a:lnTo>
                  <a:lnTo>
                    <a:pt x="1033" y="259"/>
                  </a:lnTo>
                  <a:lnTo>
                    <a:pt x="894" y="118"/>
                  </a:lnTo>
                  <a:lnTo>
                    <a:pt x="427" y="586"/>
                  </a:lnTo>
                  <a:lnTo>
                    <a:pt x="370" y="52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8511480" y="6468840"/>
              <a:ext cx="116640" cy="96840"/>
            </a:xfrm>
            <a:custGeom>
              <a:avLst/>
              <a:gdLst/>
              <a:ahLst/>
              <a:rect l="l" t="t" r="r" b="b"/>
              <a:pathLst>
                <a:path w="432" h="412">
                  <a:moveTo>
                    <a:pt x="431" y="157"/>
                  </a:moveTo>
                  <a:lnTo>
                    <a:pt x="174" y="411"/>
                  </a:lnTo>
                  <a:lnTo>
                    <a:pt x="120" y="357"/>
                  </a:lnTo>
                  <a:lnTo>
                    <a:pt x="194" y="178"/>
                  </a:lnTo>
                  <a:lnTo>
                    <a:pt x="58" y="314"/>
                  </a:lnTo>
                  <a:lnTo>
                    <a:pt x="0" y="257"/>
                  </a:lnTo>
                  <a:lnTo>
                    <a:pt x="267" y="0"/>
                  </a:lnTo>
                  <a:lnTo>
                    <a:pt x="326" y="57"/>
                  </a:lnTo>
                  <a:lnTo>
                    <a:pt x="248" y="239"/>
                  </a:lnTo>
                  <a:lnTo>
                    <a:pt x="372" y="100"/>
                  </a:lnTo>
                  <a:lnTo>
                    <a:pt x="431" y="157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8571600" y="6518160"/>
              <a:ext cx="102600" cy="99360"/>
            </a:xfrm>
            <a:custGeom>
              <a:avLst/>
              <a:gdLst/>
              <a:ahLst/>
              <a:rect l="l" t="t" r="r" b="b"/>
              <a:pathLst>
                <a:path w="380" h="422">
                  <a:moveTo>
                    <a:pt x="0" y="249"/>
                  </a:moveTo>
                  <a:lnTo>
                    <a:pt x="255" y="0"/>
                  </a:lnTo>
                  <a:lnTo>
                    <a:pt x="344" y="89"/>
                  </a:lnTo>
                  <a:lnTo>
                    <a:pt x="367" y="117"/>
                  </a:lnTo>
                  <a:lnTo>
                    <a:pt x="375" y="142"/>
                  </a:lnTo>
                  <a:lnTo>
                    <a:pt x="379" y="153"/>
                  </a:lnTo>
                  <a:lnTo>
                    <a:pt x="379" y="160"/>
                  </a:lnTo>
                  <a:lnTo>
                    <a:pt x="371" y="185"/>
                  </a:lnTo>
                  <a:lnTo>
                    <a:pt x="367" y="206"/>
                  </a:lnTo>
                  <a:lnTo>
                    <a:pt x="359" y="214"/>
                  </a:lnTo>
                  <a:lnTo>
                    <a:pt x="344" y="228"/>
                  </a:lnTo>
                  <a:lnTo>
                    <a:pt x="328" y="242"/>
                  </a:lnTo>
                  <a:lnTo>
                    <a:pt x="313" y="249"/>
                  </a:lnTo>
                  <a:lnTo>
                    <a:pt x="301" y="253"/>
                  </a:lnTo>
                  <a:lnTo>
                    <a:pt x="293" y="253"/>
                  </a:lnTo>
                  <a:lnTo>
                    <a:pt x="274" y="253"/>
                  </a:lnTo>
                  <a:lnTo>
                    <a:pt x="262" y="249"/>
                  </a:lnTo>
                  <a:lnTo>
                    <a:pt x="266" y="264"/>
                  </a:lnTo>
                  <a:lnTo>
                    <a:pt x="262" y="281"/>
                  </a:lnTo>
                  <a:lnTo>
                    <a:pt x="259" y="296"/>
                  </a:lnTo>
                  <a:lnTo>
                    <a:pt x="243" y="310"/>
                  </a:lnTo>
                  <a:lnTo>
                    <a:pt x="193" y="367"/>
                  </a:lnTo>
                  <a:lnTo>
                    <a:pt x="177" y="392"/>
                  </a:lnTo>
                  <a:lnTo>
                    <a:pt x="177" y="410"/>
                  </a:lnTo>
                  <a:lnTo>
                    <a:pt x="174" y="421"/>
                  </a:lnTo>
                  <a:lnTo>
                    <a:pt x="162" y="410"/>
                  </a:lnTo>
                  <a:lnTo>
                    <a:pt x="108" y="363"/>
                  </a:lnTo>
                  <a:lnTo>
                    <a:pt x="104" y="353"/>
                  </a:lnTo>
                  <a:lnTo>
                    <a:pt x="108" y="349"/>
                  </a:lnTo>
                  <a:lnTo>
                    <a:pt x="112" y="342"/>
                  </a:lnTo>
                  <a:lnTo>
                    <a:pt x="135" y="310"/>
                  </a:lnTo>
                  <a:lnTo>
                    <a:pt x="177" y="278"/>
                  </a:lnTo>
                  <a:lnTo>
                    <a:pt x="181" y="267"/>
                  </a:lnTo>
                  <a:lnTo>
                    <a:pt x="185" y="253"/>
                  </a:lnTo>
                  <a:lnTo>
                    <a:pt x="189" y="242"/>
                  </a:lnTo>
                  <a:lnTo>
                    <a:pt x="189" y="228"/>
                  </a:lnTo>
                  <a:lnTo>
                    <a:pt x="181" y="217"/>
                  </a:lnTo>
                  <a:lnTo>
                    <a:pt x="177" y="214"/>
                  </a:lnTo>
                  <a:lnTo>
                    <a:pt x="166" y="203"/>
                  </a:lnTo>
                  <a:lnTo>
                    <a:pt x="201" y="156"/>
                  </a:lnTo>
                  <a:lnTo>
                    <a:pt x="228" y="174"/>
                  </a:lnTo>
                  <a:lnTo>
                    <a:pt x="239" y="185"/>
                  </a:lnTo>
                  <a:lnTo>
                    <a:pt x="262" y="185"/>
                  </a:lnTo>
                  <a:lnTo>
                    <a:pt x="274" y="174"/>
                  </a:lnTo>
                  <a:lnTo>
                    <a:pt x="290" y="171"/>
                  </a:lnTo>
                  <a:lnTo>
                    <a:pt x="293" y="156"/>
                  </a:lnTo>
                  <a:lnTo>
                    <a:pt x="297" y="153"/>
                  </a:lnTo>
                  <a:lnTo>
                    <a:pt x="297" y="146"/>
                  </a:lnTo>
                  <a:lnTo>
                    <a:pt x="297" y="128"/>
                  </a:lnTo>
                  <a:lnTo>
                    <a:pt x="293" y="117"/>
                  </a:lnTo>
                  <a:lnTo>
                    <a:pt x="266" y="99"/>
                  </a:lnTo>
                  <a:lnTo>
                    <a:pt x="54" y="303"/>
                  </a:lnTo>
                  <a:lnTo>
                    <a:pt x="0" y="24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8684640" y="6336360"/>
              <a:ext cx="209880" cy="230040"/>
            </a:xfrm>
            <a:custGeom>
              <a:avLst/>
              <a:gdLst/>
              <a:ahLst/>
              <a:rect l="l" t="t" r="r" b="b"/>
              <a:pathLst>
                <a:path w="775" h="977">
                  <a:moveTo>
                    <a:pt x="0" y="529"/>
                  </a:moveTo>
                  <a:lnTo>
                    <a:pt x="519" y="0"/>
                  </a:lnTo>
                  <a:lnTo>
                    <a:pt x="774" y="255"/>
                  </a:lnTo>
                  <a:lnTo>
                    <a:pt x="258" y="770"/>
                  </a:lnTo>
                  <a:lnTo>
                    <a:pt x="404" y="918"/>
                  </a:lnTo>
                  <a:lnTo>
                    <a:pt x="358" y="976"/>
                  </a:lnTo>
                  <a:lnTo>
                    <a:pt x="150" y="763"/>
                  </a:lnTo>
                  <a:lnTo>
                    <a:pt x="658" y="255"/>
                  </a:lnTo>
                  <a:lnTo>
                    <a:pt x="516" y="118"/>
                  </a:lnTo>
                  <a:lnTo>
                    <a:pt x="53" y="583"/>
                  </a:lnTo>
                  <a:lnTo>
                    <a:pt x="0" y="529"/>
                  </a:lnTo>
                </a:path>
              </a:pathLst>
            </a:custGeom>
            <a:solidFill>
              <a:srgbClr val="00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8525880" y="6248520"/>
              <a:ext cx="272520" cy="233280"/>
            </a:xfrm>
            <a:custGeom>
              <a:avLst/>
              <a:gdLst/>
              <a:ahLst/>
              <a:rect l="l" t="t" r="r" b="b"/>
              <a:pathLst>
                <a:path w="1007" h="991">
                  <a:moveTo>
                    <a:pt x="0" y="745"/>
                  </a:moveTo>
                  <a:lnTo>
                    <a:pt x="743" y="0"/>
                  </a:lnTo>
                  <a:lnTo>
                    <a:pt x="1006" y="270"/>
                  </a:lnTo>
                  <a:lnTo>
                    <a:pt x="489" y="788"/>
                  </a:lnTo>
                  <a:lnTo>
                    <a:pt x="635" y="936"/>
                  </a:lnTo>
                  <a:lnTo>
                    <a:pt x="589" y="990"/>
                  </a:lnTo>
                  <a:lnTo>
                    <a:pt x="370" y="777"/>
                  </a:lnTo>
                  <a:lnTo>
                    <a:pt x="886" y="266"/>
                  </a:lnTo>
                  <a:lnTo>
                    <a:pt x="740" y="118"/>
                  </a:lnTo>
                  <a:lnTo>
                    <a:pt x="57" y="802"/>
                  </a:lnTo>
                  <a:lnTo>
                    <a:pt x="0" y="745"/>
                  </a:lnTo>
                </a:path>
              </a:pathLst>
            </a:cu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8458200" y="6422400"/>
              <a:ext cx="109800" cy="91800"/>
            </a:xfrm>
            <a:custGeom>
              <a:avLst/>
              <a:gdLst/>
              <a:ahLst/>
              <a:rect l="l" t="t" r="r" b="b"/>
              <a:pathLst>
                <a:path w="406" h="390">
                  <a:moveTo>
                    <a:pt x="405" y="136"/>
                  </a:moveTo>
                  <a:lnTo>
                    <a:pt x="254" y="0"/>
                  </a:lnTo>
                  <a:lnTo>
                    <a:pt x="0" y="244"/>
                  </a:lnTo>
                  <a:lnTo>
                    <a:pt x="150" y="389"/>
                  </a:lnTo>
                  <a:lnTo>
                    <a:pt x="204" y="342"/>
                  </a:lnTo>
                  <a:lnTo>
                    <a:pt x="115" y="252"/>
                  </a:lnTo>
                  <a:lnTo>
                    <a:pt x="173" y="198"/>
                  </a:lnTo>
                  <a:lnTo>
                    <a:pt x="246" y="277"/>
                  </a:lnTo>
                  <a:lnTo>
                    <a:pt x="300" y="230"/>
                  </a:lnTo>
                  <a:lnTo>
                    <a:pt x="219" y="147"/>
                  </a:lnTo>
                  <a:lnTo>
                    <a:pt x="270" y="97"/>
                  </a:lnTo>
                  <a:lnTo>
                    <a:pt x="351" y="187"/>
                  </a:lnTo>
                  <a:lnTo>
                    <a:pt x="405" y="136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8634600" y="6573240"/>
              <a:ext cx="93960" cy="82440"/>
            </a:xfrm>
            <a:custGeom>
              <a:avLst/>
              <a:gdLst/>
              <a:ahLst/>
              <a:rect l="l" t="t" r="r" b="b"/>
              <a:pathLst>
                <a:path w="348" h="350">
                  <a:moveTo>
                    <a:pt x="167" y="214"/>
                  </a:moveTo>
                  <a:lnTo>
                    <a:pt x="257" y="123"/>
                  </a:lnTo>
                  <a:lnTo>
                    <a:pt x="269" y="116"/>
                  </a:lnTo>
                  <a:lnTo>
                    <a:pt x="272" y="105"/>
                  </a:lnTo>
                  <a:lnTo>
                    <a:pt x="269" y="98"/>
                  </a:lnTo>
                  <a:lnTo>
                    <a:pt x="272" y="87"/>
                  </a:lnTo>
                  <a:lnTo>
                    <a:pt x="265" y="87"/>
                  </a:lnTo>
                  <a:lnTo>
                    <a:pt x="249" y="83"/>
                  </a:lnTo>
                  <a:lnTo>
                    <a:pt x="245" y="79"/>
                  </a:lnTo>
                  <a:lnTo>
                    <a:pt x="241" y="76"/>
                  </a:lnTo>
                  <a:lnTo>
                    <a:pt x="226" y="76"/>
                  </a:lnTo>
                  <a:lnTo>
                    <a:pt x="222" y="79"/>
                  </a:lnTo>
                  <a:lnTo>
                    <a:pt x="214" y="87"/>
                  </a:lnTo>
                  <a:lnTo>
                    <a:pt x="93" y="214"/>
                  </a:lnTo>
                  <a:lnTo>
                    <a:pt x="77" y="221"/>
                  </a:lnTo>
                  <a:lnTo>
                    <a:pt x="77" y="229"/>
                  </a:lnTo>
                  <a:lnTo>
                    <a:pt x="74" y="232"/>
                  </a:lnTo>
                  <a:lnTo>
                    <a:pt x="74" y="250"/>
                  </a:lnTo>
                  <a:lnTo>
                    <a:pt x="81" y="258"/>
                  </a:lnTo>
                  <a:lnTo>
                    <a:pt x="93" y="265"/>
                  </a:lnTo>
                  <a:lnTo>
                    <a:pt x="105" y="269"/>
                  </a:lnTo>
                  <a:lnTo>
                    <a:pt x="113" y="269"/>
                  </a:lnTo>
                  <a:lnTo>
                    <a:pt x="120" y="261"/>
                  </a:lnTo>
                  <a:lnTo>
                    <a:pt x="124" y="258"/>
                  </a:lnTo>
                  <a:lnTo>
                    <a:pt x="128" y="254"/>
                  </a:lnTo>
                  <a:lnTo>
                    <a:pt x="167" y="214"/>
                  </a:lnTo>
                  <a:lnTo>
                    <a:pt x="226" y="272"/>
                  </a:lnTo>
                  <a:lnTo>
                    <a:pt x="206" y="294"/>
                  </a:lnTo>
                  <a:lnTo>
                    <a:pt x="179" y="319"/>
                  </a:lnTo>
                  <a:lnTo>
                    <a:pt x="152" y="330"/>
                  </a:lnTo>
                  <a:lnTo>
                    <a:pt x="132" y="349"/>
                  </a:lnTo>
                  <a:lnTo>
                    <a:pt x="113" y="345"/>
                  </a:lnTo>
                  <a:lnTo>
                    <a:pt x="81" y="341"/>
                  </a:lnTo>
                  <a:lnTo>
                    <a:pt x="70" y="327"/>
                  </a:lnTo>
                  <a:lnTo>
                    <a:pt x="58" y="316"/>
                  </a:lnTo>
                  <a:lnTo>
                    <a:pt x="38" y="301"/>
                  </a:lnTo>
                  <a:lnTo>
                    <a:pt x="19" y="287"/>
                  </a:lnTo>
                  <a:lnTo>
                    <a:pt x="7" y="272"/>
                  </a:lnTo>
                  <a:lnTo>
                    <a:pt x="3" y="254"/>
                  </a:lnTo>
                  <a:lnTo>
                    <a:pt x="0" y="232"/>
                  </a:lnTo>
                  <a:lnTo>
                    <a:pt x="0" y="214"/>
                  </a:lnTo>
                  <a:lnTo>
                    <a:pt x="3" y="203"/>
                  </a:lnTo>
                  <a:lnTo>
                    <a:pt x="11" y="185"/>
                  </a:lnTo>
                  <a:lnTo>
                    <a:pt x="23" y="156"/>
                  </a:lnTo>
                  <a:lnTo>
                    <a:pt x="167" y="18"/>
                  </a:lnTo>
                  <a:lnTo>
                    <a:pt x="187" y="3"/>
                  </a:lnTo>
                  <a:lnTo>
                    <a:pt x="206" y="3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3" y="3"/>
                  </a:lnTo>
                  <a:lnTo>
                    <a:pt x="272" y="3"/>
                  </a:lnTo>
                  <a:lnTo>
                    <a:pt x="292" y="18"/>
                  </a:lnTo>
                  <a:lnTo>
                    <a:pt x="304" y="36"/>
                  </a:lnTo>
                  <a:lnTo>
                    <a:pt x="308" y="39"/>
                  </a:lnTo>
                  <a:lnTo>
                    <a:pt x="323" y="54"/>
                  </a:lnTo>
                  <a:lnTo>
                    <a:pt x="335" y="65"/>
                  </a:lnTo>
                  <a:lnTo>
                    <a:pt x="343" y="76"/>
                  </a:lnTo>
                  <a:lnTo>
                    <a:pt x="347" y="94"/>
                  </a:lnTo>
                  <a:lnTo>
                    <a:pt x="347" y="112"/>
                  </a:lnTo>
                  <a:lnTo>
                    <a:pt x="347" y="127"/>
                  </a:lnTo>
                  <a:lnTo>
                    <a:pt x="339" y="145"/>
                  </a:lnTo>
                  <a:lnTo>
                    <a:pt x="335" y="156"/>
                  </a:lnTo>
                  <a:lnTo>
                    <a:pt x="323" y="178"/>
                  </a:lnTo>
                  <a:lnTo>
                    <a:pt x="226" y="272"/>
                  </a:lnTo>
                  <a:lnTo>
                    <a:pt x="167" y="214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4" name=""/>
          <p:cNvSpPr/>
          <p:nvPr/>
        </p:nvSpPr>
        <p:spPr>
          <a:xfrm>
            <a:off x="229320" y="620928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"/>
          <p:cNvSpPr/>
          <p:nvPr/>
        </p:nvSpPr>
        <p:spPr>
          <a:xfrm>
            <a:off x="1152000" y="303840"/>
            <a:ext cx="697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Underscheduling of Load Is a Real Problem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685800" y="912960"/>
            <a:ext cx="7848720" cy="67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1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actual fact, there is an incentive to underschedule, but consequence is pressure on real time reliability as Ex Post load grows.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7" name=""/>
          <p:cNvGrpSpPr/>
          <p:nvPr/>
        </p:nvGrpSpPr>
        <p:grpSpPr>
          <a:xfrm>
            <a:off x="8381880" y="6248520"/>
            <a:ext cx="533520" cy="463320"/>
            <a:chOff x="8381880" y="6248520"/>
            <a:chExt cx="533520" cy="463320"/>
          </a:xfrm>
        </p:grpSpPr>
        <p:sp>
          <p:nvSpPr>
            <p:cNvPr id="168" name=""/>
            <p:cNvSpPr/>
            <p:nvPr/>
          </p:nvSpPr>
          <p:spPr>
            <a:xfrm>
              <a:off x="8604000" y="6417360"/>
              <a:ext cx="311400" cy="294480"/>
            </a:xfrm>
            <a:custGeom>
              <a:avLst/>
              <a:gdLst/>
              <a:ahLst/>
              <a:rect l="l" t="t" r="r" b="b"/>
              <a:pathLst>
                <a:path w="1150" h="1250">
                  <a:moveTo>
                    <a:pt x="370" y="529"/>
                  </a:moveTo>
                  <a:lnTo>
                    <a:pt x="882" y="0"/>
                  </a:lnTo>
                  <a:lnTo>
                    <a:pt x="1149" y="259"/>
                  </a:lnTo>
                  <a:lnTo>
                    <a:pt x="169" y="1249"/>
                  </a:lnTo>
                  <a:lnTo>
                    <a:pt x="107" y="1187"/>
                  </a:lnTo>
                  <a:lnTo>
                    <a:pt x="181" y="997"/>
                  </a:lnTo>
                  <a:lnTo>
                    <a:pt x="57" y="1137"/>
                  </a:lnTo>
                  <a:lnTo>
                    <a:pt x="0" y="1079"/>
                  </a:lnTo>
                  <a:lnTo>
                    <a:pt x="254" y="817"/>
                  </a:lnTo>
                  <a:lnTo>
                    <a:pt x="320" y="881"/>
                  </a:lnTo>
                  <a:lnTo>
                    <a:pt x="239" y="1047"/>
                  </a:lnTo>
                  <a:lnTo>
                    <a:pt x="1033" y="259"/>
                  </a:lnTo>
                  <a:lnTo>
                    <a:pt x="894" y="118"/>
                  </a:lnTo>
                  <a:lnTo>
                    <a:pt x="427" y="586"/>
                  </a:lnTo>
                  <a:lnTo>
                    <a:pt x="370" y="52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8435160" y="6468840"/>
              <a:ext cx="116640" cy="96840"/>
            </a:xfrm>
            <a:custGeom>
              <a:avLst/>
              <a:gdLst/>
              <a:ahLst/>
              <a:rect l="l" t="t" r="r" b="b"/>
              <a:pathLst>
                <a:path w="432" h="412">
                  <a:moveTo>
                    <a:pt x="431" y="157"/>
                  </a:moveTo>
                  <a:lnTo>
                    <a:pt x="174" y="411"/>
                  </a:lnTo>
                  <a:lnTo>
                    <a:pt x="120" y="357"/>
                  </a:lnTo>
                  <a:lnTo>
                    <a:pt x="194" y="178"/>
                  </a:lnTo>
                  <a:lnTo>
                    <a:pt x="58" y="314"/>
                  </a:lnTo>
                  <a:lnTo>
                    <a:pt x="0" y="257"/>
                  </a:lnTo>
                  <a:lnTo>
                    <a:pt x="267" y="0"/>
                  </a:lnTo>
                  <a:lnTo>
                    <a:pt x="326" y="57"/>
                  </a:lnTo>
                  <a:lnTo>
                    <a:pt x="248" y="239"/>
                  </a:lnTo>
                  <a:lnTo>
                    <a:pt x="372" y="100"/>
                  </a:lnTo>
                  <a:lnTo>
                    <a:pt x="431" y="157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8495280" y="6518160"/>
              <a:ext cx="102600" cy="99360"/>
            </a:xfrm>
            <a:custGeom>
              <a:avLst/>
              <a:gdLst/>
              <a:ahLst/>
              <a:rect l="l" t="t" r="r" b="b"/>
              <a:pathLst>
                <a:path w="380" h="422">
                  <a:moveTo>
                    <a:pt x="0" y="249"/>
                  </a:moveTo>
                  <a:lnTo>
                    <a:pt x="255" y="0"/>
                  </a:lnTo>
                  <a:lnTo>
                    <a:pt x="344" y="89"/>
                  </a:lnTo>
                  <a:lnTo>
                    <a:pt x="367" y="117"/>
                  </a:lnTo>
                  <a:lnTo>
                    <a:pt x="375" y="142"/>
                  </a:lnTo>
                  <a:lnTo>
                    <a:pt x="379" y="153"/>
                  </a:lnTo>
                  <a:lnTo>
                    <a:pt x="379" y="160"/>
                  </a:lnTo>
                  <a:lnTo>
                    <a:pt x="371" y="185"/>
                  </a:lnTo>
                  <a:lnTo>
                    <a:pt x="367" y="206"/>
                  </a:lnTo>
                  <a:lnTo>
                    <a:pt x="359" y="214"/>
                  </a:lnTo>
                  <a:lnTo>
                    <a:pt x="344" y="228"/>
                  </a:lnTo>
                  <a:lnTo>
                    <a:pt x="328" y="242"/>
                  </a:lnTo>
                  <a:lnTo>
                    <a:pt x="313" y="249"/>
                  </a:lnTo>
                  <a:lnTo>
                    <a:pt x="301" y="253"/>
                  </a:lnTo>
                  <a:lnTo>
                    <a:pt x="293" y="253"/>
                  </a:lnTo>
                  <a:lnTo>
                    <a:pt x="274" y="253"/>
                  </a:lnTo>
                  <a:lnTo>
                    <a:pt x="262" y="249"/>
                  </a:lnTo>
                  <a:lnTo>
                    <a:pt x="266" y="264"/>
                  </a:lnTo>
                  <a:lnTo>
                    <a:pt x="262" y="281"/>
                  </a:lnTo>
                  <a:lnTo>
                    <a:pt x="259" y="296"/>
                  </a:lnTo>
                  <a:lnTo>
                    <a:pt x="243" y="310"/>
                  </a:lnTo>
                  <a:lnTo>
                    <a:pt x="193" y="367"/>
                  </a:lnTo>
                  <a:lnTo>
                    <a:pt x="177" y="392"/>
                  </a:lnTo>
                  <a:lnTo>
                    <a:pt x="177" y="410"/>
                  </a:lnTo>
                  <a:lnTo>
                    <a:pt x="174" y="421"/>
                  </a:lnTo>
                  <a:lnTo>
                    <a:pt x="162" y="410"/>
                  </a:lnTo>
                  <a:lnTo>
                    <a:pt x="108" y="363"/>
                  </a:lnTo>
                  <a:lnTo>
                    <a:pt x="104" y="353"/>
                  </a:lnTo>
                  <a:lnTo>
                    <a:pt x="108" y="349"/>
                  </a:lnTo>
                  <a:lnTo>
                    <a:pt x="112" y="342"/>
                  </a:lnTo>
                  <a:lnTo>
                    <a:pt x="135" y="310"/>
                  </a:lnTo>
                  <a:lnTo>
                    <a:pt x="177" y="278"/>
                  </a:lnTo>
                  <a:lnTo>
                    <a:pt x="181" y="267"/>
                  </a:lnTo>
                  <a:lnTo>
                    <a:pt x="185" y="253"/>
                  </a:lnTo>
                  <a:lnTo>
                    <a:pt x="189" y="242"/>
                  </a:lnTo>
                  <a:lnTo>
                    <a:pt x="189" y="228"/>
                  </a:lnTo>
                  <a:lnTo>
                    <a:pt x="181" y="217"/>
                  </a:lnTo>
                  <a:lnTo>
                    <a:pt x="177" y="214"/>
                  </a:lnTo>
                  <a:lnTo>
                    <a:pt x="166" y="203"/>
                  </a:lnTo>
                  <a:lnTo>
                    <a:pt x="201" y="156"/>
                  </a:lnTo>
                  <a:lnTo>
                    <a:pt x="228" y="174"/>
                  </a:lnTo>
                  <a:lnTo>
                    <a:pt x="239" y="185"/>
                  </a:lnTo>
                  <a:lnTo>
                    <a:pt x="262" y="185"/>
                  </a:lnTo>
                  <a:lnTo>
                    <a:pt x="274" y="174"/>
                  </a:lnTo>
                  <a:lnTo>
                    <a:pt x="290" y="171"/>
                  </a:lnTo>
                  <a:lnTo>
                    <a:pt x="293" y="156"/>
                  </a:lnTo>
                  <a:lnTo>
                    <a:pt x="297" y="153"/>
                  </a:lnTo>
                  <a:lnTo>
                    <a:pt x="297" y="146"/>
                  </a:lnTo>
                  <a:lnTo>
                    <a:pt x="297" y="128"/>
                  </a:lnTo>
                  <a:lnTo>
                    <a:pt x="293" y="117"/>
                  </a:lnTo>
                  <a:lnTo>
                    <a:pt x="266" y="99"/>
                  </a:lnTo>
                  <a:lnTo>
                    <a:pt x="54" y="303"/>
                  </a:lnTo>
                  <a:lnTo>
                    <a:pt x="0" y="24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8608320" y="6336360"/>
              <a:ext cx="209880" cy="230040"/>
            </a:xfrm>
            <a:custGeom>
              <a:avLst/>
              <a:gdLst/>
              <a:ahLst/>
              <a:rect l="l" t="t" r="r" b="b"/>
              <a:pathLst>
                <a:path w="775" h="977">
                  <a:moveTo>
                    <a:pt x="0" y="529"/>
                  </a:moveTo>
                  <a:lnTo>
                    <a:pt x="519" y="0"/>
                  </a:lnTo>
                  <a:lnTo>
                    <a:pt x="774" y="255"/>
                  </a:lnTo>
                  <a:lnTo>
                    <a:pt x="258" y="770"/>
                  </a:lnTo>
                  <a:lnTo>
                    <a:pt x="404" y="918"/>
                  </a:lnTo>
                  <a:lnTo>
                    <a:pt x="358" y="976"/>
                  </a:lnTo>
                  <a:lnTo>
                    <a:pt x="150" y="763"/>
                  </a:lnTo>
                  <a:lnTo>
                    <a:pt x="658" y="255"/>
                  </a:lnTo>
                  <a:lnTo>
                    <a:pt x="516" y="118"/>
                  </a:lnTo>
                  <a:lnTo>
                    <a:pt x="53" y="583"/>
                  </a:lnTo>
                  <a:lnTo>
                    <a:pt x="0" y="529"/>
                  </a:lnTo>
                </a:path>
              </a:pathLst>
            </a:custGeom>
            <a:solidFill>
              <a:srgbClr val="00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8449560" y="6248520"/>
              <a:ext cx="272520" cy="233280"/>
            </a:xfrm>
            <a:custGeom>
              <a:avLst/>
              <a:gdLst/>
              <a:ahLst/>
              <a:rect l="l" t="t" r="r" b="b"/>
              <a:pathLst>
                <a:path w="1007" h="991">
                  <a:moveTo>
                    <a:pt x="0" y="745"/>
                  </a:moveTo>
                  <a:lnTo>
                    <a:pt x="743" y="0"/>
                  </a:lnTo>
                  <a:lnTo>
                    <a:pt x="1006" y="270"/>
                  </a:lnTo>
                  <a:lnTo>
                    <a:pt x="489" y="788"/>
                  </a:lnTo>
                  <a:lnTo>
                    <a:pt x="635" y="936"/>
                  </a:lnTo>
                  <a:lnTo>
                    <a:pt x="589" y="990"/>
                  </a:lnTo>
                  <a:lnTo>
                    <a:pt x="370" y="777"/>
                  </a:lnTo>
                  <a:lnTo>
                    <a:pt x="886" y="266"/>
                  </a:lnTo>
                  <a:lnTo>
                    <a:pt x="740" y="118"/>
                  </a:lnTo>
                  <a:lnTo>
                    <a:pt x="57" y="802"/>
                  </a:lnTo>
                  <a:lnTo>
                    <a:pt x="0" y="745"/>
                  </a:lnTo>
                </a:path>
              </a:pathLst>
            </a:cu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8381880" y="6422400"/>
              <a:ext cx="109800" cy="91800"/>
            </a:xfrm>
            <a:custGeom>
              <a:avLst/>
              <a:gdLst/>
              <a:ahLst/>
              <a:rect l="l" t="t" r="r" b="b"/>
              <a:pathLst>
                <a:path w="406" h="390">
                  <a:moveTo>
                    <a:pt x="405" y="136"/>
                  </a:moveTo>
                  <a:lnTo>
                    <a:pt x="254" y="0"/>
                  </a:lnTo>
                  <a:lnTo>
                    <a:pt x="0" y="244"/>
                  </a:lnTo>
                  <a:lnTo>
                    <a:pt x="150" y="389"/>
                  </a:lnTo>
                  <a:lnTo>
                    <a:pt x="204" y="342"/>
                  </a:lnTo>
                  <a:lnTo>
                    <a:pt x="115" y="252"/>
                  </a:lnTo>
                  <a:lnTo>
                    <a:pt x="173" y="198"/>
                  </a:lnTo>
                  <a:lnTo>
                    <a:pt x="246" y="277"/>
                  </a:lnTo>
                  <a:lnTo>
                    <a:pt x="300" y="230"/>
                  </a:lnTo>
                  <a:lnTo>
                    <a:pt x="219" y="147"/>
                  </a:lnTo>
                  <a:lnTo>
                    <a:pt x="270" y="97"/>
                  </a:lnTo>
                  <a:lnTo>
                    <a:pt x="351" y="187"/>
                  </a:lnTo>
                  <a:lnTo>
                    <a:pt x="405" y="136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8558280" y="6573240"/>
              <a:ext cx="93960" cy="82440"/>
            </a:xfrm>
            <a:custGeom>
              <a:avLst/>
              <a:gdLst/>
              <a:ahLst/>
              <a:rect l="l" t="t" r="r" b="b"/>
              <a:pathLst>
                <a:path w="348" h="350">
                  <a:moveTo>
                    <a:pt x="167" y="214"/>
                  </a:moveTo>
                  <a:lnTo>
                    <a:pt x="257" y="123"/>
                  </a:lnTo>
                  <a:lnTo>
                    <a:pt x="269" y="116"/>
                  </a:lnTo>
                  <a:lnTo>
                    <a:pt x="272" y="105"/>
                  </a:lnTo>
                  <a:lnTo>
                    <a:pt x="269" y="98"/>
                  </a:lnTo>
                  <a:lnTo>
                    <a:pt x="272" y="87"/>
                  </a:lnTo>
                  <a:lnTo>
                    <a:pt x="265" y="87"/>
                  </a:lnTo>
                  <a:lnTo>
                    <a:pt x="249" y="83"/>
                  </a:lnTo>
                  <a:lnTo>
                    <a:pt x="245" y="79"/>
                  </a:lnTo>
                  <a:lnTo>
                    <a:pt x="241" y="76"/>
                  </a:lnTo>
                  <a:lnTo>
                    <a:pt x="226" y="76"/>
                  </a:lnTo>
                  <a:lnTo>
                    <a:pt x="222" y="79"/>
                  </a:lnTo>
                  <a:lnTo>
                    <a:pt x="214" y="87"/>
                  </a:lnTo>
                  <a:lnTo>
                    <a:pt x="93" y="214"/>
                  </a:lnTo>
                  <a:lnTo>
                    <a:pt x="77" y="221"/>
                  </a:lnTo>
                  <a:lnTo>
                    <a:pt x="77" y="229"/>
                  </a:lnTo>
                  <a:lnTo>
                    <a:pt x="74" y="232"/>
                  </a:lnTo>
                  <a:lnTo>
                    <a:pt x="74" y="250"/>
                  </a:lnTo>
                  <a:lnTo>
                    <a:pt x="81" y="258"/>
                  </a:lnTo>
                  <a:lnTo>
                    <a:pt x="93" y="265"/>
                  </a:lnTo>
                  <a:lnTo>
                    <a:pt x="105" y="269"/>
                  </a:lnTo>
                  <a:lnTo>
                    <a:pt x="113" y="269"/>
                  </a:lnTo>
                  <a:lnTo>
                    <a:pt x="120" y="261"/>
                  </a:lnTo>
                  <a:lnTo>
                    <a:pt x="124" y="258"/>
                  </a:lnTo>
                  <a:lnTo>
                    <a:pt x="128" y="254"/>
                  </a:lnTo>
                  <a:lnTo>
                    <a:pt x="167" y="214"/>
                  </a:lnTo>
                  <a:lnTo>
                    <a:pt x="226" y="272"/>
                  </a:lnTo>
                  <a:lnTo>
                    <a:pt x="206" y="294"/>
                  </a:lnTo>
                  <a:lnTo>
                    <a:pt x="179" y="319"/>
                  </a:lnTo>
                  <a:lnTo>
                    <a:pt x="152" y="330"/>
                  </a:lnTo>
                  <a:lnTo>
                    <a:pt x="132" y="349"/>
                  </a:lnTo>
                  <a:lnTo>
                    <a:pt x="113" y="345"/>
                  </a:lnTo>
                  <a:lnTo>
                    <a:pt x="81" y="341"/>
                  </a:lnTo>
                  <a:lnTo>
                    <a:pt x="70" y="327"/>
                  </a:lnTo>
                  <a:lnTo>
                    <a:pt x="58" y="316"/>
                  </a:lnTo>
                  <a:lnTo>
                    <a:pt x="38" y="301"/>
                  </a:lnTo>
                  <a:lnTo>
                    <a:pt x="19" y="287"/>
                  </a:lnTo>
                  <a:lnTo>
                    <a:pt x="7" y="272"/>
                  </a:lnTo>
                  <a:lnTo>
                    <a:pt x="3" y="254"/>
                  </a:lnTo>
                  <a:lnTo>
                    <a:pt x="0" y="232"/>
                  </a:lnTo>
                  <a:lnTo>
                    <a:pt x="0" y="214"/>
                  </a:lnTo>
                  <a:lnTo>
                    <a:pt x="3" y="203"/>
                  </a:lnTo>
                  <a:lnTo>
                    <a:pt x="11" y="185"/>
                  </a:lnTo>
                  <a:lnTo>
                    <a:pt x="23" y="156"/>
                  </a:lnTo>
                  <a:lnTo>
                    <a:pt x="167" y="18"/>
                  </a:lnTo>
                  <a:lnTo>
                    <a:pt x="187" y="3"/>
                  </a:lnTo>
                  <a:lnTo>
                    <a:pt x="206" y="3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3" y="3"/>
                  </a:lnTo>
                  <a:lnTo>
                    <a:pt x="272" y="3"/>
                  </a:lnTo>
                  <a:lnTo>
                    <a:pt x="292" y="18"/>
                  </a:lnTo>
                  <a:lnTo>
                    <a:pt x="304" y="36"/>
                  </a:lnTo>
                  <a:lnTo>
                    <a:pt x="308" y="39"/>
                  </a:lnTo>
                  <a:lnTo>
                    <a:pt x="323" y="54"/>
                  </a:lnTo>
                  <a:lnTo>
                    <a:pt x="335" y="65"/>
                  </a:lnTo>
                  <a:lnTo>
                    <a:pt x="343" y="76"/>
                  </a:lnTo>
                  <a:lnTo>
                    <a:pt x="347" y="94"/>
                  </a:lnTo>
                  <a:lnTo>
                    <a:pt x="347" y="112"/>
                  </a:lnTo>
                  <a:lnTo>
                    <a:pt x="347" y="127"/>
                  </a:lnTo>
                  <a:lnTo>
                    <a:pt x="339" y="145"/>
                  </a:lnTo>
                  <a:lnTo>
                    <a:pt x="335" y="156"/>
                  </a:lnTo>
                  <a:lnTo>
                    <a:pt x="323" y="178"/>
                  </a:lnTo>
                  <a:lnTo>
                    <a:pt x="226" y="272"/>
                  </a:lnTo>
                  <a:lnTo>
                    <a:pt x="167" y="214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aphicFrame>
        <p:nvGraphicFramePr>
          <p:cNvPr id="175" name=""/>
          <p:cNvGraphicFramePr/>
          <p:nvPr/>
        </p:nvGraphicFramePr>
        <p:xfrm>
          <a:off x="457200" y="1371600"/>
          <a:ext cx="7769160" cy="5313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7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1371600"/>
                    <a:ext cx="7769160" cy="5313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7" name=""/>
          <p:cNvSpPr/>
          <p:nvPr/>
        </p:nvSpPr>
        <p:spPr>
          <a:xfrm>
            <a:off x="229320" y="620928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"/>
          <p:cNvSpPr/>
          <p:nvPr/>
        </p:nvSpPr>
        <p:spPr>
          <a:xfrm>
            <a:off x="1152000" y="303840"/>
            <a:ext cx="697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Underscheduling of Load Is a Real Problem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1295280" y="836640"/>
            <a:ext cx="6553440" cy="67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1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But when there is massive underscheduling in a tight supply market, the ISO may have to take drastic action.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80" name=""/>
          <p:cNvGrpSpPr/>
          <p:nvPr/>
        </p:nvGrpSpPr>
        <p:grpSpPr>
          <a:xfrm>
            <a:off x="8229600" y="6172200"/>
            <a:ext cx="533520" cy="463680"/>
            <a:chOff x="8229600" y="6172200"/>
            <a:chExt cx="533520" cy="463680"/>
          </a:xfrm>
        </p:grpSpPr>
        <p:sp>
          <p:nvSpPr>
            <p:cNvPr id="181" name=""/>
            <p:cNvSpPr/>
            <p:nvPr/>
          </p:nvSpPr>
          <p:spPr>
            <a:xfrm>
              <a:off x="8451720" y="6341040"/>
              <a:ext cx="311400" cy="294840"/>
            </a:xfrm>
            <a:custGeom>
              <a:avLst/>
              <a:gdLst/>
              <a:ahLst/>
              <a:rect l="l" t="t" r="r" b="b"/>
              <a:pathLst>
                <a:path w="1150" h="1250">
                  <a:moveTo>
                    <a:pt x="370" y="529"/>
                  </a:moveTo>
                  <a:lnTo>
                    <a:pt x="882" y="0"/>
                  </a:lnTo>
                  <a:lnTo>
                    <a:pt x="1149" y="259"/>
                  </a:lnTo>
                  <a:lnTo>
                    <a:pt x="169" y="1249"/>
                  </a:lnTo>
                  <a:lnTo>
                    <a:pt x="107" y="1187"/>
                  </a:lnTo>
                  <a:lnTo>
                    <a:pt x="181" y="997"/>
                  </a:lnTo>
                  <a:lnTo>
                    <a:pt x="57" y="1137"/>
                  </a:lnTo>
                  <a:lnTo>
                    <a:pt x="0" y="1079"/>
                  </a:lnTo>
                  <a:lnTo>
                    <a:pt x="254" y="817"/>
                  </a:lnTo>
                  <a:lnTo>
                    <a:pt x="320" y="881"/>
                  </a:lnTo>
                  <a:lnTo>
                    <a:pt x="239" y="1047"/>
                  </a:lnTo>
                  <a:lnTo>
                    <a:pt x="1033" y="259"/>
                  </a:lnTo>
                  <a:lnTo>
                    <a:pt x="894" y="118"/>
                  </a:lnTo>
                  <a:lnTo>
                    <a:pt x="427" y="586"/>
                  </a:lnTo>
                  <a:lnTo>
                    <a:pt x="370" y="52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8282880" y="6392880"/>
              <a:ext cx="116640" cy="96840"/>
            </a:xfrm>
            <a:custGeom>
              <a:avLst/>
              <a:gdLst/>
              <a:ahLst/>
              <a:rect l="l" t="t" r="r" b="b"/>
              <a:pathLst>
                <a:path w="432" h="412">
                  <a:moveTo>
                    <a:pt x="431" y="157"/>
                  </a:moveTo>
                  <a:lnTo>
                    <a:pt x="174" y="411"/>
                  </a:lnTo>
                  <a:lnTo>
                    <a:pt x="120" y="357"/>
                  </a:lnTo>
                  <a:lnTo>
                    <a:pt x="194" y="178"/>
                  </a:lnTo>
                  <a:lnTo>
                    <a:pt x="58" y="314"/>
                  </a:lnTo>
                  <a:lnTo>
                    <a:pt x="0" y="257"/>
                  </a:lnTo>
                  <a:lnTo>
                    <a:pt x="267" y="0"/>
                  </a:lnTo>
                  <a:lnTo>
                    <a:pt x="326" y="57"/>
                  </a:lnTo>
                  <a:lnTo>
                    <a:pt x="248" y="239"/>
                  </a:lnTo>
                  <a:lnTo>
                    <a:pt x="372" y="100"/>
                  </a:lnTo>
                  <a:lnTo>
                    <a:pt x="431" y="157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8343000" y="6442200"/>
              <a:ext cx="102600" cy="99360"/>
            </a:xfrm>
            <a:custGeom>
              <a:avLst/>
              <a:gdLst/>
              <a:ahLst/>
              <a:rect l="l" t="t" r="r" b="b"/>
              <a:pathLst>
                <a:path w="380" h="422">
                  <a:moveTo>
                    <a:pt x="0" y="249"/>
                  </a:moveTo>
                  <a:lnTo>
                    <a:pt x="255" y="0"/>
                  </a:lnTo>
                  <a:lnTo>
                    <a:pt x="344" y="89"/>
                  </a:lnTo>
                  <a:lnTo>
                    <a:pt x="367" y="117"/>
                  </a:lnTo>
                  <a:lnTo>
                    <a:pt x="375" y="142"/>
                  </a:lnTo>
                  <a:lnTo>
                    <a:pt x="379" y="153"/>
                  </a:lnTo>
                  <a:lnTo>
                    <a:pt x="379" y="160"/>
                  </a:lnTo>
                  <a:lnTo>
                    <a:pt x="371" y="185"/>
                  </a:lnTo>
                  <a:lnTo>
                    <a:pt x="367" y="206"/>
                  </a:lnTo>
                  <a:lnTo>
                    <a:pt x="359" y="214"/>
                  </a:lnTo>
                  <a:lnTo>
                    <a:pt x="344" y="228"/>
                  </a:lnTo>
                  <a:lnTo>
                    <a:pt x="328" y="242"/>
                  </a:lnTo>
                  <a:lnTo>
                    <a:pt x="313" y="249"/>
                  </a:lnTo>
                  <a:lnTo>
                    <a:pt x="301" y="253"/>
                  </a:lnTo>
                  <a:lnTo>
                    <a:pt x="293" y="253"/>
                  </a:lnTo>
                  <a:lnTo>
                    <a:pt x="274" y="253"/>
                  </a:lnTo>
                  <a:lnTo>
                    <a:pt x="262" y="249"/>
                  </a:lnTo>
                  <a:lnTo>
                    <a:pt x="266" y="264"/>
                  </a:lnTo>
                  <a:lnTo>
                    <a:pt x="262" y="281"/>
                  </a:lnTo>
                  <a:lnTo>
                    <a:pt x="259" y="296"/>
                  </a:lnTo>
                  <a:lnTo>
                    <a:pt x="243" y="310"/>
                  </a:lnTo>
                  <a:lnTo>
                    <a:pt x="193" y="367"/>
                  </a:lnTo>
                  <a:lnTo>
                    <a:pt x="177" y="392"/>
                  </a:lnTo>
                  <a:lnTo>
                    <a:pt x="177" y="410"/>
                  </a:lnTo>
                  <a:lnTo>
                    <a:pt x="174" y="421"/>
                  </a:lnTo>
                  <a:lnTo>
                    <a:pt x="162" y="410"/>
                  </a:lnTo>
                  <a:lnTo>
                    <a:pt x="108" y="363"/>
                  </a:lnTo>
                  <a:lnTo>
                    <a:pt x="104" y="353"/>
                  </a:lnTo>
                  <a:lnTo>
                    <a:pt x="108" y="349"/>
                  </a:lnTo>
                  <a:lnTo>
                    <a:pt x="112" y="342"/>
                  </a:lnTo>
                  <a:lnTo>
                    <a:pt x="135" y="310"/>
                  </a:lnTo>
                  <a:lnTo>
                    <a:pt x="177" y="278"/>
                  </a:lnTo>
                  <a:lnTo>
                    <a:pt x="181" y="267"/>
                  </a:lnTo>
                  <a:lnTo>
                    <a:pt x="185" y="253"/>
                  </a:lnTo>
                  <a:lnTo>
                    <a:pt x="189" y="242"/>
                  </a:lnTo>
                  <a:lnTo>
                    <a:pt x="189" y="228"/>
                  </a:lnTo>
                  <a:lnTo>
                    <a:pt x="181" y="217"/>
                  </a:lnTo>
                  <a:lnTo>
                    <a:pt x="177" y="214"/>
                  </a:lnTo>
                  <a:lnTo>
                    <a:pt x="166" y="203"/>
                  </a:lnTo>
                  <a:lnTo>
                    <a:pt x="201" y="156"/>
                  </a:lnTo>
                  <a:lnTo>
                    <a:pt x="228" y="174"/>
                  </a:lnTo>
                  <a:lnTo>
                    <a:pt x="239" y="185"/>
                  </a:lnTo>
                  <a:lnTo>
                    <a:pt x="262" y="185"/>
                  </a:lnTo>
                  <a:lnTo>
                    <a:pt x="274" y="174"/>
                  </a:lnTo>
                  <a:lnTo>
                    <a:pt x="290" y="171"/>
                  </a:lnTo>
                  <a:lnTo>
                    <a:pt x="293" y="156"/>
                  </a:lnTo>
                  <a:lnTo>
                    <a:pt x="297" y="153"/>
                  </a:lnTo>
                  <a:lnTo>
                    <a:pt x="297" y="146"/>
                  </a:lnTo>
                  <a:lnTo>
                    <a:pt x="297" y="128"/>
                  </a:lnTo>
                  <a:lnTo>
                    <a:pt x="293" y="117"/>
                  </a:lnTo>
                  <a:lnTo>
                    <a:pt x="266" y="99"/>
                  </a:lnTo>
                  <a:lnTo>
                    <a:pt x="54" y="303"/>
                  </a:lnTo>
                  <a:lnTo>
                    <a:pt x="0" y="24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8456040" y="6260400"/>
              <a:ext cx="209880" cy="230400"/>
            </a:xfrm>
            <a:custGeom>
              <a:avLst/>
              <a:gdLst/>
              <a:ahLst/>
              <a:rect l="l" t="t" r="r" b="b"/>
              <a:pathLst>
                <a:path w="775" h="977">
                  <a:moveTo>
                    <a:pt x="0" y="529"/>
                  </a:moveTo>
                  <a:lnTo>
                    <a:pt x="519" y="0"/>
                  </a:lnTo>
                  <a:lnTo>
                    <a:pt x="774" y="255"/>
                  </a:lnTo>
                  <a:lnTo>
                    <a:pt x="258" y="770"/>
                  </a:lnTo>
                  <a:lnTo>
                    <a:pt x="404" y="918"/>
                  </a:lnTo>
                  <a:lnTo>
                    <a:pt x="358" y="976"/>
                  </a:lnTo>
                  <a:lnTo>
                    <a:pt x="150" y="763"/>
                  </a:lnTo>
                  <a:lnTo>
                    <a:pt x="658" y="255"/>
                  </a:lnTo>
                  <a:lnTo>
                    <a:pt x="516" y="118"/>
                  </a:lnTo>
                  <a:lnTo>
                    <a:pt x="53" y="583"/>
                  </a:lnTo>
                  <a:lnTo>
                    <a:pt x="0" y="529"/>
                  </a:lnTo>
                </a:path>
              </a:pathLst>
            </a:custGeom>
            <a:solidFill>
              <a:srgbClr val="00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8297280" y="6172200"/>
              <a:ext cx="272520" cy="233640"/>
            </a:xfrm>
            <a:custGeom>
              <a:avLst/>
              <a:gdLst/>
              <a:ahLst/>
              <a:rect l="l" t="t" r="r" b="b"/>
              <a:pathLst>
                <a:path w="1007" h="991">
                  <a:moveTo>
                    <a:pt x="0" y="745"/>
                  </a:moveTo>
                  <a:lnTo>
                    <a:pt x="743" y="0"/>
                  </a:lnTo>
                  <a:lnTo>
                    <a:pt x="1006" y="270"/>
                  </a:lnTo>
                  <a:lnTo>
                    <a:pt x="489" y="788"/>
                  </a:lnTo>
                  <a:lnTo>
                    <a:pt x="635" y="936"/>
                  </a:lnTo>
                  <a:lnTo>
                    <a:pt x="589" y="990"/>
                  </a:lnTo>
                  <a:lnTo>
                    <a:pt x="370" y="777"/>
                  </a:lnTo>
                  <a:lnTo>
                    <a:pt x="886" y="266"/>
                  </a:lnTo>
                  <a:lnTo>
                    <a:pt x="740" y="118"/>
                  </a:lnTo>
                  <a:lnTo>
                    <a:pt x="57" y="802"/>
                  </a:lnTo>
                  <a:lnTo>
                    <a:pt x="0" y="745"/>
                  </a:lnTo>
                </a:path>
              </a:pathLst>
            </a:cu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8229600" y="6346080"/>
              <a:ext cx="109800" cy="91800"/>
            </a:xfrm>
            <a:custGeom>
              <a:avLst/>
              <a:gdLst/>
              <a:ahLst/>
              <a:rect l="l" t="t" r="r" b="b"/>
              <a:pathLst>
                <a:path w="406" h="390">
                  <a:moveTo>
                    <a:pt x="405" y="136"/>
                  </a:moveTo>
                  <a:lnTo>
                    <a:pt x="254" y="0"/>
                  </a:lnTo>
                  <a:lnTo>
                    <a:pt x="0" y="244"/>
                  </a:lnTo>
                  <a:lnTo>
                    <a:pt x="150" y="389"/>
                  </a:lnTo>
                  <a:lnTo>
                    <a:pt x="204" y="342"/>
                  </a:lnTo>
                  <a:lnTo>
                    <a:pt x="115" y="252"/>
                  </a:lnTo>
                  <a:lnTo>
                    <a:pt x="173" y="198"/>
                  </a:lnTo>
                  <a:lnTo>
                    <a:pt x="246" y="277"/>
                  </a:lnTo>
                  <a:lnTo>
                    <a:pt x="300" y="230"/>
                  </a:lnTo>
                  <a:lnTo>
                    <a:pt x="219" y="147"/>
                  </a:lnTo>
                  <a:lnTo>
                    <a:pt x="270" y="97"/>
                  </a:lnTo>
                  <a:lnTo>
                    <a:pt x="351" y="187"/>
                  </a:lnTo>
                  <a:lnTo>
                    <a:pt x="405" y="136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8406000" y="6497280"/>
              <a:ext cx="93960" cy="82440"/>
            </a:xfrm>
            <a:custGeom>
              <a:avLst/>
              <a:gdLst/>
              <a:ahLst/>
              <a:rect l="l" t="t" r="r" b="b"/>
              <a:pathLst>
                <a:path w="348" h="350">
                  <a:moveTo>
                    <a:pt x="167" y="214"/>
                  </a:moveTo>
                  <a:lnTo>
                    <a:pt x="257" y="123"/>
                  </a:lnTo>
                  <a:lnTo>
                    <a:pt x="269" y="116"/>
                  </a:lnTo>
                  <a:lnTo>
                    <a:pt x="272" y="105"/>
                  </a:lnTo>
                  <a:lnTo>
                    <a:pt x="269" y="98"/>
                  </a:lnTo>
                  <a:lnTo>
                    <a:pt x="272" y="87"/>
                  </a:lnTo>
                  <a:lnTo>
                    <a:pt x="265" y="87"/>
                  </a:lnTo>
                  <a:lnTo>
                    <a:pt x="249" y="83"/>
                  </a:lnTo>
                  <a:lnTo>
                    <a:pt x="245" y="79"/>
                  </a:lnTo>
                  <a:lnTo>
                    <a:pt x="241" y="76"/>
                  </a:lnTo>
                  <a:lnTo>
                    <a:pt x="226" y="76"/>
                  </a:lnTo>
                  <a:lnTo>
                    <a:pt x="222" y="79"/>
                  </a:lnTo>
                  <a:lnTo>
                    <a:pt x="214" y="87"/>
                  </a:lnTo>
                  <a:lnTo>
                    <a:pt x="93" y="214"/>
                  </a:lnTo>
                  <a:lnTo>
                    <a:pt x="77" y="221"/>
                  </a:lnTo>
                  <a:lnTo>
                    <a:pt x="77" y="229"/>
                  </a:lnTo>
                  <a:lnTo>
                    <a:pt x="74" y="232"/>
                  </a:lnTo>
                  <a:lnTo>
                    <a:pt x="74" y="250"/>
                  </a:lnTo>
                  <a:lnTo>
                    <a:pt x="81" y="258"/>
                  </a:lnTo>
                  <a:lnTo>
                    <a:pt x="93" y="265"/>
                  </a:lnTo>
                  <a:lnTo>
                    <a:pt x="105" y="269"/>
                  </a:lnTo>
                  <a:lnTo>
                    <a:pt x="113" y="269"/>
                  </a:lnTo>
                  <a:lnTo>
                    <a:pt x="120" y="261"/>
                  </a:lnTo>
                  <a:lnTo>
                    <a:pt x="124" y="258"/>
                  </a:lnTo>
                  <a:lnTo>
                    <a:pt x="128" y="254"/>
                  </a:lnTo>
                  <a:lnTo>
                    <a:pt x="167" y="214"/>
                  </a:lnTo>
                  <a:lnTo>
                    <a:pt x="226" y="272"/>
                  </a:lnTo>
                  <a:lnTo>
                    <a:pt x="206" y="294"/>
                  </a:lnTo>
                  <a:lnTo>
                    <a:pt x="179" y="319"/>
                  </a:lnTo>
                  <a:lnTo>
                    <a:pt x="152" y="330"/>
                  </a:lnTo>
                  <a:lnTo>
                    <a:pt x="132" y="349"/>
                  </a:lnTo>
                  <a:lnTo>
                    <a:pt x="113" y="345"/>
                  </a:lnTo>
                  <a:lnTo>
                    <a:pt x="81" y="341"/>
                  </a:lnTo>
                  <a:lnTo>
                    <a:pt x="70" y="327"/>
                  </a:lnTo>
                  <a:lnTo>
                    <a:pt x="58" y="316"/>
                  </a:lnTo>
                  <a:lnTo>
                    <a:pt x="38" y="301"/>
                  </a:lnTo>
                  <a:lnTo>
                    <a:pt x="19" y="287"/>
                  </a:lnTo>
                  <a:lnTo>
                    <a:pt x="7" y="272"/>
                  </a:lnTo>
                  <a:lnTo>
                    <a:pt x="3" y="254"/>
                  </a:lnTo>
                  <a:lnTo>
                    <a:pt x="0" y="232"/>
                  </a:lnTo>
                  <a:lnTo>
                    <a:pt x="0" y="214"/>
                  </a:lnTo>
                  <a:lnTo>
                    <a:pt x="3" y="203"/>
                  </a:lnTo>
                  <a:lnTo>
                    <a:pt x="11" y="185"/>
                  </a:lnTo>
                  <a:lnTo>
                    <a:pt x="23" y="156"/>
                  </a:lnTo>
                  <a:lnTo>
                    <a:pt x="167" y="18"/>
                  </a:lnTo>
                  <a:lnTo>
                    <a:pt x="187" y="3"/>
                  </a:lnTo>
                  <a:lnTo>
                    <a:pt x="206" y="3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3" y="3"/>
                  </a:lnTo>
                  <a:lnTo>
                    <a:pt x="272" y="3"/>
                  </a:lnTo>
                  <a:lnTo>
                    <a:pt x="292" y="18"/>
                  </a:lnTo>
                  <a:lnTo>
                    <a:pt x="304" y="36"/>
                  </a:lnTo>
                  <a:lnTo>
                    <a:pt x="308" y="39"/>
                  </a:lnTo>
                  <a:lnTo>
                    <a:pt x="323" y="54"/>
                  </a:lnTo>
                  <a:lnTo>
                    <a:pt x="335" y="65"/>
                  </a:lnTo>
                  <a:lnTo>
                    <a:pt x="343" y="76"/>
                  </a:lnTo>
                  <a:lnTo>
                    <a:pt x="347" y="94"/>
                  </a:lnTo>
                  <a:lnTo>
                    <a:pt x="347" y="112"/>
                  </a:lnTo>
                  <a:lnTo>
                    <a:pt x="347" y="127"/>
                  </a:lnTo>
                  <a:lnTo>
                    <a:pt x="339" y="145"/>
                  </a:lnTo>
                  <a:lnTo>
                    <a:pt x="335" y="156"/>
                  </a:lnTo>
                  <a:lnTo>
                    <a:pt x="323" y="178"/>
                  </a:lnTo>
                  <a:lnTo>
                    <a:pt x="226" y="272"/>
                  </a:lnTo>
                  <a:lnTo>
                    <a:pt x="167" y="214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aphicFrame>
        <p:nvGraphicFramePr>
          <p:cNvPr id="188" name=""/>
          <p:cNvGraphicFramePr/>
          <p:nvPr/>
        </p:nvGraphicFramePr>
        <p:xfrm>
          <a:off x="762120" y="1371600"/>
          <a:ext cx="7772400" cy="53150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8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2120" y="1371600"/>
                    <a:ext cx="7772400" cy="5315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0" name=""/>
          <p:cNvSpPr/>
          <p:nvPr/>
        </p:nvSpPr>
        <p:spPr>
          <a:xfrm>
            <a:off x="6093720" y="5103720"/>
            <a:ext cx="1439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Increasing load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Ex Post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229320" y="620928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“Perfect Storm”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load growth in California and the Western United States.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significant new generation has been built in California in the last decade.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generation development in the rest of the West has also lagged.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utilities were strongly encouraged to sell their generation--without traditional “contracts back.”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Until recently, utilities were prohibited from entering into long-term contracts and were required to meet their power needs from a spot market--the California Power Exchange.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price of natural gas has increased dramatically, while poor hydro has increased reliance on gas-fired generation has increased.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Little or no incentives were given for demand reductions.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Until recently rates were frozen at 1996 levels.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49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0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"/>
          <p:cNvSpPr/>
          <p:nvPr/>
        </p:nvSpPr>
        <p:spPr>
          <a:xfrm>
            <a:off x="1152720" y="303840"/>
            <a:ext cx="697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Underscheduling of Load Is a Real Problem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2209680" y="684360"/>
            <a:ext cx="4876920" cy="67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1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And, when load is growing faster than forecasts, the consequences are amplified.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94" name=""/>
          <p:cNvGrpSpPr/>
          <p:nvPr/>
        </p:nvGrpSpPr>
        <p:grpSpPr>
          <a:xfrm>
            <a:off x="8381880" y="6172200"/>
            <a:ext cx="533520" cy="463680"/>
            <a:chOff x="8381880" y="6172200"/>
            <a:chExt cx="533520" cy="463680"/>
          </a:xfrm>
        </p:grpSpPr>
        <p:sp>
          <p:nvSpPr>
            <p:cNvPr id="195" name=""/>
            <p:cNvSpPr/>
            <p:nvPr/>
          </p:nvSpPr>
          <p:spPr>
            <a:xfrm>
              <a:off x="8604000" y="6341040"/>
              <a:ext cx="311400" cy="294840"/>
            </a:xfrm>
            <a:custGeom>
              <a:avLst/>
              <a:gdLst/>
              <a:ahLst/>
              <a:rect l="l" t="t" r="r" b="b"/>
              <a:pathLst>
                <a:path w="1150" h="1250">
                  <a:moveTo>
                    <a:pt x="370" y="529"/>
                  </a:moveTo>
                  <a:lnTo>
                    <a:pt x="882" y="0"/>
                  </a:lnTo>
                  <a:lnTo>
                    <a:pt x="1149" y="259"/>
                  </a:lnTo>
                  <a:lnTo>
                    <a:pt x="169" y="1249"/>
                  </a:lnTo>
                  <a:lnTo>
                    <a:pt x="107" y="1187"/>
                  </a:lnTo>
                  <a:lnTo>
                    <a:pt x="181" y="997"/>
                  </a:lnTo>
                  <a:lnTo>
                    <a:pt x="57" y="1137"/>
                  </a:lnTo>
                  <a:lnTo>
                    <a:pt x="0" y="1079"/>
                  </a:lnTo>
                  <a:lnTo>
                    <a:pt x="254" y="817"/>
                  </a:lnTo>
                  <a:lnTo>
                    <a:pt x="320" y="881"/>
                  </a:lnTo>
                  <a:lnTo>
                    <a:pt x="239" y="1047"/>
                  </a:lnTo>
                  <a:lnTo>
                    <a:pt x="1033" y="259"/>
                  </a:lnTo>
                  <a:lnTo>
                    <a:pt x="894" y="118"/>
                  </a:lnTo>
                  <a:lnTo>
                    <a:pt x="427" y="586"/>
                  </a:lnTo>
                  <a:lnTo>
                    <a:pt x="370" y="52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8435160" y="6392880"/>
              <a:ext cx="116640" cy="96840"/>
            </a:xfrm>
            <a:custGeom>
              <a:avLst/>
              <a:gdLst/>
              <a:ahLst/>
              <a:rect l="l" t="t" r="r" b="b"/>
              <a:pathLst>
                <a:path w="432" h="412">
                  <a:moveTo>
                    <a:pt x="431" y="157"/>
                  </a:moveTo>
                  <a:lnTo>
                    <a:pt x="174" y="411"/>
                  </a:lnTo>
                  <a:lnTo>
                    <a:pt x="120" y="357"/>
                  </a:lnTo>
                  <a:lnTo>
                    <a:pt x="194" y="178"/>
                  </a:lnTo>
                  <a:lnTo>
                    <a:pt x="58" y="314"/>
                  </a:lnTo>
                  <a:lnTo>
                    <a:pt x="0" y="257"/>
                  </a:lnTo>
                  <a:lnTo>
                    <a:pt x="267" y="0"/>
                  </a:lnTo>
                  <a:lnTo>
                    <a:pt x="326" y="57"/>
                  </a:lnTo>
                  <a:lnTo>
                    <a:pt x="248" y="239"/>
                  </a:lnTo>
                  <a:lnTo>
                    <a:pt x="372" y="100"/>
                  </a:lnTo>
                  <a:lnTo>
                    <a:pt x="431" y="157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8495280" y="6442200"/>
              <a:ext cx="102600" cy="99360"/>
            </a:xfrm>
            <a:custGeom>
              <a:avLst/>
              <a:gdLst/>
              <a:ahLst/>
              <a:rect l="l" t="t" r="r" b="b"/>
              <a:pathLst>
                <a:path w="380" h="422">
                  <a:moveTo>
                    <a:pt x="0" y="249"/>
                  </a:moveTo>
                  <a:lnTo>
                    <a:pt x="255" y="0"/>
                  </a:lnTo>
                  <a:lnTo>
                    <a:pt x="344" y="89"/>
                  </a:lnTo>
                  <a:lnTo>
                    <a:pt x="367" y="117"/>
                  </a:lnTo>
                  <a:lnTo>
                    <a:pt x="375" y="142"/>
                  </a:lnTo>
                  <a:lnTo>
                    <a:pt x="379" y="153"/>
                  </a:lnTo>
                  <a:lnTo>
                    <a:pt x="379" y="160"/>
                  </a:lnTo>
                  <a:lnTo>
                    <a:pt x="371" y="185"/>
                  </a:lnTo>
                  <a:lnTo>
                    <a:pt x="367" y="206"/>
                  </a:lnTo>
                  <a:lnTo>
                    <a:pt x="359" y="214"/>
                  </a:lnTo>
                  <a:lnTo>
                    <a:pt x="344" y="228"/>
                  </a:lnTo>
                  <a:lnTo>
                    <a:pt x="328" y="242"/>
                  </a:lnTo>
                  <a:lnTo>
                    <a:pt x="313" y="249"/>
                  </a:lnTo>
                  <a:lnTo>
                    <a:pt x="301" y="253"/>
                  </a:lnTo>
                  <a:lnTo>
                    <a:pt x="293" y="253"/>
                  </a:lnTo>
                  <a:lnTo>
                    <a:pt x="274" y="253"/>
                  </a:lnTo>
                  <a:lnTo>
                    <a:pt x="262" y="249"/>
                  </a:lnTo>
                  <a:lnTo>
                    <a:pt x="266" y="264"/>
                  </a:lnTo>
                  <a:lnTo>
                    <a:pt x="262" y="281"/>
                  </a:lnTo>
                  <a:lnTo>
                    <a:pt x="259" y="296"/>
                  </a:lnTo>
                  <a:lnTo>
                    <a:pt x="243" y="310"/>
                  </a:lnTo>
                  <a:lnTo>
                    <a:pt x="193" y="367"/>
                  </a:lnTo>
                  <a:lnTo>
                    <a:pt x="177" y="392"/>
                  </a:lnTo>
                  <a:lnTo>
                    <a:pt x="177" y="410"/>
                  </a:lnTo>
                  <a:lnTo>
                    <a:pt x="174" y="421"/>
                  </a:lnTo>
                  <a:lnTo>
                    <a:pt x="162" y="410"/>
                  </a:lnTo>
                  <a:lnTo>
                    <a:pt x="108" y="363"/>
                  </a:lnTo>
                  <a:lnTo>
                    <a:pt x="104" y="353"/>
                  </a:lnTo>
                  <a:lnTo>
                    <a:pt x="108" y="349"/>
                  </a:lnTo>
                  <a:lnTo>
                    <a:pt x="112" y="342"/>
                  </a:lnTo>
                  <a:lnTo>
                    <a:pt x="135" y="310"/>
                  </a:lnTo>
                  <a:lnTo>
                    <a:pt x="177" y="278"/>
                  </a:lnTo>
                  <a:lnTo>
                    <a:pt x="181" y="267"/>
                  </a:lnTo>
                  <a:lnTo>
                    <a:pt x="185" y="253"/>
                  </a:lnTo>
                  <a:lnTo>
                    <a:pt x="189" y="242"/>
                  </a:lnTo>
                  <a:lnTo>
                    <a:pt x="189" y="228"/>
                  </a:lnTo>
                  <a:lnTo>
                    <a:pt x="181" y="217"/>
                  </a:lnTo>
                  <a:lnTo>
                    <a:pt x="177" y="214"/>
                  </a:lnTo>
                  <a:lnTo>
                    <a:pt x="166" y="203"/>
                  </a:lnTo>
                  <a:lnTo>
                    <a:pt x="201" y="156"/>
                  </a:lnTo>
                  <a:lnTo>
                    <a:pt x="228" y="174"/>
                  </a:lnTo>
                  <a:lnTo>
                    <a:pt x="239" y="185"/>
                  </a:lnTo>
                  <a:lnTo>
                    <a:pt x="262" y="185"/>
                  </a:lnTo>
                  <a:lnTo>
                    <a:pt x="274" y="174"/>
                  </a:lnTo>
                  <a:lnTo>
                    <a:pt x="290" y="171"/>
                  </a:lnTo>
                  <a:lnTo>
                    <a:pt x="293" y="156"/>
                  </a:lnTo>
                  <a:lnTo>
                    <a:pt x="297" y="153"/>
                  </a:lnTo>
                  <a:lnTo>
                    <a:pt x="297" y="146"/>
                  </a:lnTo>
                  <a:lnTo>
                    <a:pt x="297" y="128"/>
                  </a:lnTo>
                  <a:lnTo>
                    <a:pt x="293" y="117"/>
                  </a:lnTo>
                  <a:lnTo>
                    <a:pt x="266" y="99"/>
                  </a:lnTo>
                  <a:lnTo>
                    <a:pt x="54" y="303"/>
                  </a:lnTo>
                  <a:lnTo>
                    <a:pt x="0" y="24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8608320" y="6260400"/>
              <a:ext cx="209880" cy="230400"/>
            </a:xfrm>
            <a:custGeom>
              <a:avLst/>
              <a:gdLst/>
              <a:ahLst/>
              <a:rect l="l" t="t" r="r" b="b"/>
              <a:pathLst>
                <a:path w="775" h="977">
                  <a:moveTo>
                    <a:pt x="0" y="529"/>
                  </a:moveTo>
                  <a:lnTo>
                    <a:pt x="519" y="0"/>
                  </a:lnTo>
                  <a:lnTo>
                    <a:pt x="774" y="255"/>
                  </a:lnTo>
                  <a:lnTo>
                    <a:pt x="258" y="770"/>
                  </a:lnTo>
                  <a:lnTo>
                    <a:pt x="404" y="918"/>
                  </a:lnTo>
                  <a:lnTo>
                    <a:pt x="358" y="976"/>
                  </a:lnTo>
                  <a:lnTo>
                    <a:pt x="150" y="763"/>
                  </a:lnTo>
                  <a:lnTo>
                    <a:pt x="658" y="255"/>
                  </a:lnTo>
                  <a:lnTo>
                    <a:pt x="516" y="118"/>
                  </a:lnTo>
                  <a:lnTo>
                    <a:pt x="53" y="583"/>
                  </a:lnTo>
                  <a:lnTo>
                    <a:pt x="0" y="529"/>
                  </a:lnTo>
                </a:path>
              </a:pathLst>
            </a:custGeom>
            <a:solidFill>
              <a:srgbClr val="00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8449560" y="6172200"/>
              <a:ext cx="272520" cy="233640"/>
            </a:xfrm>
            <a:custGeom>
              <a:avLst/>
              <a:gdLst/>
              <a:ahLst/>
              <a:rect l="l" t="t" r="r" b="b"/>
              <a:pathLst>
                <a:path w="1007" h="991">
                  <a:moveTo>
                    <a:pt x="0" y="745"/>
                  </a:moveTo>
                  <a:lnTo>
                    <a:pt x="743" y="0"/>
                  </a:lnTo>
                  <a:lnTo>
                    <a:pt x="1006" y="270"/>
                  </a:lnTo>
                  <a:lnTo>
                    <a:pt x="489" y="788"/>
                  </a:lnTo>
                  <a:lnTo>
                    <a:pt x="635" y="936"/>
                  </a:lnTo>
                  <a:lnTo>
                    <a:pt x="589" y="990"/>
                  </a:lnTo>
                  <a:lnTo>
                    <a:pt x="370" y="777"/>
                  </a:lnTo>
                  <a:lnTo>
                    <a:pt x="886" y="266"/>
                  </a:lnTo>
                  <a:lnTo>
                    <a:pt x="740" y="118"/>
                  </a:lnTo>
                  <a:lnTo>
                    <a:pt x="57" y="802"/>
                  </a:lnTo>
                  <a:lnTo>
                    <a:pt x="0" y="745"/>
                  </a:lnTo>
                </a:path>
              </a:pathLst>
            </a:cu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8381880" y="6346080"/>
              <a:ext cx="109800" cy="91800"/>
            </a:xfrm>
            <a:custGeom>
              <a:avLst/>
              <a:gdLst/>
              <a:ahLst/>
              <a:rect l="l" t="t" r="r" b="b"/>
              <a:pathLst>
                <a:path w="406" h="390">
                  <a:moveTo>
                    <a:pt x="405" y="136"/>
                  </a:moveTo>
                  <a:lnTo>
                    <a:pt x="254" y="0"/>
                  </a:lnTo>
                  <a:lnTo>
                    <a:pt x="0" y="244"/>
                  </a:lnTo>
                  <a:lnTo>
                    <a:pt x="150" y="389"/>
                  </a:lnTo>
                  <a:lnTo>
                    <a:pt x="204" y="342"/>
                  </a:lnTo>
                  <a:lnTo>
                    <a:pt x="115" y="252"/>
                  </a:lnTo>
                  <a:lnTo>
                    <a:pt x="173" y="198"/>
                  </a:lnTo>
                  <a:lnTo>
                    <a:pt x="246" y="277"/>
                  </a:lnTo>
                  <a:lnTo>
                    <a:pt x="300" y="230"/>
                  </a:lnTo>
                  <a:lnTo>
                    <a:pt x="219" y="147"/>
                  </a:lnTo>
                  <a:lnTo>
                    <a:pt x="270" y="97"/>
                  </a:lnTo>
                  <a:lnTo>
                    <a:pt x="351" y="187"/>
                  </a:lnTo>
                  <a:lnTo>
                    <a:pt x="405" y="136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8558280" y="6497280"/>
              <a:ext cx="93960" cy="82440"/>
            </a:xfrm>
            <a:custGeom>
              <a:avLst/>
              <a:gdLst/>
              <a:ahLst/>
              <a:rect l="l" t="t" r="r" b="b"/>
              <a:pathLst>
                <a:path w="348" h="350">
                  <a:moveTo>
                    <a:pt x="167" y="214"/>
                  </a:moveTo>
                  <a:lnTo>
                    <a:pt x="257" y="123"/>
                  </a:lnTo>
                  <a:lnTo>
                    <a:pt x="269" y="116"/>
                  </a:lnTo>
                  <a:lnTo>
                    <a:pt x="272" y="105"/>
                  </a:lnTo>
                  <a:lnTo>
                    <a:pt x="269" y="98"/>
                  </a:lnTo>
                  <a:lnTo>
                    <a:pt x="272" y="87"/>
                  </a:lnTo>
                  <a:lnTo>
                    <a:pt x="265" y="87"/>
                  </a:lnTo>
                  <a:lnTo>
                    <a:pt x="249" y="83"/>
                  </a:lnTo>
                  <a:lnTo>
                    <a:pt x="245" y="79"/>
                  </a:lnTo>
                  <a:lnTo>
                    <a:pt x="241" y="76"/>
                  </a:lnTo>
                  <a:lnTo>
                    <a:pt x="226" y="76"/>
                  </a:lnTo>
                  <a:lnTo>
                    <a:pt x="222" y="79"/>
                  </a:lnTo>
                  <a:lnTo>
                    <a:pt x="214" y="87"/>
                  </a:lnTo>
                  <a:lnTo>
                    <a:pt x="93" y="214"/>
                  </a:lnTo>
                  <a:lnTo>
                    <a:pt x="77" y="221"/>
                  </a:lnTo>
                  <a:lnTo>
                    <a:pt x="77" y="229"/>
                  </a:lnTo>
                  <a:lnTo>
                    <a:pt x="74" y="232"/>
                  </a:lnTo>
                  <a:lnTo>
                    <a:pt x="74" y="250"/>
                  </a:lnTo>
                  <a:lnTo>
                    <a:pt x="81" y="258"/>
                  </a:lnTo>
                  <a:lnTo>
                    <a:pt x="93" y="265"/>
                  </a:lnTo>
                  <a:lnTo>
                    <a:pt x="105" y="269"/>
                  </a:lnTo>
                  <a:lnTo>
                    <a:pt x="113" y="269"/>
                  </a:lnTo>
                  <a:lnTo>
                    <a:pt x="120" y="261"/>
                  </a:lnTo>
                  <a:lnTo>
                    <a:pt x="124" y="258"/>
                  </a:lnTo>
                  <a:lnTo>
                    <a:pt x="128" y="254"/>
                  </a:lnTo>
                  <a:lnTo>
                    <a:pt x="167" y="214"/>
                  </a:lnTo>
                  <a:lnTo>
                    <a:pt x="226" y="272"/>
                  </a:lnTo>
                  <a:lnTo>
                    <a:pt x="206" y="294"/>
                  </a:lnTo>
                  <a:lnTo>
                    <a:pt x="179" y="319"/>
                  </a:lnTo>
                  <a:lnTo>
                    <a:pt x="152" y="330"/>
                  </a:lnTo>
                  <a:lnTo>
                    <a:pt x="132" y="349"/>
                  </a:lnTo>
                  <a:lnTo>
                    <a:pt x="113" y="345"/>
                  </a:lnTo>
                  <a:lnTo>
                    <a:pt x="81" y="341"/>
                  </a:lnTo>
                  <a:lnTo>
                    <a:pt x="70" y="327"/>
                  </a:lnTo>
                  <a:lnTo>
                    <a:pt x="58" y="316"/>
                  </a:lnTo>
                  <a:lnTo>
                    <a:pt x="38" y="301"/>
                  </a:lnTo>
                  <a:lnTo>
                    <a:pt x="19" y="287"/>
                  </a:lnTo>
                  <a:lnTo>
                    <a:pt x="7" y="272"/>
                  </a:lnTo>
                  <a:lnTo>
                    <a:pt x="3" y="254"/>
                  </a:lnTo>
                  <a:lnTo>
                    <a:pt x="0" y="232"/>
                  </a:lnTo>
                  <a:lnTo>
                    <a:pt x="0" y="214"/>
                  </a:lnTo>
                  <a:lnTo>
                    <a:pt x="3" y="203"/>
                  </a:lnTo>
                  <a:lnTo>
                    <a:pt x="11" y="185"/>
                  </a:lnTo>
                  <a:lnTo>
                    <a:pt x="23" y="156"/>
                  </a:lnTo>
                  <a:lnTo>
                    <a:pt x="167" y="18"/>
                  </a:lnTo>
                  <a:lnTo>
                    <a:pt x="187" y="3"/>
                  </a:lnTo>
                  <a:lnTo>
                    <a:pt x="206" y="3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3" y="3"/>
                  </a:lnTo>
                  <a:lnTo>
                    <a:pt x="272" y="3"/>
                  </a:lnTo>
                  <a:lnTo>
                    <a:pt x="292" y="18"/>
                  </a:lnTo>
                  <a:lnTo>
                    <a:pt x="304" y="36"/>
                  </a:lnTo>
                  <a:lnTo>
                    <a:pt x="308" y="39"/>
                  </a:lnTo>
                  <a:lnTo>
                    <a:pt x="323" y="54"/>
                  </a:lnTo>
                  <a:lnTo>
                    <a:pt x="335" y="65"/>
                  </a:lnTo>
                  <a:lnTo>
                    <a:pt x="343" y="76"/>
                  </a:lnTo>
                  <a:lnTo>
                    <a:pt x="347" y="94"/>
                  </a:lnTo>
                  <a:lnTo>
                    <a:pt x="347" y="112"/>
                  </a:lnTo>
                  <a:lnTo>
                    <a:pt x="347" y="127"/>
                  </a:lnTo>
                  <a:lnTo>
                    <a:pt x="339" y="145"/>
                  </a:lnTo>
                  <a:lnTo>
                    <a:pt x="335" y="156"/>
                  </a:lnTo>
                  <a:lnTo>
                    <a:pt x="323" y="178"/>
                  </a:lnTo>
                  <a:lnTo>
                    <a:pt x="226" y="272"/>
                  </a:lnTo>
                  <a:lnTo>
                    <a:pt x="167" y="214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aphicFrame>
        <p:nvGraphicFramePr>
          <p:cNvPr id="202" name=""/>
          <p:cNvGraphicFramePr/>
          <p:nvPr/>
        </p:nvGraphicFramePr>
        <p:xfrm>
          <a:off x="457200" y="1066680"/>
          <a:ext cx="7693200" cy="52610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0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1066680"/>
                    <a:ext cx="7693200" cy="5261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4" name=""/>
          <p:cNvSpPr/>
          <p:nvPr/>
        </p:nvSpPr>
        <p:spPr>
          <a:xfrm>
            <a:off x="5941440" y="4646520"/>
            <a:ext cx="1439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Increasing load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Ex Post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>
            <a:off x="229320" y="620928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7240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Underscheduling’s Effects on Reliability Are Observable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"/>
          <p:cNvSpPr/>
          <p:nvPr/>
        </p:nvSpPr>
        <p:spPr>
          <a:xfrm>
            <a:off x="762120" y="1676520"/>
            <a:ext cx="8381880" cy="41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8686800" y="659772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-12-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914040" y="1676520"/>
            <a:ext cx="8001000" cy="441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Stage 1 Emergency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Anticipation of Low Reserves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Users Asked to Voluntarily Reduce Consumption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 Times From May 22 to August 5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Stage 2 Emergency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Reserves Fall Below 5%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2700 MW of Interruptible Load Curtailed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 Times From May 22 to August 5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Stage 3 Emergency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Reserves Fall Below 1.5%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Firm Load Cut - Rolling Blackouts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 Times From May 22 to August 5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Prices and Emissions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price of natural gas has increased dramatically.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prices in January 2001 reached $7.00 MMBtu.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Poor hydro have increased reliance on gas-fired generation.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Hydro conditions in the Pacific Northwest are currently predicted to be 55% of normal.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credits have risen from $2.50/pound to $4/pound in 1999, to $40-$50/pound in 2001.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Fewer credits are available at any price.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12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213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4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"/>
          <p:cNvSpPr/>
          <p:nvPr/>
        </p:nvSpPr>
        <p:spPr>
          <a:xfrm>
            <a:off x="457200" y="609480"/>
            <a:ext cx="3657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California’s Proportion of 1999 WSCC Demand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>
            <a:off x="4876920" y="609480"/>
            <a:ext cx="3657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Hydro’s Proportion of 1999 WSCC Capacity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17" name=""/>
          <p:cNvGraphicFramePr/>
          <p:nvPr/>
        </p:nvGraphicFramePr>
        <p:xfrm>
          <a:off x="4419720" y="1752480"/>
          <a:ext cx="4724280" cy="41911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1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19720" y="1752480"/>
                    <a:ext cx="4724280" cy="4191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9" name=""/>
          <p:cNvSpPr/>
          <p:nvPr/>
        </p:nvSpPr>
        <p:spPr>
          <a:xfrm>
            <a:off x="4343400" y="2133720"/>
            <a:ext cx="1676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Everything Else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7924680" y="5029200"/>
            <a:ext cx="990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Hydro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21" name=""/>
          <p:cNvGraphicFramePr/>
          <p:nvPr/>
        </p:nvGraphicFramePr>
        <p:xfrm>
          <a:off x="0" y="1981080"/>
          <a:ext cx="4572000" cy="391320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22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981080"/>
                    <a:ext cx="4572000" cy="391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3" name=""/>
          <p:cNvSpPr/>
          <p:nvPr/>
        </p:nvSpPr>
        <p:spPr>
          <a:xfrm>
            <a:off x="3352680" y="5181480"/>
            <a:ext cx="1447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>
            <a:off x="0" y="1981080"/>
            <a:ext cx="1676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Everything Else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"/>
          <p:cNvGraphicFramePr/>
          <p:nvPr/>
        </p:nvGraphicFramePr>
        <p:xfrm>
          <a:off x="762120" y="2438280"/>
          <a:ext cx="7546680" cy="5108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2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2120" y="2438280"/>
                    <a:ext cx="7546680" cy="510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7" name=""/>
          <p:cNvSpPr/>
          <p:nvPr/>
        </p:nvSpPr>
        <p:spPr>
          <a:xfrm>
            <a:off x="457200" y="5867280"/>
            <a:ext cx="8305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"/>
          <p:cNvSpPr/>
          <p:nvPr/>
        </p:nvSpPr>
        <p:spPr>
          <a:xfrm>
            <a:off x="609480" y="533520"/>
            <a:ext cx="77724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Have We Been Fooled by Unusually Strong Hydro in Recent Years</a:t>
            </a: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8686800" y="659448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-7-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PlaceHolder 1"/>
          <p:cNvSpPr>
            <a:spLocks noGrp="1"/>
          </p:cNvSpPr>
          <p:nvPr>
            <p:ph/>
          </p:nvPr>
        </p:nvSpPr>
        <p:spPr>
          <a:xfrm>
            <a:off x="685800" y="1599840"/>
            <a:ext cx="777240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 algn="ctr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Runoff Percent of Normal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"/>
          <p:cNvGraphicFramePr/>
          <p:nvPr/>
        </p:nvGraphicFramePr>
        <p:xfrm>
          <a:off x="1011240" y="1762200"/>
          <a:ext cx="7364520" cy="4222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11240" y="1762200"/>
                    <a:ext cx="7364520" cy="4222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3" name=""/>
          <p:cNvSpPr/>
          <p:nvPr/>
        </p:nvSpPr>
        <p:spPr>
          <a:xfrm>
            <a:off x="7296120" y="4614840"/>
            <a:ext cx="1381320" cy="63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53966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33480" y="6276960"/>
            <a:ext cx="20505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NYMEX (9-11-00 close)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523800" y="1886040"/>
            <a:ext cx="538200" cy="261720"/>
          </a:xfrm>
          <a:prstGeom prst="rect">
            <a:avLst/>
          </a:prstGeom>
          <a:solidFill>
            <a:srgbClr val="ffffff"/>
          </a:solidFill>
          <a:ln w="9360">
            <a:solidFill>
              <a:srgbClr val="d657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515880" y="4037040"/>
            <a:ext cx="538200" cy="26208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533520" y="4522680"/>
            <a:ext cx="538200" cy="26208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8305920" y="2666880"/>
            <a:ext cx="538200" cy="262080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"/>
          <p:cNvSpPr/>
          <p:nvPr/>
        </p:nvSpPr>
        <p:spPr>
          <a:xfrm>
            <a:off x="8381880" y="1905120"/>
            <a:ext cx="538200" cy="261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>
            <a:off x="8305920" y="4114800"/>
            <a:ext cx="538200" cy="26208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"/>
          <p:cNvSpPr/>
          <p:nvPr/>
        </p:nvSpPr>
        <p:spPr>
          <a:xfrm>
            <a:off x="1218240" y="3981240"/>
            <a:ext cx="381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$2.37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"/>
          <p:cNvSpPr/>
          <p:nvPr/>
        </p:nvSpPr>
        <p:spPr>
          <a:xfrm>
            <a:off x="1848600" y="385092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2.66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"/>
          <p:cNvSpPr/>
          <p:nvPr/>
        </p:nvSpPr>
        <p:spPr>
          <a:xfrm>
            <a:off x="2442240" y="376524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2.75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"/>
          <p:cNvSpPr/>
          <p:nvPr/>
        </p:nvSpPr>
        <p:spPr>
          <a:xfrm>
            <a:off x="3054960" y="353808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2.99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"/>
          <p:cNvSpPr/>
          <p:nvPr/>
        </p:nvSpPr>
        <p:spPr>
          <a:xfrm>
            <a:off x="3650400" y="318276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3.47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"/>
          <p:cNvSpPr/>
          <p:nvPr/>
        </p:nvSpPr>
        <p:spPr>
          <a:xfrm>
            <a:off x="4285080" y="252684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4.30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"/>
          <p:cNvSpPr/>
          <p:nvPr/>
        </p:nvSpPr>
        <p:spPr>
          <a:xfrm>
            <a:off x="4867920" y="256032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4.25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>
            <a:off x="5471280" y="300816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4.20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6064920" y="306504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4.05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"/>
          <p:cNvSpPr/>
          <p:nvPr/>
        </p:nvSpPr>
        <p:spPr>
          <a:xfrm>
            <a:off x="6669720" y="194904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5.01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"/>
          <p:cNvSpPr/>
          <p:nvPr/>
        </p:nvSpPr>
        <p:spPr>
          <a:xfrm>
            <a:off x="7254000" y="1844280"/>
            <a:ext cx="297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5.14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>
            <a:off x="7758720" y="1780920"/>
            <a:ext cx="381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$5.24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7408800" y="5070600"/>
            <a:ext cx="341280" cy="0"/>
          </a:xfrm>
          <a:prstGeom prst="line">
            <a:avLst/>
          </a:prstGeom>
          <a:ln w="38160">
            <a:solidFill>
              <a:srgbClr val="00822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>
            <a:off x="7408800" y="4802040"/>
            <a:ext cx="34128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7830000" y="4630680"/>
            <a:ext cx="68652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historical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1146240" y="1595520"/>
            <a:ext cx="1198440" cy="110016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7593120" y="1585800"/>
            <a:ext cx="742680" cy="777960"/>
          </a:xfrm>
          <a:prstGeom prst="ellipse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"/>
          <p:cNvSpPr/>
          <p:nvPr/>
        </p:nvSpPr>
        <p:spPr>
          <a:xfrm>
            <a:off x="533520" y="228600"/>
            <a:ext cx="823104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Natural Gas Spot Price Outlook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$/MMBtu Henry Hub, LA.)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120" y="256680"/>
            <a:ext cx="8001000" cy="1009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Price Volatility has Become Common in the Gas Industry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60" name=""/>
          <p:cNvGraphicFramePr/>
          <p:nvPr/>
        </p:nvGraphicFramePr>
        <p:xfrm>
          <a:off x="685800" y="1752480"/>
          <a:ext cx="7734240" cy="4788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1752480"/>
                    <a:ext cx="7734240" cy="478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2" name="Text 2"/>
          <p:cNvSpPr/>
          <p:nvPr/>
        </p:nvSpPr>
        <p:spPr>
          <a:xfrm>
            <a:off x="1981080" y="4572000"/>
            <a:ext cx="1752840" cy="4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Nominal Dollars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"/>
          <p:cNvSpPr/>
          <p:nvPr/>
        </p:nvSpPr>
        <p:spPr>
          <a:xfrm flipV="1">
            <a:off x="2895480" y="3733920"/>
            <a:ext cx="228600" cy="7524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"/>
          <p:cNvSpPr/>
          <p:nvPr/>
        </p:nvSpPr>
        <p:spPr>
          <a:xfrm flipH="1">
            <a:off x="3657240" y="2362320"/>
            <a:ext cx="304920" cy="5331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"/>
          <p:cNvSpPr/>
          <p:nvPr/>
        </p:nvSpPr>
        <p:spPr>
          <a:xfrm>
            <a:off x="3289320" y="2079720"/>
            <a:ext cx="15447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 Dollars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" name=""/>
          <p:cNvSpPr/>
          <p:nvPr/>
        </p:nvSpPr>
        <p:spPr>
          <a:xfrm>
            <a:off x="3124080" y="1523880"/>
            <a:ext cx="3810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January 1980 - January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"/>
          <p:cNvSpPr/>
          <p:nvPr/>
        </p:nvSpPr>
        <p:spPr>
          <a:xfrm>
            <a:off x="609480" y="228600"/>
            <a:ext cx="8075880" cy="20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Backwardation Price Curve for Wellhead Gas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($/MMBtu)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68" name=""/>
          <p:cNvGraphicFramePr/>
          <p:nvPr/>
        </p:nvGraphicFramePr>
        <p:xfrm>
          <a:off x="609480" y="1523880"/>
          <a:ext cx="8229600" cy="4667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1523880"/>
                    <a:ext cx="8229600" cy="466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0" name=""/>
          <p:cNvSpPr/>
          <p:nvPr/>
        </p:nvSpPr>
        <p:spPr>
          <a:xfrm>
            <a:off x="1905120" y="1070280"/>
            <a:ext cx="941400" cy="640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$5.15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Winter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>
            <a:off x="2362320" y="1752480"/>
            <a:ext cx="1440" cy="2095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"/>
          <p:cNvSpPr/>
          <p:nvPr/>
        </p:nvSpPr>
        <p:spPr>
          <a:xfrm>
            <a:off x="4267080" y="1832040"/>
            <a:ext cx="941400" cy="640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$4.25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Next Winter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"/>
          <p:cNvSpPr/>
          <p:nvPr/>
        </p:nvSpPr>
        <p:spPr>
          <a:xfrm>
            <a:off x="4724280" y="2514600"/>
            <a:ext cx="1800" cy="2095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"/>
          <p:cNvSpPr/>
          <p:nvPr/>
        </p:nvSpPr>
        <p:spPr>
          <a:xfrm>
            <a:off x="7696080" y="2594160"/>
            <a:ext cx="941400" cy="640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$3.75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Winter 02/03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"/>
          <p:cNvSpPr/>
          <p:nvPr/>
        </p:nvSpPr>
        <p:spPr>
          <a:xfrm>
            <a:off x="8305920" y="3276720"/>
            <a:ext cx="249120" cy="3841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"/>
          <p:cNvSpPr/>
          <p:nvPr/>
        </p:nvSpPr>
        <p:spPr>
          <a:xfrm>
            <a:off x="847080" y="6176880"/>
            <a:ext cx="2292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NYMEX (September 11, 2000)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"/>
          <p:cNvSpPr/>
          <p:nvPr/>
        </p:nvSpPr>
        <p:spPr>
          <a:xfrm>
            <a:off x="6873840" y="1328760"/>
            <a:ext cx="11984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04560" y="228240"/>
            <a:ext cx="883908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Factors Influencing Natural Gas Prices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914040" y="1752480"/>
            <a:ext cx="7427880" cy="42148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Strong Economy - Demand for Power Generation and Manufacturing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Declining Natural Gas Production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Warmer Than Normal Winters the Past 3 Years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Gas Storage Levels Lowest in Past 6 Years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Other Heating Fuels Showing Significantly Higher Prices &amp; Lower Stock Levels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"/>
          <p:cNvSpPr/>
          <p:nvPr/>
        </p:nvSpPr>
        <p:spPr>
          <a:xfrm>
            <a:off x="838080" y="5308560"/>
            <a:ext cx="8121600" cy="762120"/>
          </a:xfrm>
          <a:prstGeom prst="rect">
            <a:avLst/>
          </a:prstGeom>
          <a:gradFill rotWithShape="0">
            <a:gsLst>
              <a:gs pos="0">
                <a:srgbClr val="c8e6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>
            <a:off x="838080" y="4660920"/>
            <a:ext cx="8121600" cy="622440"/>
          </a:xfrm>
          <a:prstGeom prst="rect">
            <a:avLst/>
          </a:prstGeom>
          <a:gradFill rotWithShape="0">
            <a:gsLst>
              <a:gs pos="0">
                <a:srgbClr val="0091ff"/>
              </a:gs>
              <a:gs pos="100000">
                <a:srgbClr val="c8e6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"/>
          <p:cNvSpPr/>
          <p:nvPr/>
        </p:nvSpPr>
        <p:spPr>
          <a:xfrm>
            <a:off x="838080" y="3949560"/>
            <a:ext cx="8121600" cy="685800"/>
          </a:xfrm>
          <a:prstGeom prst="rect">
            <a:avLst/>
          </a:prstGeom>
          <a:gradFill rotWithShape="0">
            <a:gsLst>
              <a:gs pos="0">
                <a:srgbClr val="c8e6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"/>
          <p:cNvSpPr/>
          <p:nvPr/>
        </p:nvSpPr>
        <p:spPr>
          <a:xfrm>
            <a:off x="838080" y="3301920"/>
            <a:ext cx="8121600" cy="622440"/>
          </a:xfrm>
          <a:prstGeom prst="rect">
            <a:avLst/>
          </a:prstGeom>
          <a:gradFill rotWithShape="0">
            <a:gsLst>
              <a:gs pos="0">
                <a:srgbClr val="0091ff"/>
              </a:gs>
              <a:gs pos="100000">
                <a:srgbClr val="c8e6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"/>
          <p:cNvSpPr/>
          <p:nvPr/>
        </p:nvSpPr>
        <p:spPr>
          <a:xfrm>
            <a:off x="825480" y="2514600"/>
            <a:ext cx="8121600" cy="762120"/>
          </a:xfrm>
          <a:prstGeom prst="rect">
            <a:avLst/>
          </a:prstGeom>
          <a:gradFill rotWithShape="0">
            <a:gsLst>
              <a:gs pos="0">
                <a:srgbClr val="c8e6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"/>
          <p:cNvSpPr/>
          <p:nvPr/>
        </p:nvSpPr>
        <p:spPr>
          <a:xfrm>
            <a:off x="825480" y="1803240"/>
            <a:ext cx="8121600" cy="685800"/>
          </a:xfrm>
          <a:prstGeom prst="rect">
            <a:avLst/>
          </a:prstGeom>
          <a:gradFill rotWithShape="0">
            <a:gsLst>
              <a:gs pos="0">
                <a:srgbClr val="0091ff"/>
              </a:gs>
              <a:gs pos="100000">
                <a:srgbClr val="c8e6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"/>
          <p:cNvSpPr/>
          <p:nvPr/>
        </p:nvSpPr>
        <p:spPr>
          <a:xfrm>
            <a:off x="965160" y="1881360"/>
            <a:ext cx="4038480" cy="45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Economic/business conditions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Stock levels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 capacity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Operational difficulties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Lack of  timely,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reliable information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"/>
          <p:cNvSpPr/>
          <p:nvPr/>
        </p:nvSpPr>
        <p:spPr>
          <a:xfrm>
            <a:off x="4373280" y="1395360"/>
            <a:ext cx="4394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Affects Supply       Affects Demand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"/>
          <p:cNvSpPr/>
          <p:nvPr/>
        </p:nvSpPr>
        <p:spPr>
          <a:xfrm>
            <a:off x="5195520" y="1922400"/>
            <a:ext cx="632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"/>
          <p:cNvSpPr/>
          <p:nvPr/>
        </p:nvSpPr>
        <p:spPr>
          <a:xfrm>
            <a:off x="5195520" y="3405240"/>
            <a:ext cx="632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"/>
          <p:cNvSpPr/>
          <p:nvPr/>
        </p:nvSpPr>
        <p:spPr>
          <a:xfrm>
            <a:off x="5195520" y="4137120"/>
            <a:ext cx="632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"/>
          <p:cNvSpPr/>
          <p:nvPr/>
        </p:nvSpPr>
        <p:spPr>
          <a:xfrm>
            <a:off x="5195520" y="4822920"/>
            <a:ext cx="632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"/>
          <p:cNvSpPr/>
          <p:nvPr/>
        </p:nvSpPr>
        <p:spPr>
          <a:xfrm>
            <a:off x="5195520" y="5538960"/>
            <a:ext cx="632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"/>
          <p:cNvSpPr/>
          <p:nvPr/>
        </p:nvSpPr>
        <p:spPr>
          <a:xfrm>
            <a:off x="7329240" y="1922400"/>
            <a:ext cx="632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"/>
          <p:cNvSpPr/>
          <p:nvPr/>
        </p:nvSpPr>
        <p:spPr>
          <a:xfrm>
            <a:off x="7329240" y="2638440"/>
            <a:ext cx="632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"/>
          <p:cNvSpPr/>
          <p:nvPr/>
        </p:nvSpPr>
        <p:spPr>
          <a:xfrm>
            <a:off x="7329240" y="5538960"/>
            <a:ext cx="632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SzPct val="120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"/>
          <p:cNvSpPr/>
          <p:nvPr/>
        </p:nvSpPr>
        <p:spPr>
          <a:xfrm>
            <a:off x="609480" y="0"/>
            <a:ext cx="8001000" cy="144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151920"/>
            <a:ext cx="83822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2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Short-term Price Volatility?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“Perfect Storm”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-2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real customer choice available.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SCE and PG&amp;E Customers Receive No Price Signals Due to CTC Balancing Accounts.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SDG&amp;E Customer forced onto volatile spot market through the energy component of their retail rate.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3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54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5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Load Reductions and Rates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609480" y="990360"/>
            <a:ext cx="7925040" cy="518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Little or no incentives were given for demand reductions.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Existing programs failed to produce real reductions.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 1890 froze rates at 1996 levels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provided a reduction of 10% for small customers.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 were not given any rate relief until January, 2001.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 relief provided was minimal (less than ??)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 of power purchased from CaPX and ISO were substantially higher than cost of power embedded in rates.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 was loss of credit-worthiness for utilities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eventual loss of investment-grade ratings, near insolvency.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 responded with emergency authorization for Department of Water Resources to purchase power for utility customers.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Long-term authorization granted in special session.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March, 2001 rate increase granted (46% ), neither covers exposure of CDWR nor utility underrecovery.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00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301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02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456840"/>
            <a:ext cx="777240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Load Responsiveness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"/>
          <p:cNvSpPr/>
          <p:nvPr/>
        </p:nvSpPr>
        <p:spPr>
          <a:xfrm>
            <a:off x="8686800" y="659772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-20-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380880" y="1218960"/>
            <a:ext cx="830592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461880" indent="-396720">
              <a:spcBef>
                <a:spcPts val="1500"/>
              </a:spcBef>
              <a:spcAft>
                <a:spcPts val="1250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2700 MW of Load theoretically available under the Interruptible Tariffs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1500"/>
              </a:spcBef>
              <a:spcAft>
                <a:spcPts val="1250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Load Management Programs Have Been Expensive and Small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1349"/>
              </a:spcBef>
              <a:spcAft>
                <a:spcPts val="1125"/>
              </a:spcAft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 MW to 300 MW of Shared Savings with IOU’s When Prices Exceed $250/MWh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1349"/>
              </a:spcBef>
              <a:spcAft>
                <a:spcPts val="1125"/>
              </a:spcAft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230 MW in CAISO Participating Load Agreement with Capacity Costs of $750/MWh and Energy Costs Up to $750/MWh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1349"/>
              </a:spcBef>
              <a:spcAft>
                <a:spcPts val="1125"/>
              </a:spcAft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Seldom Used - Most Participants Already Under Interruptible Tariff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"/>
          <p:cNvSpPr/>
          <p:nvPr/>
        </p:nvSpPr>
        <p:spPr>
          <a:xfrm>
            <a:off x="914400" y="6172200"/>
            <a:ext cx="52578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ISO DMA August 10 Report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 Comparison ($/MWh)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January-August, 2000.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5000"/>
              </a:lnSpc>
              <a:spcBef>
                <a:spcPts val="499"/>
              </a:spcBef>
              <a:buNone/>
              <a:tabLst>
                <a:tab algn="l" pos="0"/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Insert Rate Table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09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310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11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CPUC Authorized Rate Increases 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609480" y="990360"/>
            <a:ext cx="7925040" cy="518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March, 2001 rate increase granted (46% ), neither covers exposure of CDWR nor utility underrecovery.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Summary of CAO-equivalent on impact of power purchases.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14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315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16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Real Customer Choice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609480" y="990360"/>
            <a:ext cx="7925040" cy="518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19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320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21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533520" y="-360"/>
            <a:ext cx="7772400" cy="106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Result:  A Crisis of Epic Proportions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685440" y="1066680"/>
            <a:ext cx="7924680" cy="5486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55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SDG&amp;E Customers experience price spikes in summer/2000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55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Northern California first to experience blackouts in fall/2000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55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All of California experience blackouts in winter/2000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55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Prediction is that California will be 5,000 MW short this summer.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550"/>
              </a:spcBef>
              <a:buClr>
                <a:srgbClr val="ffb31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Blackouts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55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Utilities near-insolvency.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55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QFs are not being paid.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55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Generators forced to generate without knowing whether they will be paid.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550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CDWR has taken position in market and has used substantial portion of California’s budget surplus.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0"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"/>
          <p:cNvSpPr/>
          <p:nvPr/>
        </p:nvSpPr>
        <p:spPr>
          <a:xfrm>
            <a:off x="914400" y="1828800"/>
            <a:ext cx="7315200" cy="3276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&gt;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Demand is also up in the rest of the West.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However, rates have increased substantially in the West.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Shut-downs are occuring in energy-intensive industries.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ffb310"/>
              </a:buClr>
              <a:buFont typeface="Arial"/>
              <a:buChar char="&gt;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Significant concerns remain with reliability this summer.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ffb310"/>
              </a:buClr>
              <a:buFont typeface="Arial"/>
              <a:buChar char="&gt;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California’s woes have slowed efforts to restructure other state electric markets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533520" y="380520"/>
            <a:ext cx="7772400" cy="97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Sneezes and the Rest of the West has the Flu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"/>
          <p:cNvSpPr/>
          <p:nvPr/>
        </p:nvSpPr>
        <p:spPr>
          <a:xfrm>
            <a:off x="4648320" y="5410080"/>
            <a:ext cx="3159000" cy="914400"/>
          </a:xfrm>
          <a:prstGeom prst="rect">
            <a:avLst/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 political crisis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 financial crisis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 looming economic crisis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"/>
          <p:cNvSpPr/>
          <p:nvPr/>
        </p:nvSpPr>
        <p:spPr>
          <a:xfrm>
            <a:off x="1371600" y="5486400"/>
            <a:ext cx="2743200" cy="838080"/>
          </a:xfrm>
          <a:prstGeom prst="rightArrow">
            <a:avLst>
              <a:gd name="adj1" fmla="val 50000"/>
              <a:gd name="adj2" fmla="val 81830"/>
            </a:avLst>
          </a:prstGeom>
          <a:solidFill>
            <a:srgbClr val="00cc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" name=""/>
          <p:cNvSpPr/>
          <p:nvPr/>
        </p:nvSpPr>
        <p:spPr>
          <a:xfrm>
            <a:off x="1676520" y="5715000"/>
            <a:ext cx="1523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Result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Won’t Work?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Search for “Good Old Days” Is Futile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685800" y="152388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25000"/>
              </a:lnSpc>
              <a:spcBef>
                <a:spcPts val="374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Price controls or caps will worsen the situation.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spcBef>
                <a:spcPts val="414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Bankruptcy Is a Bad Idea</a:t>
            </a:r>
            <a:r>
              <a:rPr b="0" i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spcBef>
                <a:spcPts val="374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Price Controls Lead to One Thing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  <a:tab algn="l" pos="4767120"/>
                <a:tab algn="l" pos="49942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Shortages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spcBef>
                <a:spcPts val="374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227160"/>
                <a:tab algn="l" pos="453960"/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</a:tabLst>
            </a:pP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California’s efforts to Nationalize and Balkanize the West Will Make Matters Worse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  <a:tab algn="l" pos="4767120"/>
                <a:tab algn="l" pos="49942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Every reason to believe the private sector will outperform government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  <a:tab algn="l" pos="4767120"/>
                <a:tab algn="l" pos="49942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California’s budget surplus is already at risk.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25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681120"/>
                <a:tab algn="l" pos="907920"/>
                <a:tab algn="l" pos="1135080"/>
                <a:tab algn="l" pos="1362240"/>
                <a:tab algn="l" pos="1589040"/>
                <a:tab algn="l" pos="1816200"/>
                <a:tab algn="l" pos="2043000"/>
                <a:tab algn="l" pos="2270160"/>
                <a:tab algn="l" pos="2496960"/>
                <a:tab algn="l" pos="2724120"/>
                <a:tab algn="l" pos="2951280"/>
                <a:tab algn="l" pos="3178080"/>
                <a:tab algn="l" pos="3405240"/>
                <a:tab algn="l" pos="3632040"/>
                <a:tab algn="l" pos="3859200"/>
                <a:tab algn="l" pos="4086360"/>
                <a:tab algn="l" pos="4313160"/>
                <a:tab algn="l" pos="4540320"/>
                <a:tab algn="l" pos="4767120"/>
                <a:tab algn="l" pos="499428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has been a net importer for the last two decades.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1295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Controls Will Perpetuate Scarcity 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"/>
          <p:cNvSpPr/>
          <p:nvPr/>
        </p:nvSpPr>
        <p:spPr>
          <a:xfrm>
            <a:off x="8686800" y="659772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-12-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533160" y="1828440"/>
            <a:ext cx="830556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plants are needed; Demand is still not very price responsive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Operating costs of plants are increasing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prices high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generally is on the Margin in WSCC (I.e., Gas-fired generation sets the electricity generating market price)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1500"/>
              </a:spcBef>
              <a:spcAft>
                <a:spcPts val="1250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plant economics will keep generators from investing in generation if they anticipate price cap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1500"/>
              </a:spcBef>
              <a:spcAft>
                <a:spcPts val="1250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state and out of state generation will be incented to sell out of state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457200"/>
            <a:ext cx="7772400" cy="1295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Controls are Detrimental to Investment and Other Markets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"/>
          <p:cNvSpPr/>
          <p:nvPr/>
        </p:nvSpPr>
        <p:spPr>
          <a:xfrm>
            <a:off x="8686800" y="659772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-22-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457200" y="1752120"/>
            <a:ext cx="8305920" cy="441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Aft>
                <a:spcPts val="125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 generation subject to volatile commodity prices -- caps will inhibit investment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Aft>
                <a:spcPts val="125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Creates asymmetry between load response and generation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Aft>
                <a:spcPts val="125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Suppliers will sell outside California where markets are more predictable and prices are higher.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Aft>
                <a:spcPts val="125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Because of the interdependent linkages in California’s electric market, cannot change one aspect of structure without impacting all others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Aft>
                <a:spcPts val="125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Uncertainty in the marketplace will dry up the growing forward markets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Load Growth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experienced demand in 2000 that has exceeded projections.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1998, the California Energy Commission forecasted annual demand growth of 2.3% between 1994 and 2004.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 monthly peaks in the spring of 2000 ranged from 5.3% to 21 percent more than 1999.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From 1996 -1999, peak demand increased by 2,690 MW.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5000"/>
              </a:lnSpc>
              <a:spcBef>
                <a:spcPts val="499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accounts for less than half of the demand of the Western Systems Coordinating Council.   The WSCC is also experiencing substantial growth.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5000"/>
              </a:lnSpc>
              <a:spcBef>
                <a:spcPts val="499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8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59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0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" name=""/>
          <p:cNvGraphicFramePr/>
          <p:nvPr/>
        </p:nvGraphicFramePr>
        <p:xfrm>
          <a:off x="0" y="-41400"/>
          <a:ext cx="9144000" cy="68994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3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-41400"/>
                    <a:ext cx="9144000" cy="6899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9" name=""/>
          <p:cNvSpPr/>
          <p:nvPr/>
        </p:nvSpPr>
        <p:spPr>
          <a:xfrm>
            <a:off x="8686800" y="659448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-19-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" name=""/>
          <p:cNvGraphicFramePr/>
          <p:nvPr/>
        </p:nvGraphicFramePr>
        <p:xfrm>
          <a:off x="152280" y="0"/>
          <a:ext cx="8744040" cy="65530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4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0"/>
                    <a:ext cx="8744040" cy="655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2" name=""/>
          <p:cNvSpPr/>
          <p:nvPr/>
        </p:nvSpPr>
        <p:spPr>
          <a:xfrm>
            <a:off x="8686800" y="659448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-16-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ISO’s Demand Side Program Has Not Been Very Effective</a:t>
            </a: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990360" y="12952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proponents of price caps claim that as soon as the demand side is "workably competitive" then there is no need for price caps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But if ISO sets the caps too low it will not get demand response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utilities have up to 2700 MW of available interruptible load, yet only a small fraction responds when called (600 MW)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Uncut loads willingly lose value of up to $1,500 per MWh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99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Thus, during times of scarcity, the value of energy is at least $1,500 per MWh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"/>
          <p:cNvSpPr/>
          <p:nvPr/>
        </p:nvSpPr>
        <p:spPr>
          <a:xfrm>
            <a:off x="914400" y="1600200"/>
            <a:ext cx="7315200" cy="4724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The Governor’s Approach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Exercise extreme caution--avoid political risk at all cost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View the crisis as a “political campaign”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Shift the focus:  Assign blame to market power and federal inaction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Rely on Executive Orders and powers rather than work the Legislature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Appease consumer advocates—Insists on ”no new rate increases!”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The Legislature’s Approach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Follow Governor’s lead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37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Avoid becoming political road kill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10000"/>
              </a:lnSpc>
              <a:spcBef>
                <a:spcPts val="300"/>
              </a:spcBef>
              <a:buClr>
                <a:srgbClr val="ffb31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Express increasing frustration with Governor’s tendency toward secrecy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53352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Lessons Learned from California 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 Short on Politics, Long on Leadership</a:t>
            </a:r>
            <a:endParaRPr b="1" i="1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"/>
          <p:cNvSpPr/>
          <p:nvPr/>
        </p:nvSpPr>
        <p:spPr>
          <a:xfrm>
            <a:off x="457200" y="533520"/>
            <a:ext cx="84582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000"/>
            </a:b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2000/01 Winter Price Hedging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($/MMBtu)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48" name=""/>
          <p:cNvGraphicFramePr/>
          <p:nvPr/>
        </p:nvGraphicFramePr>
        <p:xfrm>
          <a:off x="0" y="1905120"/>
          <a:ext cx="8458200" cy="43434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905120"/>
                    <a:ext cx="8458200" cy="434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0" name=""/>
          <p:cNvSpPr/>
          <p:nvPr/>
        </p:nvSpPr>
        <p:spPr>
          <a:xfrm>
            <a:off x="2286000" y="2209320"/>
            <a:ext cx="6553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8/31/00 Lock-in Price for Dec. ‘00/Jan ‘01 - $4.80/MMBtu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" name=""/>
          <p:cNvSpPr/>
          <p:nvPr/>
        </p:nvSpPr>
        <p:spPr>
          <a:xfrm>
            <a:off x="3048120" y="3930840"/>
            <a:ext cx="40989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Historic 2000 prices through August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" name=""/>
          <p:cNvSpPr/>
          <p:nvPr/>
        </p:nvSpPr>
        <p:spPr>
          <a:xfrm>
            <a:off x="3124080" y="5257440"/>
            <a:ext cx="5761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Jan/Feb 2000 Hedge for Dec. ‘00/Jan ‘01 - $2.79/MMBtu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"/>
          <p:cNvSpPr/>
          <p:nvPr/>
        </p:nvSpPr>
        <p:spPr>
          <a:xfrm>
            <a:off x="1522440" y="5807160"/>
            <a:ext cx="7126200" cy="342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"/>
          <p:cNvSpPr/>
          <p:nvPr/>
        </p:nvSpPr>
        <p:spPr>
          <a:xfrm>
            <a:off x="1979640" y="5925600"/>
            <a:ext cx="307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" name=""/>
          <p:cNvSpPr/>
          <p:nvPr/>
        </p:nvSpPr>
        <p:spPr>
          <a:xfrm>
            <a:off x="2884320" y="5925600"/>
            <a:ext cx="3178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6" name=""/>
          <p:cNvSpPr/>
          <p:nvPr/>
        </p:nvSpPr>
        <p:spPr>
          <a:xfrm>
            <a:off x="3645720" y="5925600"/>
            <a:ext cx="3178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" name=""/>
          <p:cNvSpPr/>
          <p:nvPr/>
        </p:nvSpPr>
        <p:spPr>
          <a:xfrm>
            <a:off x="4569840" y="5925600"/>
            <a:ext cx="307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" name=""/>
          <p:cNvSpPr/>
          <p:nvPr/>
        </p:nvSpPr>
        <p:spPr>
          <a:xfrm>
            <a:off x="5521320" y="5925600"/>
            <a:ext cx="347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"/>
          <p:cNvSpPr/>
          <p:nvPr/>
        </p:nvSpPr>
        <p:spPr>
          <a:xfrm>
            <a:off x="6541920" y="5925600"/>
            <a:ext cx="3178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0" name=""/>
          <p:cNvSpPr/>
          <p:nvPr/>
        </p:nvSpPr>
        <p:spPr>
          <a:xfrm>
            <a:off x="7439040" y="5925600"/>
            <a:ext cx="258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" name=""/>
          <p:cNvSpPr/>
          <p:nvPr/>
        </p:nvSpPr>
        <p:spPr>
          <a:xfrm>
            <a:off x="8229600" y="5925600"/>
            <a:ext cx="3474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" name=""/>
          <p:cNvSpPr/>
          <p:nvPr/>
        </p:nvSpPr>
        <p:spPr>
          <a:xfrm>
            <a:off x="4809960" y="630504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3" name=""/>
          <p:cNvGraphicFramePr/>
          <p:nvPr/>
        </p:nvGraphicFramePr>
        <p:xfrm>
          <a:off x="533520" y="0"/>
          <a:ext cx="8001000" cy="6248520"/>
        </p:xfrm>
        <a:graphic>
          <a:graphicData uri="http://schemas.openxmlformats.org/presentationml/2006/ole">
            <p:oleObj progId="PowerPoint.Show.12" r:id="rId1" spid="">
              <p:embed/>
              <p:pic>
                <p:nvPicPr>
                  <p:cNvPr id="3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0"/>
                    <a:ext cx="8001000" cy="6248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Why is Balkanization a Bad Result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609480" y="1143000"/>
            <a:ext cx="79250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West has had seasonal exchanges and an active wholesale market for years.  The next slide shows imports into California. 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Numerous Western power plants export their power to other states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Output from the Intermountain, Mohave, Four Corners, Reid Gardner #4, Palo Verde, Centralia, and Colstrip plants is exported.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West’s load diversity has been used to reduce ratepayer costs by: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decreasing the capital committed to resource construction by any one utility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providing off-system sale revenues to ratepayers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allowing utilities to incur lower fuel costs as plants can be built closer to fuel sources.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Provides everyone with insurance against unexpected increases in load or decreases in supply.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Increases overall system integrity and reliability.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spcBef>
                <a:spcPts val="374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67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368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69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" descr=""/>
          <p:cNvPicPr/>
          <p:nvPr/>
        </p:nvPicPr>
        <p:blipFill>
          <a:blip r:embed="rId1"/>
          <a:stretch/>
        </p:blipFill>
        <p:spPr>
          <a:xfrm>
            <a:off x="115920" y="380880"/>
            <a:ext cx="9028080" cy="5878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California Crisis may Balkanize the Western Grid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609480" y="1371240"/>
            <a:ext cx="792504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5000"/>
              </a:lnSpc>
              <a:spcBef>
                <a:spcPts val="374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CaISO claims it currently has the ability to cut exports during a system emergency.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concern is that the CaISO will call emergencies not for true reliability reasons but because it does not like the price of power in the market.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 equal importance, CAISO has reduced the S-N capacity on the Pacific Intertie as a way to thwart exports.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95000"/>
              </a:lnSpc>
              <a:spcBef>
                <a:spcPts val="550"/>
              </a:spcBef>
              <a:buClr>
                <a:srgbClr val="ffb31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Both actions are inconsistent with standard WSCC and RTO policies.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CaISO staff have made a proposal that would, among other things: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Require cost-based bids from in-state generators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allow importers to submit bids above ISO-computed clearing price based upon such bids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resources are insufficient to meet load,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cut exports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 has not been formally filed although such a filing is expected soon.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73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374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75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California Crisis may Balkanize the Western Grid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609480" y="1143000"/>
            <a:ext cx="79250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95000"/>
              </a:lnSpc>
              <a:spcBef>
                <a:spcPts val="374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CaISO plan promotes balkanization by increasing when exports are cut: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increases prices outside of California relative to California and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Prevents out of state generators from fully participating in the market.  (Essentially, imports will be taken on an out-of-market basis only after exports have been cut.)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plan invites retaliation.  Utilities in other states can cut  exports of in-state resources that serve California, such as the Mohave, Four Corners or Intermountain Projects.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 60 “California First” legislation.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 requires as a condition of a certification necessary to start construction that a developer, “offer to enter into a contract to sell” to a utility, municipal utility or the California Department of Water Resources, electrical power generated by the facility “at its initial and continuing available capacity.”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power must be priced at “terms not less favorable than the terms of the next offer that the applicant makes for the sale of” power.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74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78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379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80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"/>
          <p:cNvGraphicFramePr/>
          <p:nvPr/>
        </p:nvGraphicFramePr>
        <p:xfrm>
          <a:off x="790560" y="461880"/>
          <a:ext cx="7564320" cy="5935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90560" y="461880"/>
                    <a:ext cx="7564320" cy="59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" name=""/>
          <p:cNvSpPr/>
          <p:nvPr/>
        </p:nvSpPr>
        <p:spPr>
          <a:xfrm>
            <a:off x="8686800" y="659772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-5-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California Crisis may Balkanize the Western Grid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609480" y="1143000"/>
            <a:ext cx="79250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 system takeover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While various representations, but no firm commitments, have been made re:  whether facilities will be subject to open access, continuing utility responsibilities, etc.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Agreement has been reached with Southern California Edison Company, but not with Sempra or Pacific Gas &amp; Electric Company on price and terms.  Agreement with all three utilities is necessary.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FERC approval of sale is required (after agreement is reached (and legislation is adopted authorizing acquisition).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Based on Long Island Power Authority precedent, FERC will require agreement that facilities will be governed by open access rules.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However, once approval is granted facilities are no longer jurisdictional.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spcBef>
                <a:spcPts val="374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83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384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85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Solutions for the Western States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609480" y="2514240"/>
            <a:ext cx="7925040" cy="243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spcBef>
                <a:spcPts val="374"/>
              </a:spcBef>
              <a:buNone/>
              <a:tabLst>
                <a:tab algn="l" pos="0"/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Supply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74"/>
              </a:spcBef>
              <a:buNone/>
              <a:tabLst>
                <a:tab algn="l" pos="0"/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 Demand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74"/>
              </a:spcBef>
              <a:buNone/>
              <a:tabLst>
                <a:tab algn="l" pos="0"/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Maintain the Solvency of Your Utilities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74"/>
              </a:spcBef>
              <a:buNone/>
              <a:tabLst>
                <a:tab algn="l" pos="0"/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Customers with a Choice.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88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389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90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Supply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609480" y="1143000"/>
            <a:ext cx="79250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Ensure that siting laws are streamlined and do not create unnecessary hurdles or delay for power plant developers.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 developers will build plants to meet the market.  Plenty of private capital exists and can be brought to bear.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Allow customers to see the price signal.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caps are a mistake.  They will export California’s shortages to other Western states.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They will provide a disincentive to new generation construction. Price caps—merchants will build power plants if they believe that they can recover their costs through the wholesale power market.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caps create a risk for merchant plants.  At some level they expose the developer to fuel cost risk, emissions credit price risk and O&amp;M cost increases. 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number of peaking plants were canceled after the California ISO moved to impose a load-differentiated cap.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93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394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95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Supply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609480" y="1143000"/>
            <a:ext cx="79250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Encourage utilities to develop uniform and reasonable interconnection rules.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Interconnection costs can be used as a barrier to entry.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Distributed generation is another solution in the short-term.  Distributed generation takes a customer off-system and can be sited quickly.  However, there are barriers to distributed generation: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Standby-charges that penalize self-generators for coming back on-line for emergency supply.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Interconnection studies that delay construction and increase costs.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credit limitations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innovative means for expanding and sharing emissions credits, such as an emissions bank.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98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399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00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 Demand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609480" y="1143000"/>
            <a:ext cx="79250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Conservation should be encouraged.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 regional approach to conservation or demand reductions can be developed.  Large customers can be paid a price less than wholesale power costs to reduce their demand during the summer months.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341280"/>
                <a:tab algn="l" pos="57456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  <a:tab algn="l" pos="3086280"/>
                <a:tab algn="l" pos="3200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factors to this approach: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  <a:tab algn="l" pos="3086280"/>
                <a:tab algn="l" pos="3200400"/>
                <a:tab algn="l" pos="3314880"/>
                <a:tab algn="l" pos="3429000"/>
                <a:tab algn="l" pos="3543480"/>
                <a:tab algn="l" pos="36576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Advance notice allows the customer to change production schedules, address employment issues, reduce the costs of a shut-down.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  <a:tab algn="l" pos="3086280"/>
                <a:tab algn="l" pos="3200400"/>
                <a:tab algn="l" pos="3314880"/>
                <a:tab algn="l" pos="3429000"/>
                <a:tab algn="l" pos="3543480"/>
                <a:tab algn="l" pos="36576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Don’t set the price, allow the market to set the price.  If the government sets the price it will either be too high or too low.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  <a:tab algn="l" pos="3086280"/>
                <a:tab algn="l" pos="3200400"/>
                <a:tab algn="l" pos="3314880"/>
                <a:tab algn="l" pos="3429000"/>
                <a:tab algn="l" pos="3543480"/>
                <a:tab algn="l" pos="36576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Extended shut-downs are preferable to day-ahead, hour-ahead, or blackouts.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signals are key to encouraging conservation.  Allow customers to see the price signal through rate increases or rate design.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341280"/>
                <a:tab algn="l" pos="57456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  <a:tab algn="l" pos="3086280"/>
                <a:tab algn="l" pos="3200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San Diego customers were paying market-based costs, they reduced their demand by approximately 10%.  Demand increased once rates were capped by legislative action.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03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404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05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Maintain the Solvency of Your Utilities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609480" y="1143000"/>
            <a:ext cx="79250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 should be encouraged to engage in forward contracting and other hedging devises.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Utilities should have a balanced supply portfolio.  This doesn’t require utility ownership of power plants—it does require relying on more than the spot market.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Nobody likes rate increases, but avoid putting the utilities in a negative financial position.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many cases, a well-timed rate increase can keep a state from being engulfed in credit and financial difficulties.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341280"/>
                <a:tab algn="l" pos="57456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  <a:tab algn="l" pos="3086280"/>
                <a:tab algn="l" pos="3200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PG&amp;E’s Chapter 11 is an example of “too little, too late.” California refused to increase rates, then adopted a surcharge that was too little too late, then increased rates again only to pay the state for its power costs.  Instead of agreeing to a 10% rate increase in the summer of 2000, California’s are seeing a 47% increase in 2001.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spcBef>
                <a:spcPts val="374"/>
              </a:spcBef>
              <a:buNone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08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409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10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"/>
          <p:cNvSpPr/>
          <p:nvPr/>
        </p:nvSpPr>
        <p:spPr>
          <a:xfrm>
            <a:off x="669960" y="3192480"/>
            <a:ext cx="12920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" name=""/>
          <p:cNvSpPr/>
          <p:nvPr/>
        </p:nvSpPr>
        <p:spPr>
          <a:xfrm>
            <a:off x="8132760" y="3192480"/>
            <a:ext cx="10875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Index Price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3" name=""/>
          <p:cNvSpPr/>
          <p:nvPr/>
        </p:nvSpPr>
        <p:spPr>
          <a:xfrm>
            <a:off x="2043000" y="2878200"/>
            <a:ext cx="6015240" cy="1330200"/>
          </a:xfrm>
          <a:prstGeom prst="leftRightArrow">
            <a:avLst>
              <a:gd name="adj1" fmla="val 50000"/>
              <a:gd name="adj2" fmla="val 90022"/>
            </a:avLst>
          </a:prstGeom>
          <a:gradFill rotWithShape="0">
            <a:gsLst>
              <a:gs pos="0">
                <a:srgbClr val="008000"/>
              </a:gs>
              <a:gs pos="50000">
                <a:srgbClr val="c1dfc1"/>
              </a:gs>
              <a:gs pos="100000">
                <a:srgbClr val="00800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4" name=""/>
          <p:cNvSpPr/>
          <p:nvPr/>
        </p:nvSpPr>
        <p:spPr>
          <a:xfrm>
            <a:off x="4041720" y="3314880"/>
            <a:ext cx="2209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" name=""/>
          <p:cNvSpPr/>
          <p:nvPr/>
        </p:nvSpPr>
        <p:spPr>
          <a:xfrm>
            <a:off x="2403360" y="3359160"/>
            <a:ext cx="1060560" cy="368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6" name=""/>
          <p:cNvSpPr/>
          <p:nvPr/>
        </p:nvSpPr>
        <p:spPr>
          <a:xfrm>
            <a:off x="6954840" y="3359160"/>
            <a:ext cx="726840" cy="368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304920" y="-88920"/>
            <a:ext cx="9321840" cy="1689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Benefit of a Balanced Portfolio</a:t>
            </a:r>
            <a:endParaRPr b="1" i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2286000" y="1790640"/>
            <a:ext cx="5479920" cy="938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spcBef>
                <a:spcPts val="5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91ff"/>
                </a:solidFill>
                <a:effectLst/>
                <a:uFillTx/>
                <a:latin typeface="Arial"/>
              </a:rPr>
              <a:t>Many pricing options exist between fixed and index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1854360" y="-892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Why Hedge?</a:t>
            </a:r>
            <a:endParaRPr b="1" i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/>
          </p:nvPr>
        </p:nvSpPr>
        <p:spPr>
          <a:xfrm>
            <a:off x="1752120" y="1600200"/>
            <a:ext cx="6782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spcBef>
                <a:spcPts val="751"/>
              </a:spcBef>
              <a:spcAft>
                <a:spcPts val="499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Eliminate uncertainty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hedging, i.e. buying on spot, is the same as speculating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Buying index still leaves you at the mercy of market conditions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Smooth production costs - be able to budget effectively - costs are known up front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277920">
              <a:spcBef>
                <a:spcPts val="751"/>
              </a:spcBef>
              <a:spcAft>
                <a:spcPts val="499"/>
              </a:spcAft>
              <a:buClr>
                <a:srgbClr val="0091ff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Minimizes exposure to cyclical cash flows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slow">
    <p:cover dir="r"/>
  </p:transition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9144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Choice is a Solution.</a:t>
            </a:r>
            <a:endParaRPr b="1" i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609480" y="1143000"/>
            <a:ext cx="792504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Don’t confuse California’s failed effort to restructure their utility market with true customer choice.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choice has been a success in several states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has protected some California customers from price increases.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74"/>
              </a:spcBef>
              <a:buClr>
                <a:srgbClr val="0091ff"/>
              </a:buClr>
              <a:buFont typeface="Monotype Sorts" charset="2"/>
              <a:buChar char="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customers with a choice.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Choice can protect customers from price volatility.  The market can provided fixed price products to individual customers if they are allowed to leave and seek service from alternative providers.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spcBef>
                <a:spcPts val="374"/>
              </a:spcBef>
              <a:buClr>
                <a:srgbClr val="000000"/>
              </a:buClr>
              <a:buFont typeface="Arial"/>
              <a:buChar char="–"/>
              <a:tabLst>
                <a:tab algn="l" pos="341280"/>
                <a:tab algn="l" pos="574560"/>
                <a:tab algn="l" pos="685800"/>
                <a:tab algn="l" pos="800280"/>
                <a:tab algn="l" pos="91440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Choice can reduce the burden on utilities and other ratepayers.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341280"/>
                <a:tab algn="l" pos="57456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  <a:tab algn="l" pos="3086280"/>
                <a:tab algn="l" pos="3200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the extent a customer leaves a utility’s system, the customer is no longer imposing costs on the utility.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341280"/>
                <a:tab algn="l" pos="574560"/>
                <a:tab algn="l" pos="1028880"/>
                <a:tab algn="l" pos="1143000"/>
                <a:tab algn="l" pos="1257480"/>
                <a:tab algn="l" pos="1371600"/>
                <a:tab algn="l" pos="1486080"/>
                <a:tab algn="l" pos="1600200"/>
                <a:tab algn="l" pos="1714680"/>
                <a:tab algn="l" pos="1828800"/>
                <a:tab algn="l" pos="1943280"/>
                <a:tab algn="l" pos="2057400"/>
                <a:tab algn="l" pos="2171880"/>
                <a:tab algn="l" pos="2286000"/>
                <a:tab algn="l" pos="2400480"/>
                <a:tab algn="l" pos="2514600"/>
                <a:tab algn="l" pos="2629080"/>
                <a:tab algn="l" pos="2743200"/>
                <a:tab algn="l" pos="2857680"/>
                <a:tab algn="l" pos="2971800"/>
                <a:tab algn="l" pos="3086280"/>
                <a:tab algn="l" pos="3200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Washington Utilities &amp; Transportation Commission recently approved tariffs that require Puget Sound Energy’s largest customers to leave traditional utility service.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23" name=""/>
          <p:cNvGrpSpPr/>
          <p:nvPr/>
        </p:nvGrpSpPr>
        <p:grpSpPr>
          <a:xfrm>
            <a:off x="7696080" y="5562720"/>
            <a:ext cx="1164600" cy="990360"/>
            <a:chOff x="7696080" y="5562720"/>
            <a:chExt cx="1164600" cy="990360"/>
          </a:xfrm>
        </p:grpSpPr>
        <p:pic>
          <p:nvPicPr>
            <p:cNvPr id="424" name="ENE_C_WHI" descr=""/>
            <p:cNvPicPr/>
            <p:nvPr/>
          </p:nvPicPr>
          <p:blipFill>
            <a:blip r:embed="rId1"/>
            <a:stretch/>
          </p:blipFill>
          <p:spPr>
            <a:xfrm>
              <a:off x="7696080" y="5562720"/>
              <a:ext cx="1024560" cy="990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25" name=""/>
            <p:cNvSpPr/>
            <p:nvPr/>
          </p:nvSpPr>
          <p:spPr>
            <a:xfrm>
              <a:off x="8511480" y="6014160"/>
              <a:ext cx="3492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4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California Solution</a:t>
            </a:r>
            <a:br>
              <a:rPr sz="3700"/>
            </a:b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the Market that California Was Promised But Never Got</a:t>
            </a:r>
            <a:br>
              <a:rPr sz="2600"/>
            </a:br>
            <a:endParaRPr b="1" i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609480" y="1523880"/>
            <a:ext cx="7772400" cy="426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461880" indent="-396720">
              <a:spcBef>
                <a:spcPts val="451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Decrease Demand—May Be Too Late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Give Consumers and Businesses Price Signals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Give Consumers Financial Incentives Needed to Respond to Those Signals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Mine Large Amounts of Reductions Now in Anticipation of Summer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51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Increase Supply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Maximize existing sources—Re-balance power and environmental goals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Overhaul Plant Siting Laws to Create a Stream-lined, One-stop Shop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Remove Road Blocks to On-site Generation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lnSpc>
                <a:spcPct val="100000"/>
              </a:lnSpc>
              <a:spcBef>
                <a:spcPts val="451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Get the Utilities Back on Their Financial Feet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Prices must increase; rate shock can be avoided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51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Create a Real Retail Market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The Market Is the Best Portfolio Manager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227160">
              <a:lnSpc>
                <a:spcPct val="110000"/>
              </a:lnSpc>
              <a:spcBef>
                <a:spcPts val="275"/>
              </a:spcBef>
              <a:buClr>
                <a:srgbClr val="ffb310"/>
              </a:buClr>
              <a:buFont typeface="Wingdings" charset="2"/>
              <a:buChar char=""/>
              <a:tabLst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Direct Access can save the State’s budget and its bond rating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61880" indent="-396720">
              <a:spcBef>
                <a:spcPts val="451"/>
              </a:spcBef>
              <a:buClr>
                <a:srgbClr val="ffb310"/>
              </a:buClr>
              <a:buFont typeface="Monotype Sorts" charset="2"/>
              <a:buChar char=""/>
              <a:tabLst>
                <a:tab algn="l" pos="628560"/>
                <a:tab algn="l" pos="1257480"/>
                <a:tab algn="l" pos="1886040"/>
                <a:tab algn="l" pos="2514600"/>
                <a:tab algn="l" pos="3143160"/>
                <a:tab algn="l" pos="3772080"/>
                <a:tab algn="l" pos="4400640"/>
                <a:tab algn="l" pos="5029200"/>
                <a:tab algn="l" pos="5657760"/>
                <a:tab algn="l" pos="6286680"/>
                <a:tab algn="l" pos="6915240"/>
                <a:tab algn="l" pos="7543800"/>
                <a:tab algn="l" pos="8172360"/>
                <a:tab algn="l" pos="8801280"/>
                <a:tab algn="l" pos="9429840"/>
                <a:tab algn="l" pos="10058400"/>
                <a:tab algn="l" pos="10686960"/>
              </a:tabLst>
            </a:pPr>
            <a:r>
              <a:rPr b="0" i="1" lang="en-US" sz="1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Fix the Gas Market Before It’s Too Late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"/>
          <p:cNvGraphicFramePr/>
          <p:nvPr/>
        </p:nvGraphicFramePr>
        <p:xfrm>
          <a:off x="457200" y="457200"/>
          <a:ext cx="8001000" cy="6194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457200"/>
                    <a:ext cx="8001000" cy="6194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" name=""/>
          <p:cNvSpPr/>
          <p:nvPr/>
        </p:nvSpPr>
        <p:spPr>
          <a:xfrm>
            <a:off x="8686800" y="6597720"/>
            <a:ext cx="45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-4-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"/>
          <p:cNvGraphicFramePr/>
          <p:nvPr/>
        </p:nvGraphicFramePr>
        <p:xfrm>
          <a:off x="228600" y="990720"/>
          <a:ext cx="8674200" cy="53974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8600" y="990720"/>
                    <a:ext cx="8674200" cy="5397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69" name=""/>
          <p:cNvGrpSpPr/>
          <p:nvPr/>
        </p:nvGrpSpPr>
        <p:grpSpPr>
          <a:xfrm>
            <a:off x="8381880" y="6248520"/>
            <a:ext cx="533520" cy="463320"/>
            <a:chOff x="8381880" y="6248520"/>
            <a:chExt cx="533520" cy="463320"/>
          </a:xfrm>
        </p:grpSpPr>
        <p:sp>
          <p:nvSpPr>
            <p:cNvPr id="70" name=""/>
            <p:cNvSpPr/>
            <p:nvPr/>
          </p:nvSpPr>
          <p:spPr>
            <a:xfrm>
              <a:off x="8604000" y="6417360"/>
              <a:ext cx="311400" cy="294480"/>
            </a:xfrm>
            <a:custGeom>
              <a:avLst/>
              <a:gdLst/>
              <a:ahLst/>
              <a:rect l="l" t="t" r="r" b="b"/>
              <a:pathLst>
                <a:path w="1150" h="1250">
                  <a:moveTo>
                    <a:pt x="370" y="529"/>
                  </a:moveTo>
                  <a:lnTo>
                    <a:pt x="882" y="0"/>
                  </a:lnTo>
                  <a:lnTo>
                    <a:pt x="1149" y="259"/>
                  </a:lnTo>
                  <a:lnTo>
                    <a:pt x="169" y="1249"/>
                  </a:lnTo>
                  <a:lnTo>
                    <a:pt x="107" y="1187"/>
                  </a:lnTo>
                  <a:lnTo>
                    <a:pt x="181" y="997"/>
                  </a:lnTo>
                  <a:lnTo>
                    <a:pt x="57" y="1137"/>
                  </a:lnTo>
                  <a:lnTo>
                    <a:pt x="0" y="1079"/>
                  </a:lnTo>
                  <a:lnTo>
                    <a:pt x="254" y="817"/>
                  </a:lnTo>
                  <a:lnTo>
                    <a:pt x="320" y="881"/>
                  </a:lnTo>
                  <a:lnTo>
                    <a:pt x="239" y="1047"/>
                  </a:lnTo>
                  <a:lnTo>
                    <a:pt x="1033" y="259"/>
                  </a:lnTo>
                  <a:lnTo>
                    <a:pt x="894" y="118"/>
                  </a:lnTo>
                  <a:lnTo>
                    <a:pt x="427" y="586"/>
                  </a:lnTo>
                  <a:lnTo>
                    <a:pt x="370" y="52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8435160" y="6468840"/>
              <a:ext cx="116640" cy="96840"/>
            </a:xfrm>
            <a:custGeom>
              <a:avLst/>
              <a:gdLst/>
              <a:ahLst/>
              <a:rect l="l" t="t" r="r" b="b"/>
              <a:pathLst>
                <a:path w="432" h="412">
                  <a:moveTo>
                    <a:pt x="431" y="157"/>
                  </a:moveTo>
                  <a:lnTo>
                    <a:pt x="174" y="411"/>
                  </a:lnTo>
                  <a:lnTo>
                    <a:pt x="120" y="357"/>
                  </a:lnTo>
                  <a:lnTo>
                    <a:pt x="194" y="178"/>
                  </a:lnTo>
                  <a:lnTo>
                    <a:pt x="58" y="314"/>
                  </a:lnTo>
                  <a:lnTo>
                    <a:pt x="0" y="257"/>
                  </a:lnTo>
                  <a:lnTo>
                    <a:pt x="267" y="0"/>
                  </a:lnTo>
                  <a:lnTo>
                    <a:pt x="326" y="57"/>
                  </a:lnTo>
                  <a:lnTo>
                    <a:pt x="248" y="239"/>
                  </a:lnTo>
                  <a:lnTo>
                    <a:pt x="372" y="100"/>
                  </a:lnTo>
                  <a:lnTo>
                    <a:pt x="431" y="157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8495280" y="6518160"/>
              <a:ext cx="102600" cy="99360"/>
            </a:xfrm>
            <a:custGeom>
              <a:avLst/>
              <a:gdLst/>
              <a:ahLst/>
              <a:rect l="l" t="t" r="r" b="b"/>
              <a:pathLst>
                <a:path w="380" h="422">
                  <a:moveTo>
                    <a:pt x="0" y="249"/>
                  </a:moveTo>
                  <a:lnTo>
                    <a:pt x="255" y="0"/>
                  </a:lnTo>
                  <a:lnTo>
                    <a:pt x="344" y="89"/>
                  </a:lnTo>
                  <a:lnTo>
                    <a:pt x="367" y="117"/>
                  </a:lnTo>
                  <a:lnTo>
                    <a:pt x="375" y="142"/>
                  </a:lnTo>
                  <a:lnTo>
                    <a:pt x="379" y="153"/>
                  </a:lnTo>
                  <a:lnTo>
                    <a:pt x="379" y="160"/>
                  </a:lnTo>
                  <a:lnTo>
                    <a:pt x="371" y="185"/>
                  </a:lnTo>
                  <a:lnTo>
                    <a:pt x="367" y="206"/>
                  </a:lnTo>
                  <a:lnTo>
                    <a:pt x="359" y="214"/>
                  </a:lnTo>
                  <a:lnTo>
                    <a:pt x="344" y="228"/>
                  </a:lnTo>
                  <a:lnTo>
                    <a:pt x="328" y="242"/>
                  </a:lnTo>
                  <a:lnTo>
                    <a:pt x="313" y="249"/>
                  </a:lnTo>
                  <a:lnTo>
                    <a:pt x="301" y="253"/>
                  </a:lnTo>
                  <a:lnTo>
                    <a:pt x="293" y="253"/>
                  </a:lnTo>
                  <a:lnTo>
                    <a:pt x="274" y="253"/>
                  </a:lnTo>
                  <a:lnTo>
                    <a:pt x="262" y="249"/>
                  </a:lnTo>
                  <a:lnTo>
                    <a:pt x="266" y="264"/>
                  </a:lnTo>
                  <a:lnTo>
                    <a:pt x="262" y="281"/>
                  </a:lnTo>
                  <a:lnTo>
                    <a:pt x="259" y="296"/>
                  </a:lnTo>
                  <a:lnTo>
                    <a:pt x="243" y="310"/>
                  </a:lnTo>
                  <a:lnTo>
                    <a:pt x="193" y="367"/>
                  </a:lnTo>
                  <a:lnTo>
                    <a:pt x="177" y="392"/>
                  </a:lnTo>
                  <a:lnTo>
                    <a:pt x="177" y="410"/>
                  </a:lnTo>
                  <a:lnTo>
                    <a:pt x="174" y="421"/>
                  </a:lnTo>
                  <a:lnTo>
                    <a:pt x="162" y="410"/>
                  </a:lnTo>
                  <a:lnTo>
                    <a:pt x="108" y="363"/>
                  </a:lnTo>
                  <a:lnTo>
                    <a:pt x="104" y="353"/>
                  </a:lnTo>
                  <a:lnTo>
                    <a:pt x="108" y="349"/>
                  </a:lnTo>
                  <a:lnTo>
                    <a:pt x="112" y="342"/>
                  </a:lnTo>
                  <a:lnTo>
                    <a:pt x="135" y="310"/>
                  </a:lnTo>
                  <a:lnTo>
                    <a:pt x="177" y="278"/>
                  </a:lnTo>
                  <a:lnTo>
                    <a:pt x="181" y="267"/>
                  </a:lnTo>
                  <a:lnTo>
                    <a:pt x="185" y="253"/>
                  </a:lnTo>
                  <a:lnTo>
                    <a:pt x="189" y="242"/>
                  </a:lnTo>
                  <a:lnTo>
                    <a:pt x="189" y="228"/>
                  </a:lnTo>
                  <a:lnTo>
                    <a:pt x="181" y="217"/>
                  </a:lnTo>
                  <a:lnTo>
                    <a:pt x="177" y="214"/>
                  </a:lnTo>
                  <a:lnTo>
                    <a:pt x="166" y="203"/>
                  </a:lnTo>
                  <a:lnTo>
                    <a:pt x="201" y="156"/>
                  </a:lnTo>
                  <a:lnTo>
                    <a:pt x="228" y="174"/>
                  </a:lnTo>
                  <a:lnTo>
                    <a:pt x="239" y="185"/>
                  </a:lnTo>
                  <a:lnTo>
                    <a:pt x="262" y="185"/>
                  </a:lnTo>
                  <a:lnTo>
                    <a:pt x="274" y="174"/>
                  </a:lnTo>
                  <a:lnTo>
                    <a:pt x="290" y="171"/>
                  </a:lnTo>
                  <a:lnTo>
                    <a:pt x="293" y="156"/>
                  </a:lnTo>
                  <a:lnTo>
                    <a:pt x="297" y="153"/>
                  </a:lnTo>
                  <a:lnTo>
                    <a:pt x="297" y="146"/>
                  </a:lnTo>
                  <a:lnTo>
                    <a:pt x="297" y="128"/>
                  </a:lnTo>
                  <a:lnTo>
                    <a:pt x="293" y="117"/>
                  </a:lnTo>
                  <a:lnTo>
                    <a:pt x="266" y="99"/>
                  </a:lnTo>
                  <a:lnTo>
                    <a:pt x="54" y="303"/>
                  </a:lnTo>
                  <a:lnTo>
                    <a:pt x="0" y="249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8608320" y="6336360"/>
              <a:ext cx="209880" cy="230040"/>
            </a:xfrm>
            <a:custGeom>
              <a:avLst/>
              <a:gdLst/>
              <a:ahLst/>
              <a:rect l="l" t="t" r="r" b="b"/>
              <a:pathLst>
                <a:path w="775" h="977">
                  <a:moveTo>
                    <a:pt x="0" y="529"/>
                  </a:moveTo>
                  <a:lnTo>
                    <a:pt x="519" y="0"/>
                  </a:lnTo>
                  <a:lnTo>
                    <a:pt x="774" y="255"/>
                  </a:lnTo>
                  <a:lnTo>
                    <a:pt x="258" y="770"/>
                  </a:lnTo>
                  <a:lnTo>
                    <a:pt x="404" y="918"/>
                  </a:lnTo>
                  <a:lnTo>
                    <a:pt x="358" y="976"/>
                  </a:lnTo>
                  <a:lnTo>
                    <a:pt x="150" y="763"/>
                  </a:lnTo>
                  <a:lnTo>
                    <a:pt x="658" y="255"/>
                  </a:lnTo>
                  <a:lnTo>
                    <a:pt x="516" y="118"/>
                  </a:lnTo>
                  <a:lnTo>
                    <a:pt x="53" y="583"/>
                  </a:lnTo>
                  <a:lnTo>
                    <a:pt x="0" y="529"/>
                  </a:lnTo>
                </a:path>
              </a:pathLst>
            </a:custGeom>
            <a:solidFill>
              <a:srgbClr val="00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8449560" y="6248520"/>
              <a:ext cx="272520" cy="233280"/>
            </a:xfrm>
            <a:custGeom>
              <a:avLst/>
              <a:gdLst/>
              <a:ahLst/>
              <a:rect l="l" t="t" r="r" b="b"/>
              <a:pathLst>
                <a:path w="1007" h="991">
                  <a:moveTo>
                    <a:pt x="0" y="745"/>
                  </a:moveTo>
                  <a:lnTo>
                    <a:pt x="743" y="0"/>
                  </a:lnTo>
                  <a:lnTo>
                    <a:pt x="1006" y="270"/>
                  </a:lnTo>
                  <a:lnTo>
                    <a:pt x="489" y="788"/>
                  </a:lnTo>
                  <a:lnTo>
                    <a:pt x="635" y="936"/>
                  </a:lnTo>
                  <a:lnTo>
                    <a:pt x="589" y="990"/>
                  </a:lnTo>
                  <a:lnTo>
                    <a:pt x="370" y="777"/>
                  </a:lnTo>
                  <a:lnTo>
                    <a:pt x="886" y="266"/>
                  </a:lnTo>
                  <a:lnTo>
                    <a:pt x="740" y="118"/>
                  </a:lnTo>
                  <a:lnTo>
                    <a:pt x="57" y="802"/>
                  </a:lnTo>
                  <a:lnTo>
                    <a:pt x="0" y="745"/>
                  </a:lnTo>
                </a:path>
              </a:pathLst>
            </a:cu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8381880" y="6422400"/>
              <a:ext cx="109800" cy="91800"/>
            </a:xfrm>
            <a:custGeom>
              <a:avLst/>
              <a:gdLst/>
              <a:ahLst/>
              <a:rect l="l" t="t" r="r" b="b"/>
              <a:pathLst>
                <a:path w="406" h="390">
                  <a:moveTo>
                    <a:pt x="405" y="136"/>
                  </a:moveTo>
                  <a:lnTo>
                    <a:pt x="254" y="0"/>
                  </a:lnTo>
                  <a:lnTo>
                    <a:pt x="0" y="244"/>
                  </a:lnTo>
                  <a:lnTo>
                    <a:pt x="150" y="389"/>
                  </a:lnTo>
                  <a:lnTo>
                    <a:pt x="204" y="342"/>
                  </a:lnTo>
                  <a:lnTo>
                    <a:pt x="115" y="252"/>
                  </a:lnTo>
                  <a:lnTo>
                    <a:pt x="173" y="198"/>
                  </a:lnTo>
                  <a:lnTo>
                    <a:pt x="246" y="277"/>
                  </a:lnTo>
                  <a:lnTo>
                    <a:pt x="300" y="230"/>
                  </a:lnTo>
                  <a:lnTo>
                    <a:pt x="219" y="147"/>
                  </a:lnTo>
                  <a:lnTo>
                    <a:pt x="270" y="97"/>
                  </a:lnTo>
                  <a:lnTo>
                    <a:pt x="351" y="187"/>
                  </a:lnTo>
                  <a:lnTo>
                    <a:pt x="405" y="136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8558280" y="6573240"/>
              <a:ext cx="93960" cy="82440"/>
            </a:xfrm>
            <a:custGeom>
              <a:avLst/>
              <a:gdLst/>
              <a:ahLst/>
              <a:rect l="l" t="t" r="r" b="b"/>
              <a:pathLst>
                <a:path w="348" h="350">
                  <a:moveTo>
                    <a:pt x="167" y="214"/>
                  </a:moveTo>
                  <a:lnTo>
                    <a:pt x="257" y="123"/>
                  </a:lnTo>
                  <a:lnTo>
                    <a:pt x="269" y="116"/>
                  </a:lnTo>
                  <a:lnTo>
                    <a:pt x="272" y="105"/>
                  </a:lnTo>
                  <a:lnTo>
                    <a:pt x="269" y="98"/>
                  </a:lnTo>
                  <a:lnTo>
                    <a:pt x="272" y="87"/>
                  </a:lnTo>
                  <a:lnTo>
                    <a:pt x="265" y="87"/>
                  </a:lnTo>
                  <a:lnTo>
                    <a:pt x="249" y="83"/>
                  </a:lnTo>
                  <a:lnTo>
                    <a:pt x="245" y="79"/>
                  </a:lnTo>
                  <a:lnTo>
                    <a:pt x="241" y="76"/>
                  </a:lnTo>
                  <a:lnTo>
                    <a:pt x="226" y="76"/>
                  </a:lnTo>
                  <a:lnTo>
                    <a:pt x="222" y="79"/>
                  </a:lnTo>
                  <a:lnTo>
                    <a:pt x="214" y="87"/>
                  </a:lnTo>
                  <a:lnTo>
                    <a:pt x="93" y="214"/>
                  </a:lnTo>
                  <a:lnTo>
                    <a:pt x="77" y="221"/>
                  </a:lnTo>
                  <a:lnTo>
                    <a:pt x="77" y="229"/>
                  </a:lnTo>
                  <a:lnTo>
                    <a:pt x="74" y="232"/>
                  </a:lnTo>
                  <a:lnTo>
                    <a:pt x="74" y="250"/>
                  </a:lnTo>
                  <a:lnTo>
                    <a:pt x="81" y="258"/>
                  </a:lnTo>
                  <a:lnTo>
                    <a:pt x="93" y="265"/>
                  </a:lnTo>
                  <a:lnTo>
                    <a:pt x="105" y="269"/>
                  </a:lnTo>
                  <a:lnTo>
                    <a:pt x="113" y="269"/>
                  </a:lnTo>
                  <a:lnTo>
                    <a:pt x="120" y="261"/>
                  </a:lnTo>
                  <a:lnTo>
                    <a:pt x="124" y="258"/>
                  </a:lnTo>
                  <a:lnTo>
                    <a:pt x="128" y="254"/>
                  </a:lnTo>
                  <a:lnTo>
                    <a:pt x="167" y="214"/>
                  </a:lnTo>
                  <a:lnTo>
                    <a:pt x="226" y="272"/>
                  </a:lnTo>
                  <a:lnTo>
                    <a:pt x="206" y="294"/>
                  </a:lnTo>
                  <a:lnTo>
                    <a:pt x="179" y="319"/>
                  </a:lnTo>
                  <a:lnTo>
                    <a:pt x="152" y="330"/>
                  </a:lnTo>
                  <a:lnTo>
                    <a:pt x="132" y="349"/>
                  </a:lnTo>
                  <a:lnTo>
                    <a:pt x="113" y="345"/>
                  </a:lnTo>
                  <a:lnTo>
                    <a:pt x="81" y="341"/>
                  </a:lnTo>
                  <a:lnTo>
                    <a:pt x="70" y="327"/>
                  </a:lnTo>
                  <a:lnTo>
                    <a:pt x="58" y="316"/>
                  </a:lnTo>
                  <a:lnTo>
                    <a:pt x="38" y="301"/>
                  </a:lnTo>
                  <a:lnTo>
                    <a:pt x="19" y="287"/>
                  </a:lnTo>
                  <a:lnTo>
                    <a:pt x="7" y="272"/>
                  </a:lnTo>
                  <a:lnTo>
                    <a:pt x="3" y="254"/>
                  </a:lnTo>
                  <a:lnTo>
                    <a:pt x="0" y="232"/>
                  </a:lnTo>
                  <a:lnTo>
                    <a:pt x="0" y="214"/>
                  </a:lnTo>
                  <a:lnTo>
                    <a:pt x="3" y="203"/>
                  </a:lnTo>
                  <a:lnTo>
                    <a:pt x="11" y="185"/>
                  </a:lnTo>
                  <a:lnTo>
                    <a:pt x="23" y="156"/>
                  </a:lnTo>
                  <a:lnTo>
                    <a:pt x="167" y="18"/>
                  </a:lnTo>
                  <a:lnTo>
                    <a:pt x="187" y="3"/>
                  </a:lnTo>
                  <a:lnTo>
                    <a:pt x="206" y="3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3" y="3"/>
                  </a:lnTo>
                  <a:lnTo>
                    <a:pt x="272" y="3"/>
                  </a:lnTo>
                  <a:lnTo>
                    <a:pt x="292" y="18"/>
                  </a:lnTo>
                  <a:lnTo>
                    <a:pt x="304" y="36"/>
                  </a:lnTo>
                  <a:lnTo>
                    <a:pt x="308" y="39"/>
                  </a:lnTo>
                  <a:lnTo>
                    <a:pt x="323" y="54"/>
                  </a:lnTo>
                  <a:lnTo>
                    <a:pt x="335" y="65"/>
                  </a:lnTo>
                  <a:lnTo>
                    <a:pt x="343" y="76"/>
                  </a:lnTo>
                  <a:lnTo>
                    <a:pt x="347" y="94"/>
                  </a:lnTo>
                  <a:lnTo>
                    <a:pt x="347" y="112"/>
                  </a:lnTo>
                  <a:lnTo>
                    <a:pt x="347" y="127"/>
                  </a:lnTo>
                  <a:lnTo>
                    <a:pt x="339" y="145"/>
                  </a:lnTo>
                  <a:lnTo>
                    <a:pt x="335" y="156"/>
                  </a:lnTo>
                  <a:lnTo>
                    <a:pt x="323" y="178"/>
                  </a:lnTo>
                  <a:lnTo>
                    <a:pt x="226" y="272"/>
                  </a:lnTo>
                  <a:lnTo>
                    <a:pt x="167" y="214"/>
                  </a:lnTo>
                </a:path>
              </a:pathLst>
            </a:cu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7" name=""/>
          <p:cNvSpPr/>
          <p:nvPr/>
        </p:nvSpPr>
        <p:spPr>
          <a:xfrm>
            <a:off x="3386880" y="494280"/>
            <a:ext cx="2906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WSCC Loads (GW)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279360" y="6209280"/>
            <a:ext cx="279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"/>
          <p:cNvSpPr/>
          <p:nvPr/>
        </p:nvSpPr>
        <p:spPr>
          <a:xfrm>
            <a:off x="438120" y="304920"/>
            <a:ext cx="87058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New Economy is Energy Intensive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838080" y="1333440"/>
            <a:ext cx="954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1041480" y="1233360"/>
            <a:ext cx="7205760" cy="352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average microchip processing plant uses enough power to run 50,000 U.S. homes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you look at the servers and computers that back up a wireless Palm Pilot, you find it has the electrical load equivalent of a refrigerator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Oracle has built its own inside the fence power plant and Sun Microsystems and Microsoft are proposing to do so likewise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quality is key--power disturbances can cause over 17,000 different computer problems, from frozen cursors to a full crash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838080" y="2057400"/>
            <a:ext cx="954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838080" y="3124080"/>
            <a:ext cx="954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838080" y="3886200"/>
            <a:ext cx="954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42840" y="6613560"/>
            <a:ext cx="66470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Power Research Institute, 7/11/00 Issue 1873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"/>
          <p:cNvSpPr/>
          <p:nvPr/>
        </p:nvSpPr>
        <p:spPr>
          <a:xfrm>
            <a:off x="219240" y="380880"/>
            <a:ext cx="8705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New Economy is Energy Intensive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838080" y="1569960"/>
            <a:ext cx="954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1041480" y="1469880"/>
            <a:ext cx="7205760" cy="352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Silicon Valley companies consume as much power as mini-steel mills--and their use is growing over 7% per building per year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PC and its peripherals boost a home’s electricity consumption 5%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Web’s infrastructure consumes at least twice as much power as desktop hardware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amount of power it takes to create, process or transmit a single bit is cut in half about every 18 months--but the number of bits in play is doubling much faster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838080" y="2286000"/>
            <a:ext cx="954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762120" y="3048120"/>
            <a:ext cx="9504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838080" y="3809880"/>
            <a:ext cx="954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42840" y="6613560"/>
            <a:ext cx="664704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In Wall St Journal, 9/7/00 Peter Huber (Manhattan Institute); Mills Mark (Competitive Enterprise Institute)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2000-03-10T13:04:21Z</dcterms:created>
  <dc:creator>ddiamon</dc:creator>
  <dc:description/>
  <dc:language>en-US</dc:language>
  <cp:lastModifiedBy>pkaufma</cp:lastModifiedBy>
  <cp:lastPrinted>2001-04-03T13:22:43Z</cp:lastPrinted>
  <dcterms:modified xsi:type="dcterms:W3CDTF">2001-04-06T19:40:01Z</dcterms:modified>
  <cp:revision>75</cp:revision>
  <dc:subject/>
  <dc:title>Enron Corp</dc:title>
</cp:coreProperties>
</file>