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embeddings/oleObject1.bin" ContentType="application/vnd.openxmlformats-officedocument.oleObject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1440" y="1647360"/>
            <a:ext cx="8458200" cy="447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5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spcAft>
                <a:spcPts val="55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8080" indent="-228600">
              <a:spcAft>
                <a:spcPts val="55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68520">
              <a:spcAft>
                <a:spcPts val="550"/>
              </a:spcAft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58960">
              <a:spcAft>
                <a:spcPts val="550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58960">
              <a:spcAft>
                <a:spcPts val="550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58960">
              <a:spcAft>
                <a:spcPts val="550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361800" y="1371600"/>
            <a:ext cx="8455320" cy="0"/>
          </a:xfrm>
          <a:prstGeom prst="line">
            <a:avLst/>
          </a:prstGeom>
          <a:ln w="31680">
            <a:solidFill>
              <a:srgbClr val="99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6922800" y="6436800"/>
            <a:ext cx="190476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5173F7-3E6E-4A27-A08B-9BCC65111D08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" name="Enron%20WMF%20Header" descr=""/>
          <p:cNvPicPr/>
          <p:nvPr/>
        </p:nvPicPr>
        <p:blipFill>
          <a:blip r:embed="rId2"/>
          <a:stretch/>
        </p:blipFill>
        <p:spPr>
          <a:xfrm>
            <a:off x="8118360" y="393840"/>
            <a:ext cx="668520" cy="66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3857760" y="322884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" name=""/>
          <p:cNvGraphicFramePr/>
          <p:nvPr/>
        </p:nvGraphicFramePr>
        <p:xfrm>
          <a:off x="117360" y="6232680"/>
          <a:ext cx="1714680" cy="523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7360" y="6232680"/>
                    <a:ext cx="1714680" cy="52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66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6699cc"/>
                </a:solidFill>
                <a:effectLst/>
                <a:uFillTx/>
                <a:latin typeface="Times New Roman"/>
              </a:rPr>
              <a:t>Buy</a:t>
            </a:r>
            <a:r>
              <a:rPr b="0" lang="en-US" sz="2800" strike="noStrike" u="none">
                <a:solidFill>
                  <a:srgbClr val="ff6600"/>
                </a:solidFill>
                <a:effectLst/>
                <a:uFillTx/>
                <a:latin typeface="Times New Roman"/>
              </a:rPr>
              <a:t>it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Demo Agenda</a:t>
            </a:r>
            <a:endParaRPr b="0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534960" y="1530360"/>
          <a:ext cx="8099280" cy="4943520"/>
        </p:xfrm>
        <a:graphic>
          <a:graphicData uri="http://schemas.openxmlformats.org/drawingml/2006/table">
            <a:tbl>
              <a:tblPr/>
              <a:tblGrid>
                <a:gridCol w="1700280"/>
                <a:gridCol w="4209840"/>
                <a:gridCol w="2189160"/>
              </a:tblGrid>
              <a:tr h="487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1:00 – 1:15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Introductions &amp; Expectations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Angela Roberts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</a:tr>
              <a:tr h="1334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1:15 – 1:25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230040" indent="-230040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What is </a:t>
                      </a:r>
                      <a:r>
                        <a:rPr b="0" lang="en-US" sz="1800" strike="noStrike" u="none">
                          <a:solidFill>
                            <a:srgbClr val="ff6600"/>
                          </a:solidFill>
                          <a:effectLst/>
                          <a:uFillTx/>
                          <a:latin typeface="Times New Roman"/>
                        </a:rPr>
                        <a:t>i</a:t>
                      </a:r>
                      <a:r>
                        <a:rPr b="0" lang="en-US" sz="1800" strike="noStrike" u="none">
                          <a:solidFill>
                            <a:srgbClr val="6699cc"/>
                          </a:solidFill>
                          <a:effectLst/>
                          <a:uFillTx/>
                          <a:latin typeface="Times New Roman"/>
                        </a:rPr>
                        <a:t>Buy</a:t>
                      </a:r>
                      <a:r>
                        <a:rPr b="0" lang="en-US" sz="1800" strike="noStrike" u="none">
                          <a:solidFill>
                            <a:srgbClr val="ff6600"/>
                          </a:solidFill>
                          <a:effectLst/>
                          <a:uFillTx/>
                          <a:latin typeface="Times New Roman"/>
                        </a:rPr>
                        <a:t>it</a:t>
                      </a: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30040" indent="-230040">
                        <a:spcAft>
                          <a:spcPts val="40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High-level view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30040" indent="-230040">
                        <a:spcAft>
                          <a:spcPts val="40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What’s in it for you?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30040" indent="-230040">
                        <a:spcAft>
                          <a:spcPts val="40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Timeline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John Gillespie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</a:tr>
              <a:tr h="1278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1:25 – 2:30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230040" indent="-230040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What Happens on April 2, 2001?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30040" indent="-230040">
                        <a:spcAft>
                          <a:spcPts val="400"/>
                        </a:spcAft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Walkthrough of how you will make an IT hardware request using </a:t>
                      </a:r>
                      <a:r>
                        <a:rPr b="0" lang="en-US" sz="1800" strike="noStrike" u="none">
                          <a:solidFill>
                            <a:srgbClr val="ff6600"/>
                          </a:solidFill>
                          <a:effectLst/>
                          <a:uFillTx/>
                          <a:latin typeface="Times New Roman"/>
                        </a:rPr>
                        <a:t>i</a:t>
                      </a:r>
                      <a:r>
                        <a:rPr b="0" lang="en-US" sz="1800" strike="noStrike" u="none">
                          <a:solidFill>
                            <a:srgbClr val="6699cc"/>
                          </a:solidFill>
                          <a:effectLst/>
                          <a:uFillTx/>
                          <a:latin typeface="Times New Roman"/>
                        </a:rPr>
                        <a:t>Buy</a:t>
                      </a:r>
                      <a:r>
                        <a:rPr b="0" lang="en-US" sz="1800" strike="noStrike" u="none">
                          <a:solidFill>
                            <a:srgbClr val="ff6600"/>
                          </a:solidFill>
                          <a:effectLst/>
                          <a:uFillTx/>
                          <a:latin typeface="Times New Roman"/>
                        </a:rPr>
                        <a:t>it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eProcurement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Raul Davila &amp;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Hank Zhang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</a:tr>
              <a:tr h="507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2:30 – 2:40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Upcoming Training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Linda Lannom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</a:tr>
              <a:tr h="695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2:40 – 3:00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How Can We Spread the Word?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Meeting Wrap-up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Angela Roberts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9933"/>
                      </a:solidFill>
                      <a:prstDash val="solid"/>
                    </a:lnL>
                    <a:lnR w="5760">
                      <a:solidFill>
                        <a:srgbClr val="ff9933"/>
                      </a:solidFill>
                      <a:prstDash val="solid"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 w="5760">
                      <a:solidFill>
                        <a:srgbClr val="ff9933"/>
                      </a:solidFill>
                      <a:prstDash val="solid"/>
                    </a:lnB>
                    <a:noFill/>
                  </a:tcPr>
                </a:tc>
              </a:tr>
              <a:tr h="63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Aft>
                          <a:spcPts val="4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9933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C641A9-0410-4B00-AE61-5CADFD087076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2000-10-18T15:33:24Z</dcterms:created>
  <dc:creator>Arthur Andersen</dc:creator>
  <dc:description>V 1.0</dc:description>
  <dc:language>en-US</dc:language>
  <cp:lastModifiedBy>kheitmey</cp:lastModifiedBy>
  <cp:lastPrinted>2001-02-02T16:49:56Z</cp:lastPrinted>
  <dcterms:modified xsi:type="dcterms:W3CDTF">2001-03-05T22:05:18Z</dcterms:modified>
  <cp:revision>276</cp:revision>
  <dc:subject/>
  <dc:title>IT Central Purchasing Customer Demo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rType">
    <vt:lpwstr>OG</vt:lpwstr>
  </property>
  <property fmtid="{D5CDD505-2E9C-101B-9397-08002B2CF9AE}" pid="3" name="SLD">
    <vt:lpwstr>eSupplyChain Management</vt:lpwstr>
  </property>
  <property fmtid="{D5CDD505-2E9C-101B-9397-08002B2CF9AE}" pid="4" name="Scheme">
    <vt:lpwstr> 2</vt:lpwstr>
  </property>
</Properties>
</file>