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320" y="228600"/>
            <a:ext cx="8991360" cy="4881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sp>
        <p:nvSpPr>
          <p:cNvPr id="1" name="PlaceHolder 2"/>
          <p:cNvSpPr>
            <a:spLocks noGrp="1"/>
          </p:cNvSpPr>
          <p:nvPr>
            <p:ph type="body"/>
          </p:nvPr>
        </p:nvSpPr>
        <p:spPr>
          <a:xfrm>
            <a:off x="912960" y="1685520"/>
            <a:ext cx="7316640" cy="25606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266760" indent="-26532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638280" indent="-352440">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876240" indent="-21888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PlaceHolder 3"/>
          <p:cNvSpPr>
            <a:spLocks noGrp="1"/>
          </p:cNvSpPr>
          <p:nvPr>
            <p:ph type="ftr" idx="1"/>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txho/01211dm7 ENX119.ppt</a:t>
            </a:r>
            <a:endParaRPr b="0" lang="en-US" sz="800" strike="noStrike" u="none">
              <a:solidFill>
                <a:srgbClr val="ffffff"/>
              </a:solidFill>
              <a:effectLst/>
              <a:uFillTx/>
              <a:latin typeface="Times New Roman"/>
            </a:endParaRPr>
          </a:p>
        </p:txBody>
      </p:sp>
      <p:sp>
        <p:nvSpPr>
          <p:cNvPr id="3" name="PlaceHolder 4"/>
          <p:cNvSpPr>
            <a:spLocks noGrp="1"/>
          </p:cNvSpPr>
          <p:nvPr>
            <p:ph type="sldNum" idx="2"/>
          </p:nvPr>
        </p:nvSpPr>
        <p:spPr>
          <a:xfrm>
            <a:off x="8813880" y="6671880"/>
            <a:ext cx="185760" cy="1832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42747647-86A9-47B2-BEFF-A5B327B9B619}" type="slidenum">
              <a:rPr b="0" lang="en-US" sz="1200" strike="noStrike" u="none">
                <a:solidFill>
                  <a:srgbClr val="000000"/>
                </a:solidFill>
                <a:effectLst/>
                <a:uFillTx/>
                <a:latin typeface="Times New Roman"/>
              </a:rPr>
              <a:t>&lt;number&gt;</a:t>
            </a:fld>
            <a:endParaRPr b="0" lang="en-US" sz="1200" strike="noStrike" u="none">
              <a:solidFill>
                <a:srgbClr val="ffffff"/>
              </a:solidFill>
              <a:effectLst/>
              <a:uFillTx/>
              <a:latin typeface="Times New Roman"/>
            </a:endParaRPr>
          </a:p>
        </p:txBody>
      </p:sp>
      <p:grpSp>
        <p:nvGrpSpPr>
          <p:cNvPr id="4" name="McK Slide Elements"/>
          <p:cNvGrpSpPr/>
          <p:nvPr/>
        </p:nvGrpSpPr>
        <p:grpSpPr>
          <a:xfrm>
            <a:off x="76320" y="297000"/>
            <a:ext cx="8991720" cy="6433920"/>
            <a:chOff x="76320" y="297000"/>
            <a:chExt cx="8991720" cy="6433920"/>
          </a:xfrm>
        </p:grpSpPr>
        <p:sp>
          <p:nvSpPr>
            <p:cNvPr id="5" name="McK Measure" hidden="1"/>
            <p:cNvSpPr/>
            <p:nvPr/>
          </p:nvSpPr>
          <p:spPr>
            <a:xfrm>
              <a:off x="76320" y="685800"/>
              <a:ext cx="2152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Unit of measure</a:t>
              </a:r>
              <a:endParaRPr b="0" lang="en-US" sz="2400" strike="noStrike" u="none">
                <a:solidFill>
                  <a:srgbClr val="ffffff"/>
                </a:solidFill>
                <a:effectLst/>
                <a:uFillTx/>
                <a:latin typeface="Arial"/>
              </a:endParaRPr>
            </a:p>
          </p:txBody>
        </p:sp>
        <p:sp>
          <p:nvSpPr>
            <p:cNvPr id="6" name="McK Footnote" hidden="1"/>
            <p:cNvSpPr/>
            <p:nvPr/>
          </p:nvSpPr>
          <p:spPr>
            <a:xfrm>
              <a:off x="76320" y="6339240"/>
              <a:ext cx="8991360" cy="39168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ffffff"/>
                </a:solidFill>
                <a:effectLst/>
                <a:uFillTx/>
                <a:latin typeface="Arial"/>
              </a:endParaRPr>
            </a:p>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ffffff"/>
                </a:solidFill>
                <a:effectLst/>
                <a:uFillTx/>
                <a:latin typeface="Arial"/>
              </a:endParaRPr>
            </a:p>
          </p:txBody>
        </p:sp>
        <p:grpSp>
          <p:nvGrpSpPr>
            <p:cNvPr id="7" name="McK Legend"/>
            <p:cNvGrpSpPr/>
            <p:nvPr/>
          </p:nvGrpSpPr>
          <p:grpSpPr>
            <a:xfrm>
              <a:off x="7781760" y="297000"/>
              <a:ext cx="1286280" cy="1144080"/>
              <a:chOff x="7781760" y="297000"/>
              <a:chExt cx="1286280" cy="1144080"/>
            </a:xfrm>
          </p:grpSpPr>
          <p:grpSp>
            <p:nvGrpSpPr>
              <p:cNvPr id="8" name=""/>
              <p:cNvGrpSpPr/>
              <p:nvPr/>
            </p:nvGrpSpPr>
            <p:grpSpPr>
              <a:xfrm>
                <a:off x="7781760" y="297000"/>
                <a:ext cx="1286280" cy="244080"/>
                <a:chOff x="7781760" y="297000"/>
                <a:chExt cx="1286280" cy="244080"/>
              </a:xfrm>
            </p:grpSpPr>
            <p:sp>
              <p:nvSpPr>
                <p:cNvPr id="9" name="" hidden="1"/>
                <p:cNvSpPr/>
                <p:nvPr/>
              </p:nvSpPr>
              <p:spPr>
                <a:xfrm>
                  <a:off x="7781760" y="306720"/>
                  <a:ext cx="457200" cy="225360"/>
                </a:xfrm>
                <a:prstGeom prst="rect">
                  <a:avLst/>
                </a:prstGeom>
                <a:solidFill>
                  <a:srgbClr val="0000fe"/>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0" name="McK Footnote" hidden="1"/>
                <p:cNvSpPr/>
                <p:nvPr/>
              </p:nvSpPr>
              <p:spPr>
                <a:xfrm>
                  <a:off x="8346600" y="2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1" name=""/>
              <p:cNvGrpSpPr/>
              <p:nvPr/>
            </p:nvGrpSpPr>
            <p:grpSpPr>
              <a:xfrm>
                <a:off x="7781760" y="597240"/>
                <a:ext cx="1286280" cy="244080"/>
                <a:chOff x="7781760" y="597240"/>
                <a:chExt cx="1286280" cy="244080"/>
              </a:xfrm>
            </p:grpSpPr>
            <p:sp>
              <p:nvSpPr>
                <p:cNvPr id="12" name="" hidden="1"/>
                <p:cNvSpPr/>
                <p:nvPr/>
              </p:nvSpPr>
              <p:spPr>
                <a:xfrm>
                  <a:off x="7781760" y="606960"/>
                  <a:ext cx="457200" cy="225360"/>
                </a:xfrm>
                <a:prstGeom prst="rect">
                  <a:avLst/>
                </a:prstGeom>
                <a:solidFill>
                  <a:srgbClr val="6598ff"/>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3" name="McK Footnote" hidden="1"/>
                <p:cNvSpPr/>
                <p:nvPr/>
              </p:nvSpPr>
              <p:spPr>
                <a:xfrm>
                  <a:off x="8346600" y="59724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4" name=""/>
              <p:cNvGrpSpPr/>
              <p:nvPr/>
            </p:nvGrpSpPr>
            <p:grpSpPr>
              <a:xfrm>
                <a:off x="7781760" y="897120"/>
                <a:ext cx="1286280" cy="244080"/>
                <a:chOff x="7781760" y="897120"/>
                <a:chExt cx="1286280" cy="244080"/>
              </a:xfrm>
            </p:grpSpPr>
            <p:sp>
              <p:nvSpPr>
                <p:cNvPr id="15" name="" hidden="1"/>
                <p:cNvSpPr/>
                <p:nvPr/>
              </p:nvSpPr>
              <p:spPr>
                <a:xfrm>
                  <a:off x="7781760" y="906480"/>
                  <a:ext cx="457200" cy="225720"/>
                </a:xfrm>
                <a:prstGeom prst="rect">
                  <a:avLst/>
                </a:prstGeom>
                <a:solidFill>
                  <a:srgbClr val="33cb33"/>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6" name="McK Footnote" hidden="1"/>
                <p:cNvSpPr/>
                <p:nvPr/>
              </p:nvSpPr>
              <p:spPr>
                <a:xfrm>
                  <a:off x="8346600" y="89712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7" name=""/>
              <p:cNvGrpSpPr/>
              <p:nvPr/>
            </p:nvGrpSpPr>
            <p:grpSpPr>
              <a:xfrm>
                <a:off x="7781760" y="1197000"/>
                <a:ext cx="1286280" cy="244080"/>
                <a:chOff x="7781760" y="1197000"/>
                <a:chExt cx="1286280" cy="244080"/>
              </a:xfrm>
            </p:grpSpPr>
            <p:sp>
              <p:nvSpPr>
                <p:cNvPr id="18" name="" hidden="1"/>
                <p:cNvSpPr/>
                <p:nvPr/>
              </p:nvSpPr>
              <p:spPr>
                <a:xfrm>
                  <a:off x="7781760" y="1206720"/>
                  <a:ext cx="457200" cy="225360"/>
                </a:xfrm>
                <a:prstGeom prst="rect">
                  <a:avLst/>
                </a:prstGeom>
                <a:solidFill>
                  <a:srgbClr val="fefb00"/>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9" name="McK Footnote" hidden="1"/>
                <p:cNvSpPr/>
                <p:nvPr/>
              </p:nvSpPr>
              <p:spPr>
                <a:xfrm>
                  <a:off x="8346600" y="11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90360" y="1763280"/>
            <a:ext cx="7165800" cy="975960"/>
          </a:xfrm>
          <a:prstGeom prst="rect">
            <a:avLst/>
          </a:prstGeom>
          <a:noFill/>
          <a:ln w="0">
            <a:noFill/>
          </a:ln>
        </p:spPr>
        <p:txBody>
          <a:bodyPr lIns="0" rIns="0" tIns="0" bIns="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grpSp>
        <p:nvGrpSpPr>
          <p:cNvPr id="21" name="McK Title Elements"/>
          <p:cNvGrpSpPr/>
          <p:nvPr/>
        </p:nvGrpSpPr>
        <p:grpSpPr>
          <a:xfrm>
            <a:off x="990720" y="4799160"/>
            <a:ext cx="7162560" cy="1906560"/>
            <a:chOff x="990720" y="4799160"/>
            <a:chExt cx="7162560" cy="1906560"/>
          </a:xfrm>
        </p:grpSpPr>
        <p:sp>
          <p:nvSpPr>
            <p:cNvPr id="22" name="McK Date" hidden="1"/>
            <p:cNvSpPr/>
            <p:nvPr/>
          </p:nvSpPr>
          <p:spPr>
            <a:xfrm>
              <a:off x="990720" y="4799160"/>
              <a:ext cx="4343400" cy="30528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Date</a:t>
              </a:r>
              <a:endParaRPr b="0" lang="en-US" sz="2000" strike="noStrike" u="none">
                <a:solidFill>
                  <a:srgbClr val="ffffff"/>
                </a:solidFill>
                <a:effectLst/>
                <a:uFillTx/>
                <a:latin typeface="Arial"/>
              </a:endParaRPr>
            </a:p>
          </p:txBody>
        </p:sp>
        <p:sp>
          <p:nvSpPr>
            <p:cNvPr id="23" name="McK Disclaimer" hidden="1"/>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grpSp>
      <p:sp>
        <p:nvSpPr>
          <p:cNvPr id="24" name="PlaceHolder 2"/>
          <p:cNvSpPr>
            <a:spLocks noGrp="1"/>
          </p:cNvSpPr>
          <p:nvPr>
            <p:ph type="ftr" idx="3"/>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txho/01211dm7 ENX119.ppt</a:t>
            </a:r>
            <a:endParaRPr b="0" lang="en-US" sz="800" strike="noStrike" u="none">
              <a:solidFill>
                <a:srgbClr val="ffffff"/>
              </a:solidFill>
              <a:effectLst/>
              <a:uFillTx/>
              <a:latin typeface="Times New Roman"/>
            </a:endParaRPr>
          </a:p>
        </p:txBody>
      </p:sp>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Click to edit the outline text format</a:t>
            </a:r>
            <a:endParaRPr b="0" i="1" lang="en-US" sz="2400" strike="noStrike" u="none">
              <a:solidFill>
                <a:srgbClr val="ffffff"/>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5920" indent="169920" algn="ctr">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230040" indent="427320" algn="ctr">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351000" indent="576000" algn="ctr">
              <a:buClr>
                <a:srgbClr val="ffffff"/>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 name="McK Date"/>
          <p:cNvSpPr/>
          <p:nvPr/>
        </p:nvSpPr>
        <p:spPr>
          <a:xfrm>
            <a:off x="990720" y="4799160"/>
            <a:ext cx="4343400" cy="76896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December 12, 2000</a:t>
            </a:r>
            <a:endParaRPr b="0" lang="en-US" sz="2000" strike="noStrike" u="none">
              <a:solidFill>
                <a:srgbClr val="ffffff"/>
              </a:solidFill>
              <a:effectLst/>
              <a:uFillTx/>
              <a:latin typeface="Arial"/>
            </a:endParaRPr>
          </a:p>
        </p:txBody>
      </p:sp>
      <p:sp>
        <p:nvSpPr>
          <p:cNvPr id="27" name="PlaceHolder 1"/>
          <p:cNvSpPr>
            <a:spLocks noGrp="1"/>
          </p:cNvSpPr>
          <p:nvPr>
            <p:ph type="title"/>
          </p:nvPr>
        </p:nvSpPr>
        <p:spPr>
          <a:xfrm>
            <a:off x="990360" y="1523160"/>
            <a:ext cx="7165800" cy="1463760"/>
          </a:xfrm>
          <a:prstGeom prst="rect">
            <a:avLst/>
          </a:prstGeom>
          <a:noFill/>
          <a:ln w="0">
            <a:noFill/>
          </a:ln>
        </p:spPr>
        <p:txBody>
          <a:bodyPr lIns="0" rIns="0" tIns="0" bIns="0" anchor="ctr">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TRANSITIONING TO A PROFESSIONAL PARTNERSHIP MODEL</a:t>
            </a:r>
            <a:endParaRPr b="0" lang="en-US" sz="3200" strike="noStrike" u="none">
              <a:solidFill>
                <a:srgbClr val="fefb00"/>
              </a:solidFill>
              <a:effectLst/>
              <a:uFillTx/>
              <a:latin typeface="Arial Black"/>
            </a:endParaRPr>
          </a:p>
        </p:txBody>
      </p:sp>
      <p:sp>
        <p:nvSpPr>
          <p:cNvPr id="28" name="PlaceHolder 2"/>
          <p:cNvSpPr>
            <a:spLocks noGrp="1"/>
          </p:cNvSpPr>
          <p:nvPr>
            <p:ph type="subTitle"/>
          </p:nvPr>
        </p:nvSpPr>
        <p:spPr>
          <a:xfrm>
            <a:off x="990360" y="3580920"/>
            <a:ext cx="71658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Presentation to the Board of Directors</a:t>
            </a:r>
            <a:endParaRPr b="0" i="1" lang="en-US" sz="2400" strike="noStrike" u="none">
              <a:solidFill>
                <a:srgbClr val="ffffff"/>
              </a:solidFill>
              <a:effectLst/>
              <a:uFillTx/>
              <a:latin typeface="Arial"/>
            </a:endParaRPr>
          </a:p>
        </p:txBody>
      </p:sp>
      <p:sp>
        <p:nvSpPr>
          <p:cNvPr id="29" name=""/>
          <p:cNvSpPr/>
          <p:nvPr/>
        </p:nvSpPr>
        <p:spPr>
          <a:xfrm>
            <a:off x="8048520" y="222120"/>
            <a:ext cx="752760" cy="122400"/>
          </a:xfrm>
          <a:prstGeom prst="rect">
            <a:avLst/>
          </a:prstGeom>
          <a:noFill/>
          <a:ln w="0">
            <a:noFill/>
          </a:ln>
        </p:spPr>
        <p:style>
          <a:lnRef idx="0"/>
          <a:fillRef idx="0"/>
          <a:effectRef idx="0"/>
          <a:fontRef idx="minor"/>
        </p:style>
        <p:txBody>
          <a:bodyPr wrap="none" lIns="0" rIns="0" tIns="0" bIns="0" anchor="t">
            <a:noAutofit/>
          </a:bodyPr>
          <a:p>
            <a:pPr algn="r">
              <a:tabLst>
                <a:tab algn="l" pos="0"/>
                <a:tab algn="l" pos="1019160"/>
                <a:tab algn="l" pos="2038320"/>
                <a:tab algn="l" pos="3057480"/>
                <a:tab algn="l" pos="4076640"/>
                <a:tab algn="l" pos="5095800"/>
                <a:tab algn="l" pos="6114960"/>
                <a:tab algn="l" pos="7134120"/>
                <a:tab algn="l" pos="8153280"/>
                <a:tab algn="l" pos="9172440"/>
                <a:tab algn="l" pos="10191600"/>
              </a:tabLst>
            </a:pPr>
            <a:fld id="{E0F2CB0E-500B-4DE6-B492-54C4FABD5BDF}"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933113A0-6012-4D8B-B3C9-6FE2B0034B31}" type="datetime12">
              <a:rPr b="0" lang="en-US" sz="800" strike="noStrike" u="none">
                <a:solidFill>
                  <a:srgbClr val="000000"/>
                </a:solidFill>
                <a:effectLst/>
                <a:uFillTx/>
                <a:latin typeface="Arial"/>
              </a:rPr>
              <a:t>01:18 AM</a:t>
            </a:fld>
            <a:endParaRPr b="0" lang="en-US" sz="800" strike="noStrike" u="none">
              <a:solidFill>
                <a:srgbClr val="ffffff"/>
              </a:solidFill>
              <a:effectLst/>
              <a:uFillTx/>
              <a:latin typeface="Arial"/>
            </a:endParaRPr>
          </a:p>
        </p:txBody>
      </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7" name=""/>
          <p:cNvSpPr/>
          <p:nvPr/>
        </p:nvSpPr>
        <p:spPr>
          <a:xfrm>
            <a:off x="7586640" y="2849400"/>
            <a:ext cx="31104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58" name=""/>
          <p:cNvSpPr/>
          <p:nvPr/>
        </p:nvSpPr>
        <p:spPr>
          <a:xfrm>
            <a:off x="236520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59" name=""/>
          <p:cNvSpPr/>
          <p:nvPr/>
        </p:nvSpPr>
        <p:spPr>
          <a:xfrm>
            <a:off x="498636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60" name=""/>
          <p:cNvSpPr/>
          <p:nvPr/>
        </p:nvSpPr>
        <p:spPr>
          <a:xfrm flipH="1">
            <a:off x="1300320" y="3684600"/>
            <a:ext cx="144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1" name=""/>
          <p:cNvSpPr/>
          <p:nvPr/>
        </p:nvSpPr>
        <p:spPr>
          <a:xfrm flipH="1">
            <a:off x="6571800" y="3684600"/>
            <a:ext cx="180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2" name=""/>
          <p:cNvSpPr/>
          <p:nvPr/>
        </p:nvSpPr>
        <p:spPr>
          <a:xfrm>
            <a:off x="3940920" y="3684600"/>
            <a:ext cx="11160" cy="4888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63" name=""/>
          <p:cNvSpPr/>
          <p:nvPr/>
        </p:nvSpPr>
        <p:spPr>
          <a:xfrm rot="16200000">
            <a:off x="1431000" y="2888280"/>
            <a:ext cx="331920" cy="1482840"/>
          </a:xfrm>
          <a:prstGeom prst="triangle">
            <a:avLst>
              <a:gd name="adj" fmla="val 50000"/>
            </a:avLst>
          </a:prstGeom>
          <a:blipFill rotWithShape="0">
            <a:blip r:embed="rId1"/>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4" name=""/>
          <p:cNvSpPr/>
          <p:nvPr/>
        </p:nvSpPr>
        <p:spPr>
          <a:xfrm flipH="1" rot="5400000">
            <a:off x="875520" y="1095840"/>
            <a:ext cx="293760" cy="1482480"/>
          </a:xfrm>
          <a:prstGeom prst="triangle">
            <a:avLst>
              <a:gd name="adj" fmla="val 50000"/>
            </a:avLst>
          </a:prstGeom>
          <a:blipFill rotWithShape="0">
            <a:blip r:embed="rId2"/>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5" name=""/>
          <p:cNvSpPr/>
          <p:nvPr/>
        </p:nvSpPr>
        <p:spPr>
          <a:xfrm rot="16200000">
            <a:off x="4026600" y="2888640"/>
            <a:ext cx="331920" cy="1482480"/>
          </a:xfrm>
          <a:prstGeom prst="triangle">
            <a:avLst>
              <a:gd name="adj" fmla="val 50000"/>
            </a:avLst>
          </a:prstGeom>
          <a:blipFill rotWithShape="0">
            <a:blip r:embed="rId3"/>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6" name=""/>
          <p:cNvSpPr/>
          <p:nvPr/>
        </p:nvSpPr>
        <p:spPr>
          <a:xfrm flipH="1" rot="5400000">
            <a:off x="3483720" y="1095840"/>
            <a:ext cx="293760" cy="1482480"/>
          </a:xfrm>
          <a:prstGeom prst="triangle">
            <a:avLst>
              <a:gd name="adj" fmla="val 50000"/>
            </a:avLst>
          </a:prstGeom>
          <a:blipFill rotWithShape="0">
            <a:blip r:embed="rId4"/>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7" name=""/>
          <p:cNvSpPr/>
          <p:nvPr/>
        </p:nvSpPr>
        <p:spPr>
          <a:xfrm rot="16200000">
            <a:off x="6658560" y="2888280"/>
            <a:ext cx="331920" cy="1482840"/>
          </a:xfrm>
          <a:prstGeom prst="triangle">
            <a:avLst>
              <a:gd name="adj" fmla="val 50000"/>
            </a:avLst>
          </a:prstGeom>
          <a:blipFill rotWithShape="0">
            <a:blip r:embed="rId5"/>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8" name=""/>
          <p:cNvSpPr/>
          <p:nvPr/>
        </p:nvSpPr>
        <p:spPr>
          <a:xfrm flipH="1" rot="5400000">
            <a:off x="6114960" y="1095840"/>
            <a:ext cx="293760" cy="1482840"/>
          </a:xfrm>
          <a:prstGeom prst="triangle">
            <a:avLst>
              <a:gd name="adj" fmla="val 50000"/>
            </a:avLst>
          </a:prstGeom>
          <a:blipFill rotWithShape="0">
            <a:blip r:embed="rId6"/>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9" name=""/>
          <p:cNvSpPr/>
          <p:nvPr/>
        </p:nvSpPr>
        <p:spPr>
          <a:xfrm>
            <a:off x="5583240" y="2035080"/>
            <a:ext cx="205092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cannot easily or should not be  outsourced</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is core to Enron’s mission</a:t>
            </a:r>
            <a:endParaRPr b="0" lang="en-US" sz="1400" strike="noStrike" u="none">
              <a:solidFill>
                <a:srgbClr val="ffffff"/>
              </a:solidFill>
              <a:effectLst/>
              <a:uFillTx/>
              <a:latin typeface="Arial"/>
            </a:endParaRPr>
          </a:p>
        </p:txBody>
      </p:sp>
      <p:sp>
        <p:nvSpPr>
          <p:cNvPr id="170" name="PlaceHolder 1"/>
          <p:cNvSpPr>
            <a:spLocks noGrp="1"/>
          </p:cNvSpPr>
          <p:nvPr>
            <p:ph type="title"/>
          </p:nvPr>
        </p:nvSpPr>
        <p:spPr>
          <a:xfrm>
            <a:off x="76320" y="228600"/>
            <a:ext cx="8991360" cy="4273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fefb00"/>
                </a:solidFill>
                <a:effectLst/>
                <a:uFillTx/>
                <a:latin typeface="Arial Black"/>
              </a:rPr>
              <a:t>DEFINING PARTNERSHIP TRACKS</a:t>
            </a:r>
            <a:endParaRPr b="0" lang="en-US" sz="2800" strike="noStrike" u="none">
              <a:solidFill>
                <a:srgbClr val="fefb00"/>
              </a:solidFill>
              <a:effectLst/>
              <a:uFillTx/>
              <a:latin typeface="Arial Black"/>
            </a:endParaRPr>
          </a:p>
        </p:txBody>
      </p:sp>
      <p:sp>
        <p:nvSpPr>
          <p:cNvPr id="171" name=""/>
          <p:cNvSpPr/>
          <p:nvPr/>
        </p:nvSpPr>
        <p:spPr>
          <a:xfrm>
            <a:off x="281160" y="1666800"/>
            <a:ext cx="207936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72" name=""/>
          <p:cNvSpPr/>
          <p:nvPr/>
        </p:nvSpPr>
        <p:spPr>
          <a:xfrm>
            <a:off x="368280" y="2035080"/>
            <a:ext cx="205596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directly responsible for deal sourcing, structuring, and closing</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Transferability of skills</a:t>
            </a:r>
            <a:endParaRPr b="0" lang="en-US" sz="1400" strike="noStrike" u="none">
              <a:solidFill>
                <a:srgbClr val="ffffff"/>
              </a:solidFill>
              <a:effectLst/>
              <a:uFillTx/>
              <a:latin typeface="Arial"/>
            </a:endParaRPr>
          </a:p>
        </p:txBody>
      </p:sp>
      <p:sp>
        <p:nvSpPr>
          <p:cNvPr id="173" name=""/>
          <p:cNvSpPr/>
          <p:nvPr/>
        </p:nvSpPr>
        <p:spPr>
          <a:xfrm>
            <a:off x="551016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74" name=""/>
          <p:cNvSpPr/>
          <p:nvPr/>
        </p:nvSpPr>
        <p:spPr>
          <a:xfrm>
            <a:off x="288432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75" name=""/>
          <p:cNvSpPr/>
          <p:nvPr/>
        </p:nvSpPr>
        <p:spPr>
          <a:xfrm>
            <a:off x="2959200" y="2035080"/>
            <a:ext cx="183024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commercial-enabling roles</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manages significant financial risk</a:t>
            </a:r>
            <a:endParaRPr b="0" lang="en-US" sz="1400" strike="noStrike" u="none">
              <a:solidFill>
                <a:srgbClr val="ffffff"/>
              </a:solidFill>
              <a:effectLst/>
              <a:uFillTx/>
              <a:latin typeface="Arial"/>
            </a:endParaRPr>
          </a:p>
        </p:txBody>
      </p:sp>
      <p:sp>
        <p:nvSpPr>
          <p:cNvPr id="176" name=""/>
          <p:cNvSpPr/>
          <p:nvPr/>
        </p:nvSpPr>
        <p:spPr>
          <a:xfrm>
            <a:off x="281160" y="4429080"/>
            <a:ext cx="2404800" cy="1494720"/>
          </a:xfrm>
          <a:prstGeom prst="rect">
            <a:avLst/>
          </a:prstGeom>
          <a:noFill/>
          <a:ln w="0">
            <a:noFill/>
          </a:ln>
        </p:spPr>
        <p:style>
          <a:lnRef idx="0"/>
          <a:fillRef idx="0"/>
          <a:effectRef idx="0"/>
          <a:fontRef idx="minor"/>
        </p:style>
        <p:txBody>
          <a:bodyPr lIns="0" rIns="0" tIns="0" bIns="0" anchor="t">
            <a:spAutoFit/>
          </a:bodyPr>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P/L leaders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Originators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Investment groups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Business development</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members of Finance groups</a:t>
            </a:r>
            <a:endParaRPr b="0" lang="en-US" sz="1400" strike="noStrike" u="none">
              <a:solidFill>
                <a:srgbClr val="ffffff"/>
              </a:solidFill>
              <a:effectLst/>
              <a:uFillTx/>
              <a:latin typeface="Arial"/>
            </a:endParaRPr>
          </a:p>
        </p:txBody>
      </p:sp>
      <p:sp>
        <p:nvSpPr>
          <p:cNvPr id="177" name=""/>
          <p:cNvSpPr/>
          <p:nvPr/>
        </p:nvSpPr>
        <p:spPr>
          <a:xfrm>
            <a:off x="3067200" y="4429080"/>
            <a:ext cx="2987640" cy="2135160"/>
          </a:xfrm>
          <a:prstGeom prst="rect">
            <a:avLst/>
          </a:prstGeom>
          <a:noFill/>
          <a:ln w="0">
            <a:noFill/>
          </a:ln>
        </p:spPr>
        <p:style>
          <a:lnRef idx="0"/>
          <a:fillRef idx="0"/>
          <a:effectRef idx="0"/>
          <a:fontRef idx="minor"/>
        </p:style>
        <p:txBody>
          <a:bodyPr lIns="0" rIns="0" tIns="0" bIns="0" anchor="t">
            <a:spAutoFit/>
          </a:bodyPr>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RAC</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Structuring</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leadership from  </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(deal related, tax)</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Finance</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 / PR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78" name=""/>
          <p:cNvSpPr/>
          <p:nvPr/>
        </p:nvSpPr>
        <p:spPr>
          <a:xfrm>
            <a:off x="5970600" y="4429080"/>
            <a:ext cx="2665440" cy="192168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Pipeline operators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O&amp;M staff</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(compliance, reporting)</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 (AP/AR)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IR/PR (support roles)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79" name=""/>
          <p:cNvSpPr/>
          <p:nvPr/>
        </p:nvSpPr>
        <p:spPr>
          <a:xfrm>
            <a:off x="7959600" y="2755800"/>
            <a:ext cx="1200240" cy="640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Non-core</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(oustourcing opportunities)</a:t>
            </a:r>
            <a:endParaRPr b="0" lang="en-US" sz="1400" strike="noStrike" u="none">
              <a:solidFill>
                <a:srgbClr val="ffffff"/>
              </a:solidFill>
              <a:effectLst/>
              <a:uFillTx/>
              <a:latin typeface="Arial"/>
            </a:endParaRPr>
          </a:p>
        </p:txBody>
      </p:sp>
      <p:sp>
        <p:nvSpPr>
          <p:cNvPr id="180" name=""/>
          <p:cNvSpPr/>
          <p:nvPr/>
        </p:nvSpPr>
        <p:spPr>
          <a:xfrm>
            <a:off x="281160" y="1082520"/>
            <a:ext cx="2404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p:txBody>
      </p:sp>
      <p:sp>
        <p:nvSpPr>
          <p:cNvPr id="181" name=""/>
          <p:cNvSpPr/>
          <p:nvPr/>
        </p:nvSpPr>
        <p:spPr>
          <a:xfrm>
            <a:off x="2952720" y="1082520"/>
            <a:ext cx="2206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and technical</a:t>
            </a:r>
            <a:endParaRPr b="0" lang="en-US" sz="1400" strike="noStrike" u="none">
              <a:solidFill>
                <a:srgbClr val="ffffff"/>
              </a:solidFill>
              <a:effectLst/>
              <a:uFillTx/>
              <a:latin typeface="Arial"/>
            </a:endParaRPr>
          </a:p>
        </p:txBody>
      </p:sp>
      <p:sp>
        <p:nvSpPr>
          <p:cNvPr id="182" name=""/>
          <p:cNvSpPr/>
          <p:nvPr/>
        </p:nvSpPr>
        <p:spPr>
          <a:xfrm>
            <a:off x="5599080" y="1082520"/>
            <a:ext cx="2665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D8373B9-19D1-4606-975B-9DD20BFFCB51}"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3" name=""/>
          <p:cNvSpPr/>
          <p:nvPr/>
        </p:nvSpPr>
        <p:spPr>
          <a:xfrm>
            <a:off x="81000" y="4398840"/>
            <a:ext cx="3546360" cy="70488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8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PERSONNEL ROLES</a:t>
            </a:r>
            <a:endParaRPr b="0" lang="en-US" sz="3200" strike="noStrike" u="none">
              <a:solidFill>
                <a:srgbClr val="fefb00"/>
              </a:solidFill>
              <a:effectLst/>
              <a:uFillTx/>
              <a:latin typeface="Arial Black"/>
            </a:endParaRPr>
          </a:p>
        </p:txBody>
      </p:sp>
      <p:sp>
        <p:nvSpPr>
          <p:cNvPr id="185" name=""/>
          <p:cNvSpPr/>
          <p:nvPr/>
        </p:nvSpPr>
        <p:spPr>
          <a:xfrm>
            <a:off x="3738600" y="998640"/>
            <a:ext cx="301140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Key roles</a:t>
            </a:r>
            <a:endParaRPr b="0" lang="en-US" sz="1500" strike="noStrike" u="none">
              <a:solidFill>
                <a:srgbClr val="ffffff"/>
              </a:solidFill>
              <a:effectLst/>
              <a:uFillTx/>
              <a:latin typeface="Arial"/>
            </a:endParaRPr>
          </a:p>
        </p:txBody>
      </p:sp>
      <p:sp>
        <p:nvSpPr>
          <p:cNvPr id="186" name=""/>
          <p:cNvSpPr/>
          <p:nvPr/>
        </p:nvSpPr>
        <p:spPr>
          <a:xfrm>
            <a:off x="3738600" y="1368360"/>
            <a:ext cx="540540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elects, and sets compensation for Corporate Policy Committee 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Appoints all Corporate Policy Committee and PRC members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MD and VP compensation schemes and evaluation/election criteria</a:t>
            </a:r>
            <a:endParaRPr b="0" lang="en-US" sz="1500" strike="noStrike" u="none">
              <a:solidFill>
                <a:srgbClr val="ffffff"/>
              </a:solidFill>
              <a:effectLst/>
              <a:uFillTx/>
              <a:latin typeface="Arial"/>
            </a:endParaRPr>
          </a:p>
        </p:txBody>
      </p:sp>
      <p:sp>
        <p:nvSpPr>
          <p:cNvPr id="187" name=""/>
          <p:cNvSpPr/>
          <p:nvPr/>
        </p:nvSpPr>
        <p:spPr>
          <a:xfrm>
            <a:off x="3686040" y="1262160"/>
            <a:ext cx="531684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188" name=""/>
          <p:cNvSpPr/>
          <p:nvPr/>
        </p:nvSpPr>
        <p:spPr>
          <a:xfrm>
            <a:off x="3738600" y="2987640"/>
            <a:ext cx="526428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evaluation and election criteria</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compensation levels and “curve tilt”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Hears and decides on MD and VP evaluation/election appeals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election slates from PRCs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Determines partnerable roles</a:t>
            </a:r>
            <a:endParaRPr b="0" lang="en-US" sz="1500" strike="noStrike" u="none">
              <a:solidFill>
                <a:srgbClr val="ffffff"/>
              </a:solidFill>
              <a:effectLst/>
              <a:uFillTx/>
              <a:latin typeface="Arial"/>
            </a:endParaRPr>
          </a:p>
        </p:txBody>
      </p:sp>
      <p:sp>
        <p:nvSpPr>
          <p:cNvPr id="189" name=""/>
          <p:cNvSpPr/>
          <p:nvPr/>
        </p:nvSpPr>
        <p:spPr>
          <a:xfrm>
            <a:off x="3738600" y="455760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MDs</a:t>
            </a:r>
            <a:endParaRPr b="0" lang="en-US" sz="1500" strike="noStrike" u="none">
              <a:solidFill>
                <a:srgbClr val="ffffff"/>
              </a:solidFill>
              <a:effectLst/>
              <a:uFillTx/>
              <a:latin typeface="Arial"/>
            </a:endParaRPr>
          </a:p>
        </p:txBody>
      </p:sp>
      <p:sp>
        <p:nvSpPr>
          <p:cNvPr id="190" name=""/>
          <p:cNvSpPr/>
          <p:nvPr/>
        </p:nvSpPr>
        <p:spPr>
          <a:xfrm>
            <a:off x="3738600" y="5380200"/>
            <a:ext cx="526428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Commercial and Strategic Professional and Technical VPs</a:t>
            </a:r>
            <a:endParaRPr b="0" lang="en-US" sz="1500" strike="noStrike" u="none">
              <a:solidFill>
                <a:srgbClr val="ffffff"/>
              </a:solidFill>
              <a:effectLst/>
              <a:uFillTx/>
              <a:latin typeface="Arial"/>
            </a:endParaRPr>
          </a:p>
        </p:txBody>
      </p:sp>
      <p:sp>
        <p:nvSpPr>
          <p:cNvPr id="191" name=""/>
          <p:cNvSpPr/>
          <p:nvPr/>
        </p:nvSpPr>
        <p:spPr>
          <a:xfrm>
            <a:off x="3738600" y="621504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Support VPs</a:t>
            </a:r>
            <a:endParaRPr b="0" lang="en-US" sz="1500" strike="noStrike" u="none">
              <a:solidFill>
                <a:srgbClr val="ffffff"/>
              </a:solidFill>
              <a:effectLst/>
              <a:uFillTx/>
              <a:latin typeface="Arial"/>
            </a:endParaRPr>
          </a:p>
        </p:txBody>
      </p:sp>
      <p:sp>
        <p:nvSpPr>
          <p:cNvPr id="192" name=""/>
          <p:cNvSpPr/>
          <p:nvPr/>
        </p:nvSpPr>
        <p:spPr>
          <a:xfrm>
            <a:off x="258840" y="4413240"/>
            <a:ext cx="3190680" cy="6861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MD PRC (Corporate Policy Committee MDs and selected other MDs)</a:t>
            </a:r>
            <a:endParaRPr b="0" lang="en-US" sz="1500" strike="noStrike" u="none">
              <a:solidFill>
                <a:srgbClr val="ffffff"/>
              </a:solidFill>
              <a:effectLst/>
              <a:uFillTx/>
              <a:latin typeface="Arial"/>
            </a:endParaRPr>
          </a:p>
        </p:txBody>
      </p:sp>
      <p:sp>
        <p:nvSpPr>
          <p:cNvPr id="193" name=""/>
          <p:cNvSpPr/>
          <p:nvPr/>
        </p:nvSpPr>
        <p:spPr>
          <a:xfrm>
            <a:off x="81000" y="1368360"/>
            <a:ext cx="333360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94" name=""/>
          <p:cNvSpPr/>
          <p:nvPr/>
        </p:nvSpPr>
        <p:spPr>
          <a:xfrm>
            <a:off x="258840" y="1434960"/>
            <a:ext cx="315432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195" name=""/>
          <p:cNvSpPr/>
          <p:nvPr/>
        </p:nvSpPr>
        <p:spPr>
          <a:xfrm>
            <a:off x="81000" y="5275440"/>
            <a:ext cx="3546360" cy="7045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96" name=""/>
          <p:cNvSpPr/>
          <p:nvPr/>
        </p:nvSpPr>
        <p:spPr>
          <a:xfrm>
            <a:off x="258840" y="5278320"/>
            <a:ext cx="3352680" cy="6861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Commercial/Strategic Professional and Technical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MDs)</a:t>
            </a:r>
            <a:endParaRPr b="0" lang="en-US" sz="1500" strike="noStrike" u="none">
              <a:solidFill>
                <a:srgbClr val="ffffff"/>
              </a:solidFill>
              <a:effectLst/>
              <a:uFillTx/>
              <a:latin typeface="Arial"/>
            </a:endParaRPr>
          </a:p>
        </p:txBody>
      </p:sp>
      <p:sp>
        <p:nvSpPr>
          <p:cNvPr id="197" name=""/>
          <p:cNvSpPr/>
          <p:nvPr/>
        </p:nvSpPr>
        <p:spPr>
          <a:xfrm>
            <a:off x="81000" y="6113520"/>
            <a:ext cx="3546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98" name=""/>
          <p:cNvSpPr/>
          <p:nvPr/>
        </p:nvSpPr>
        <p:spPr>
          <a:xfrm>
            <a:off x="258840" y="6180120"/>
            <a:ext cx="31906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Support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MDs)</a:t>
            </a:r>
            <a:endParaRPr b="0" lang="en-US" sz="1500" strike="noStrike" u="none">
              <a:solidFill>
                <a:srgbClr val="ffffff"/>
              </a:solidFill>
              <a:effectLst/>
              <a:uFillTx/>
              <a:latin typeface="Arial"/>
            </a:endParaRPr>
          </a:p>
        </p:txBody>
      </p:sp>
      <p:sp>
        <p:nvSpPr>
          <p:cNvPr id="199" name=""/>
          <p:cNvSpPr/>
          <p:nvPr/>
        </p:nvSpPr>
        <p:spPr>
          <a:xfrm>
            <a:off x="81000" y="2997360"/>
            <a:ext cx="333864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00" name=""/>
          <p:cNvSpPr/>
          <p:nvPr/>
        </p:nvSpPr>
        <p:spPr>
          <a:xfrm>
            <a:off x="258840" y="3054240"/>
            <a:ext cx="3427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B473EA3A-F1BE-4F3E-86BB-78742AFC0FF7}"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CURRENT COMPENSATION PRINCIPLES</a:t>
            </a:r>
            <a:endParaRPr b="0" lang="en-US" sz="3200" strike="noStrike" u="none">
              <a:solidFill>
                <a:srgbClr val="fefb00"/>
              </a:solidFill>
              <a:effectLst/>
              <a:uFillTx/>
              <a:latin typeface="Arial Black"/>
            </a:endParaRPr>
          </a:p>
        </p:txBody>
      </p:sp>
      <p:sp>
        <p:nvSpPr>
          <p:cNvPr id="202" name=""/>
          <p:cNvSpPr/>
          <p:nvPr/>
        </p:nvSpPr>
        <p:spPr>
          <a:xfrm>
            <a:off x="68400" y="1584360"/>
            <a:ext cx="2860560" cy="4089240"/>
          </a:xfrm>
          <a:prstGeom prst="rect">
            <a:avLst/>
          </a:prstGeom>
          <a:gradFill rotWithShape="0">
            <a:gsLst>
              <a:gs pos="0">
                <a:srgbClr val="000075"/>
              </a:gs>
              <a:gs pos="50000">
                <a:srgbClr val="0000fe"/>
              </a:gs>
              <a:gs pos="100000">
                <a:srgbClr val="000075"/>
              </a:gs>
            </a:gsLst>
            <a:lin ang="13500000"/>
          </a:gradFill>
          <a:ln w="19080">
            <a:solidFill>
              <a:srgbClr val="ffffff"/>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Compensation tenets</a:t>
            </a:r>
            <a:endParaRPr b="0" lang="en-US" sz="1800" strike="noStrike" u="none">
              <a:solidFill>
                <a:srgbClr val="ffffff"/>
              </a:solidFill>
              <a:effectLst/>
              <a:uFillTx/>
              <a:latin typeface="Arial"/>
            </a:endParaRPr>
          </a:p>
        </p:txBody>
      </p:sp>
      <p:sp>
        <p:nvSpPr>
          <p:cNvPr id="203" name=""/>
          <p:cNvSpPr/>
          <p:nvPr/>
        </p:nvSpPr>
        <p:spPr>
          <a:xfrm>
            <a:off x="182520" y="2076480"/>
            <a:ext cx="2746440" cy="3418200"/>
          </a:xfrm>
          <a:prstGeom prst="rect">
            <a:avLst/>
          </a:prstGeom>
          <a:noFill/>
          <a:ln w="0">
            <a:noFill/>
          </a:ln>
        </p:spPr>
        <p:style>
          <a:lnRef idx="0"/>
          <a:fillRef idx="0"/>
          <a:effectRef idx="0"/>
          <a:fontRef idx="minor"/>
        </p:style>
        <p:txBody>
          <a:bodyPr lIns="0" rIns="0" tIns="0" bIns="0" anchor="t">
            <a:spAutoFit/>
          </a:bodyPr>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Partners have more compensation at risk than a typical corporate executive</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Increasing variability/ spread in compensation ranges by level</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Corporate-wide bonus pools for each partnership level</a:t>
            </a:r>
            <a:endParaRPr b="0" lang="en-US" sz="1800" strike="noStrike" u="none">
              <a:solidFill>
                <a:srgbClr val="ffffff"/>
              </a:solidFill>
              <a:effectLst/>
              <a:uFillTx/>
              <a:latin typeface="Arial"/>
            </a:endParaRPr>
          </a:p>
        </p:txBody>
      </p:sp>
      <p:graphicFrame>
        <p:nvGraphicFramePr>
          <p:cNvPr id="204" name=""/>
          <p:cNvGraphicFramePr/>
          <p:nvPr/>
        </p:nvGraphicFramePr>
        <p:xfrm>
          <a:off x="3195720" y="1900080"/>
          <a:ext cx="4935600" cy="3076560"/>
        </p:xfrm>
        <a:graphic>
          <a:graphicData uri="http://schemas.openxmlformats.org/presentationml/2006/ole">
            <p:oleObj r:id="rId1" spid="">
              <p:embed/>
              <p:pic>
                <p:nvPicPr>
                  <p:cNvPr id="205" name="" descr=""/>
                  <p:cNvPicPr/>
                  <p:nvPr/>
                </p:nvPicPr>
                <p:blipFill>
                  <a:blip r:embed="rId2"/>
                  <a:stretch/>
                </p:blipFill>
                <p:spPr>
                  <a:xfrm>
                    <a:off x="3195720" y="1900080"/>
                    <a:ext cx="4935600" cy="3076560"/>
                  </a:xfrm>
                  <a:prstGeom prst="rect">
                    <a:avLst/>
                  </a:prstGeom>
                  <a:noFill/>
                  <a:ln w="0">
                    <a:noFill/>
                  </a:ln>
                </p:spPr>
              </p:pic>
            </p:oleObj>
          </a:graphicData>
        </a:graphic>
      </p:graphicFrame>
      <p:sp>
        <p:nvSpPr>
          <p:cNvPr id="206" name=""/>
          <p:cNvSpPr/>
          <p:nvPr/>
        </p:nvSpPr>
        <p:spPr>
          <a:xfrm>
            <a:off x="8143920" y="2613960"/>
            <a:ext cx="1122480" cy="7315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 restricted shares</a:t>
            </a:r>
            <a:endParaRPr b="0" lang="en-US" sz="1600" strike="noStrike" u="none">
              <a:solidFill>
                <a:srgbClr val="ffffff"/>
              </a:solidFill>
              <a:effectLst/>
              <a:uFillTx/>
              <a:latin typeface="Arial"/>
            </a:endParaRPr>
          </a:p>
        </p:txBody>
      </p:sp>
      <p:sp>
        <p:nvSpPr>
          <p:cNvPr id="207" name=""/>
          <p:cNvSpPr/>
          <p:nvPr/>
        </p:nvSpPr>
        <p:spPr>
          <a:xfrm>
            <a:off x="8143920" y="4631040"/>
            <a:ext cx="586800" cy="48780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salary</a:t>
            </a:r>
            <a:endParaRPr b="0" lang="en-US" sz="1600" strike="noStrike" u="none">
              <a:solidFill>
                <a:srgbClr val="ffffff"/>
              </a:solidFill>
              <a:effectLst/>
              <a:uFillTx/>
              <a:latin typeface="Arial"/>
            </a:endParaRPr>
          </a:p>
        </p:txBody>
      </p:sp>
      <p:sp>
        <p:nvSpPr>
          <p:cNvPr id="208" name=""/>
          <p:cNvSpPr/>
          <p:nvPr/>
        </p:nvSpPr>
        <p:spPr>
          <a:xfrm>
            <a:off x="3473280" y="4976640"/>
            <a:ext cx="94644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p:txBody>
      </p:sp>
      <p:sp>
        <p:nvSpPr>
          <p:cNvPr id="209" name=""/>
          <p:cNvSpPr/>
          <p:nvPr/>
        </p:nvSpPr>
        <p:spPr>
          <a:xfrm>
            <a:off x="5330160" y="4976640"/>
            <a:ext cx="266976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Range of MD compensation</a:t>
            </a:r>
            <a:endParaRPr b="0" lang="en-US" sz="1600" strike="noStrike" u="none">
              <a:solidFill>
                <a:srgbClr val="ffffff"/>
              </a:solidFill>
              <a:effectLst/>
              <a:uFillTx/>
              <a:latin typeface="Arial"/>
            </a:endParaRPr>
          </a:p>
        </p:txBody>
      </p:sp>
      <p:sp>
        <p:nvSpPr>
          <p:cNvPr id="210" name=""/>
          <p:cNvSpPr/>
          <p:nvPr/>
        </p:nvSpPr>
        <p:spPr>
          <a:xfrm>
            <a:off x="3195720" y="1801800"/>
            <a:ext cx="560700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Relative level of compensation at-risk for partners</a:t>
            </a:r>
            <a:endParaRPr b="0" lang="en-US" sz="1800" strike="noStrike" u="none">
              <a:solidFill>
                <a:srgbClr val="ffffff"/>
              </a:solidFill>
              <a:effectLst/>
              <a:uFillTx/>
              <a:latin typeface="Arial"/>
            </a:endParaRPr>
          </a:p>
        </p:txBody>
      </p:sp>
      <p:sp>
        <p:nvSpPr>
          <p:cNvPr id="211" name=""/>
          <p:cNvSpPr/>
          <p:nvPr/>
        </p:nvSpPr>
        <p:spPr>
          <a:xfrm>
            <a:off x="8143920" y="3986640"/>
            <a:ext cx="79992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FC2E6E6-0BC0-4D01-A1BE-61EEAE581CD9}"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2" name=""/>
          <p:cNvSpPr/>
          <p:nvPr/>
        </p:nvSpPr>
        <p:spPr>
          <a:xfrm>
            <a:off x="1674720" y="5386320"/>
            <a:ext cx="2602080" cy="13719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Create specific compensation vehicles linked to building new businesses, but with distributed ownership across entire partnership</a:t>
            </a:r>
            <a:endParaRPr b="0" lang="en-US" sz="1500" strike="noStrike" u="none">
              <a:solidFill>
                <a:srgbClr val="ffffff"/>
              </a:solidFill>
              <a:effectLst/>
              <a:uFillTx/>
              <a:latin typeface="Arial"/>
            </a:endParaRPr>
          </a:p>
        </p:txBody>
      </p:sp>
      <p:sp>
        <p:nvSpPr>
          <p:cNvPr id="213" name="PlaceHolder 1"/>
          <p:cNvSpPr>
            <a:spLocks noGrp="1"/>
          </p:cNvSpPr>
          <p:nvPr>
            <p:ph type="title"/>
          </p:nvPr>
        </p:nvSpPr>
        <p:spPr>
          <a:xfrm>
            <a:off x="76320" y="228240"/>
            <a:ext cx="8991360" cy="14637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CHALLENGES IN COMPENSATING PARTNERS FOR NEW BUSINESS BUILDING VENTURES</a:t>
            </a:r>
            <a:endParaRPr b="0" lang="en-US" sz="3200" strike="noStrike" u="none">
              <a:solidFill>
                <a:srgbClr val="fefb00"/>
              </a:solidFill>
              <a:effectLst/>
              <a:uFillTx/>
              <a:latin typeface="Arial Black"/>
            </a:endParaRPr>
          </a:p>
        </p:txBody>
      </p:sp>
      <p:sp>
        <p:nvSpPr>
          <p:cNvPr id="214" name=""/>
          <p:cNvSpPr/>
          <p:nvPr/>
        </p:nvSpPr>
        <p:spPr>
          <a:xfrm>
            <a:off x="1674720" y="1784520"/>
            <a:ext cx="260208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Methodology</a:t>
            </a:r>
            <a:endParaRPr b="0" lang="en-US" sz="1800" strike="noStrike" u="none">
              <a:solidFill>
                <a:srgbClr val="ffffff"/>
              </a:solidFill>
              <a:effectLst/>
              <a:uFillTx/>
              <a:latin typeface="Arial"/>
            </a:endParaRPr>
          </a:p>
        </p:txBody>
      </p:sp>
      <p:sp>
        <p:nvSpPr>
          <p:cNvPr id="215" name=""/>
          <p:cNvSpPr/>
          <p:nvPr/>
        </p:nvSpPr>
        <p:spPr>
          <a:xfrm>
            <a:off x="4470480" y="1784520"/>
            <a:ext cx="358776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Challenges/implications</a:t>
            </a:r>
            <a:endParaRPr b="0" lang="en-US" sz="1800" strike="noStrike" u="none">
              <a:solidFill>
                <a:srgbClr val="ffffff"/>
              </a:solidFill>
              <a:effectLst/>
              <a:uFillTx/>
              <a:latin typeface="Arial"/>
            </a:endParaRPr>
          </a:p>
        </p:txBody>
      </p:sp>
      <p:sp>
        <p:nvSpPr>
          <p:cNvPr id="216" name=""/>
          <p:cNvSpPr/>
          <p:nvPr/>
        </p:nvSpPr>
        <p:spPr>
          <a:xfrm>
            <a:off x="196920" y="2192400"/>
            <a:ext cx="130968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1</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p:txBody>
      </p:sp>
      <p:sp>
        <p:nvSpPr>
          <p:cNvPr id="217" name=""/>
          <p:cNvSpPr/>
          <p:nvPr/>
        </p:nvSpPr>
        <p:spPr>
          <a:xfrm>
            <a:off x="1674720" y="2192400"/>
            <a:ext cx="260208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Use salary, cash bonus, and Enron corporate options/ restricted shares as the sole tools to compensate all partners </a:t>
            </a:r>
            <a:endParaRPr b="0" lang="en-US" sz="1500" strike="noStrike" u="none">
              <a:solidFill>
                <a:srgbClr val="ffffff"/>
              </a:solidFill>
              <a:effectLst/>
              <a:uFillTx/>
              <a:latin typeface="Arial"/>
            </a:endParaRPr>
          </a:p>
        </p:txBody>
      </p:sp>
      <p:sp>
        <p:nvSpPr>
          <p:cNvPr id="218" name=""/>
          <p:cNvSpPr/>
          <p:nvPr/>
        </p:nvSpPr>
        <p:spPr>
          <a:xfrm>
            <a:off x="4470480" y="2192400"/>
            <a:ext cx="4137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Easy to lose focus on the importance of 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Partners reluctant to donate best people to a new venture with more distant and indirect impact on stock price</a:t>
            </a:r>
            <a:endParaRPr b="0" lang="en-US" sz="1500" strike="noStrike" u="none">
              <a:solidFill>
                <a:srgbClr val="ffffff"/>
              </a:solidFill>
              <a:effectLst/>
              <a:uFillTx/>
              <a:latin typeface="Arial"/>
            </a:endParaRPr>
          </a:p>
        </p:txBody>
      </p:sp>
      <p:sp>
        <p:nvSpPr>
          <p:cNvPr id="219" name=""/>
          <p:cNvSpPr/>
          <p:nvPr/>
        </p:nvSpPr>
        <p:spPr>
          <a:xfrm>
            <a:off x="1674720" y="3568680"/>
            <a:ext cx="2602080" cy="16005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Create special incentives (e.g., formulaic compensation vehicles) to be shared by those individuals directly involved with the creation of new businesses </a:t>
            </a:r>
            <a:endParaRPr b="0" lang="en-US" sz="1500" strike="noStrike" u="none">
              <a:solidFill>
                <a:srgbClr val="ffffff"/>
              </a:solidFill>
              <a:effectLst/>
              <a:uFillTx/>
              <a:latin typeface="Arial"/>
            </a:endParaRPr>
          </a:p>
        </p:txBody>
      </p:sp>
      <p:sp>
        <p:nvSpPr>
          <p:cNvPr id="220" name=""/>
          <p:cNvSpPr/>
          <p:nvPr/>
        </p:nvSpPr>
        <p:spPr>
          <a:xfrm>
            <a:off x="4470480" y="3568680"/>
            <a:ext cx="4137120" cy="1600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Violates key tenet of partnership (i.e., single profit pool)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Value of new ventures may not be readily or accurately reflected in stock price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Leaders with formulaic compensation may be reluctant to “pull the plug” on non-performing businesses</a:t>
            </a:r>
            <a:endParaRPr b="0" lang="en-US" sz="1500" strike="noStrike" u="none">
              <a:solidFill>
                <a:srgbClr val="ffffff"/>
              </a:solidFill>
              <a:effectLst/>
              <a:uFillTx/>
              <a:latin typeface="Arial"/>
            </a:endParaRPr>
          </a:p>
        </p:txBody>
      </p:sp>
      <p:sp>
        <p:nvSpPr>
          <p:cNvPr id="221" name=""/>
          <p:cNvSpPr/>
          <p:nvPr/>
        </p:nvSpPr>
        <p:spPr>
          <a:xfrm>
            <a:off x="4470480" y="5386320"/>
            <a:ext cx="4137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Aligns entire leadership group toward creation of new businesses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Allows partners to have a portion of compensation tied to long term Enron growth in a vehicle other than stock price</a:t>
            </a:r>
            <a:endParaRPr b="0" lang="en-US" sz="1500" strike="noStrike" u="none">
              <a:solidFill>
                <a:srgbClr val="ffffff"/>
              </a:solidFill>
              <a:effectLst/>
              <a:uFillTx/>
              <a:latin typeface="Arial"/>
            </a:endParaRPr>
          </a:p>
        </p:txBody>
      </p:sp>
      <p:sp>
        <p:nvSpPr>
          <p:cNvPr id="222" name=""/>
          <p:cNvSpPr/>
          <p:nvPr/>
        </p:nvSpPr>
        <p:spPr>
          <a:xfrm>
            <a:off x="1674720" y="2100240"/>
            <a:ext cx="73929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223" name=""/>
          <p:cNvSpPr/>
          <p:nvPr/>
        </p:nvSpPr>
        <p:spPr>
          <a:xfrm>
            <a:off x="196920" y="3568680"/>
            <a:ext cx="15922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2</a:t>
            </a:r>
            <a:endParaRPr b="0" lang="en-US" sz="1500" strike="noStrike" u="none">
              <a:solidFill>
                <a:srgbClr val="ffffff"/>
              </a:solidFill>
              <a:effectLst/>
              <a:uFillTx/>
              <a:latin typeface="Arial"/>
            </a:endParaRPr>
          </a:p>
        </p:txBody>
      </p:sp>
      <p:sp>
        <p:nvSpPr>
          <p:cNvPr id="224" name=""/>
          <p:cNvSpPr/>
          <p:nvPr/>
        </p:nvSpPr>
        <p:spPr>
          <a:xfrm>
            <a:off x="196920" y="5386320"/>
            <a:ext cx="1309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Approach 3</a:t>
            </a:r>
            <a:endParaRPr b="0" lang="en-US" sz="1500" strike="noStrike" u="none">
              <a:solidFill>
                <a:srgbClr val="ffffff"/>
              </a:solidFill>
              <a:effectLst/>
              <a:uFillTx/>
              <a:latin typeface="Arial"/>
            </a:endParaRPr>
          </a:p>
        </p:txBody>
      </p:sp>
      <p:sp>
        <p:nvSpPr>
          <p:cNvPr id="225" name=""/>
          <p:cNvSpPr/>
          <p:nvPr/>
        </p:nvSpPr>
        <p:spPr>
          <a:xfrm>
            <a:off x="8597880" y="5386320"/>
            <a:ext cx="446040" cy="9147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000" strike="noStrike" u="none">
                <a:solidFill>
                  <a:srgbClr val="ffffff"/>
                </a:solidFill>
                <a:effectLst/>
                <a:uFillTx/>
                <a:latin typeface="Wingdings"/>
                <a:ea typeface="Wingdings"/>
              </a:rPr>
              <a:t></a:t>
            </a:r>
            <a:endParaRPr b="0" lang="en-US" sz="6000" strike="noStrike" u="none">
              <a:solidFill>
                <a:srgbClr val="ffffff"/>
              </a:solidFill>
              <a:effectLst/>
              <a:uFillTx/>
              <a:latin typeface="Arial"/>
            </a:endParaRPr>
          </a:p>
        </p:txBody>
      </p:sp>
      <p:sp>
        <p:nvSpPr>
          <p:cNvPr id="226" name=""/>
          <p:cNvSpPr/>
          <p:nvPr/>
        </p:nvSpPr>
        <p:spPr>
          <a:xfrm>
            <a:off x="8597880" y="2192400"/>
            <a:ext cx="446040" cy="1006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600" strike="noStrike" u="none">
                <a:solidFill>
                  <a:srgbClr val="ffffff"/>
                </a:solidFill>
                <a:effectLst/>
                <a:uFillTx/>
                <a:latin typeface="Wingdings"/>
                <a:ea typeface="Wingdings"/>
              </a:rPr>
              <a:t></a:t>
            </a:r>
            <a:endParaRPr b="0" lang="en-US" sz="6600" strike="noStrike" u="none">
              <a:solidFill>
                <a:srgbClr val="ffffff"/>
              </a:solidFill>
              <a:effectLst/>
              <a:uFillTx/>
              <a:latin typeface="Arial"/>
            </a:endParaRPr>
          </a:p>
        </p:txBody>
      </p:sp>
      <p:sp>
        <p:nvSpPr>
          <p:cNvPr id="227" name=""/>
          <p:cNvSpPr/>
          <p:nvPr/>
        </p:nvSpPr>
        <p:spPr>
          <a:xfrm>
            <a:off x="8597880" y="3568680"/>
            <a:ext cx="446040" cy="1006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6600" strike="noStrike" u="none">
                <a:solidFill>
                  <a:srgbClr val="ffffff"/>
                </a:solidFill>
                <a:effectLst/>
                <a:uFillTx/>
                <a:latin typeface="Wingdings"/>
                <a:ea typeface="Wingdings"/>
              </a:rPr>
              <a:t></a:t>
            </a:r>
            <a:endParaRPr b="0" lang="en-US" sz="6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58F8D7C-0555-42AB-A1C8-92B7F5293C3F}"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28" name=""/>
          <p:cNvSpPr/>
          <p:nvPr/>
        </p:nvSpPr>
        <p:spPr>
          <a:xfrm flipH="1">
            <a:off x="4217760" y="5500800"/>
            <a:ext cx="1484280" cy="25848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29" name=""/>
          <p:cNvSpPr/>
          <p:nvPr/>
        </p:nvSpPr>
        <p:spPr>
          <a:xfrm flipH="1">
            <a:off x="4275000" y="3094200"/>
            <a:ext cx="1355760" cy="117792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30" name=""/>
          <p:cNvSpPr/>
          <p:nvPr/>
        </p:nvSpPr>
        <p:spPr>
          <a:xfrm flipH="1">
            <a:off x="3986280" y="3497400"/>
            <a:ext cx="1644480" cy="200340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31" name=""/>
          <p:cNvSpPr/>
          <p:nvPr/>
        </p:nvSpPr>
        <p:spPr>
          <a:xfrm>
            <a:off x="5630760" y="5035680"/>
            <a:ext cx="2384640" cy="896760"/>
          </a:xfrm>
          <a:prstGeom prst="rect">
            <a:avLst/>
          </a:prstGeom>
          <a:gradFill rotWithShape="0">
            <a:gsLst>
              <a:gs pos="0">
                <a:srgbClr val="005e00"/>
              </a:gs>
              <a:gs pos="50000">
                <a:srgbClr val="00cc00"/>
              </a:gs>
              <a:gs pos="100000">
                <a:srgbClr val="005e00"/>
              </a:gs>
            </a:gsLst>
            <a:lin ang="13500000"/>
          </a:grad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32" name=""/>
          <p:cNvSpPr/>
          <p:nvPr/>
        </p:nvSpPr>
        <p:spPr>
          <a:xfrm>
            <a:off x="5630760" y="2112840"/>
            <a:ext cx="2384640" cy="24433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33" name=""/>
          <p:cNvSpPr/>
          <p:nvPr/>
        </p:nvSpPr>
        <p:spPr>
          <a:xfrm>
            <a:off x="1289160" y="357840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34" name=""/>
          <p:cNvSpPr/>
          <p:nvPr/>
        </p:nvSpPr>
        <p:spPr>
          <a:xfrm>
            <a:off x="1289160" y="521640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35" name=""/>
          <p:cNvSpPr/>
          <p:nvPr/>
        </p:nvSpPr>
        <p:spPr>
          <a:xfrm>
            <a:off x="1289160" y="1974960"/>
            <a:ext cx="2985840" cy="154620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Autofit/>
          </a:bodyPr>
          <a:p>
            <a:endParaRPr b="0" lang="en-US" sz="2400" strike="noStrike" u="none">
              <a:solidFill>
                <a:srgbClr val="ffffff"/>
              </a:solidFill>
              <a:effectLst/>
              <a:uFillTx/>
              <a:latin typeface="Arial"/>
            </a:endParaRPr>
          </a:p>
        </p:txBody>
      </p:sp>
      <p:sp>
        <p:nvSpPr>
          <p:cNvPr id="236"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NEW BUSINESS OPPORTUNITY CATEGORIES AND FUNDING SOURCES</a:t>
            </a:r>
            <a:endParaRPr b="0" lang="en-US" sz="3200" strike="noStrike" u="none">
              <a:solidFill>
                <a:srgbClr val="fefb00"/>
              </a:solidFill>
              <a:effectLst/>
              <a:uFillTx/>
              <a:latin typeface="Arial Black"/>
            </a:endParaRPr>
          </a:p>
        </p:txBody>
      </p:sp>
      <p:sp>
        <p:nvSpPr>
          <p:cNvPr id="237" name=""/>
          <p:cNvSpPr/>
          <p:nvPr/>
        </p:nvSpPr>
        <p:spPr>
          <a:xfrm>
            <a:off x="909720" y="1433520"/>
            <a:ext cx="374652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Type of growth opportunity</a:t>
            </a:r>
            <a:endParaRPr b="0" lang="en-US" sz="2000" strike="noStrike" u="none">
              <a:solidFill>
                <a:srgbClr val="ffffff"/>
              </a:solidFill>
              <a:effectLst/>
              <a:uFillTx/>
              <a:latin typeface="Arial"/>
            </a:endParaRPr>
          </a:p>
        </p:txBody>
      </p:sp>
      <p:sp>
        <p:nvSpPr>
          <p:cNvPr id="238" name=""/>
          <p:cNvSpPr/>
          <p:nvPr/>
        </p:nvSpPr>
        <p:spPr>
          <a:xfrm>
            <a:off x="5630760" y="1433520"/>
            <a:ext cx="206064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Funding sources</a:t>
            </a:r>
            <a:endParaRPr b="0" lang="en-US" sz="2000" strike="noStrike" u="none">
              <a:solidFill>
                <a:srgbClr val="ffffff"/>
              </a:solidFill>
              <a:effectLst/>
              <a:uFillTx/>
              <a:latin typeface="Arial"/>
            </a:endParaRPr>
          </a:p>
        </p:txBody>
      </p:sp>
      <p:sp>
        <p:nvSpPr>
          <p:cNvPr id="239" name=""/>
          <p:cNvSpPr/>
          <p:nvPr/>
        </p:nvSpPr>
        <p:spPr>
          <a:xfrm>
            <a:off x="1417680" y="2259000"/>
            <a:ext cx="2728800" cy="975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Existing core business growth opportunity (e.g., Enron Europe, Enron Japan)</a:t>
            </a:r>
            <a:endParaRPr b="0" lang="en-US" sz="1600" strike="noStrike" u="none">
              <a:solidFill>
                <a:srgbClr val="ffffff"/>
              </a:solidFill>
              <a:effectLst/>
              <a:uFillTx/>
              <a:latin typeface="Arial"/>
            </a:endParaRPr>
          </a:p>
        </p:txBody>
      </p:sp>
      <p:sp>
        <p:nvSpPr>
          <p:cNvPr id="240" name=""/>
          <p:cNvSpPr/>
          <p:nvPr/>
        </p:nvSpPr>
        <p:spPr>
          <a:xfrm>
            <a:off x="5702400" y="2957400"/>
            <a:ext cx="231300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Enron equity</a:t>
            </a:r>
            <a:endParaRPr b="0" lang="en-US" sz="1800" strike="noStrike" u="none">
              <a:solidFill>
                <a:srgbClr val="ffffff"/>
              </a:solidFill>
              <a:effectLst/>
              <a:uFillTx/>
              <a:latin typeface="Arial"/>
            </a:endParaRPr>
          </a:p>
        </p:txBody>
      </p:sp>
      <p:sp>
        <p:nvSpPr>
          <p:cNvPr id="241" name=""/>
          <p:cNvSpPr/>
          <p:nvPr/>
        </p:nvSpPr>
        <p:spPr>
          <a:xfrm>
            <a:off x="1417680" y="3984480"/>
            <a:ext cx="2728800" cy="73152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Future or potential core business (e.g., Networks, original EES, Data Storage)</a:t>
            </a:r>
            <a:endParaRPr b="0" lang="en-US" sz="1600" strike="noStrike" u="none">
              <a:solidFill>
                <a:srgbClr val="ffffff"/>
              </a:solidFill>
              <a:effectLst/>
              <a:uFillTx/>
              <a:latin typeface="Arial"/>
            </a:endParaRPr>
          </a:p>
        </p:txBody>
      </p:sp>
      <p:sp>
        <p:nvSpPr>
          <p:cNvPr id="242" name=""/>
          <p:cNvSpPr/>
          <p:nvPr/>
        </p:nvSpPr>
        <p:spPr>
          <a:xfrm>
            <a:off x="1417680" y="5500800"/>
            <a:ext cx="2728800" cy="97524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Non-core business ventures that leverage proprietary knowledge (e.g., NewPower Corp., Wind)</a:t>
            </a:r>
            <a:endParaRPr b="0" lang="en-US" sz="1600" strike="noStrike" u="none">
              <a:solidFill>
                <a:srgbClr val="ffffff"/>
              </a:solidFill>
              <a:effectLst/>
              <a:uFillTx/>
              <a:latin typeface="Arial"/>
            </a:endParaRPr>
          </a:p>
        </p:txBody>
      </p:sp>
      <p:sp>
        <p:nvSpPr>
          <p:cNvPr id="243" name=""/>
          <p:cNvSpPr/>
          <p:nvPr/>
        </p:nvSpPr>
        <p:spPr>
          <a:xfrm flipH="1">
            <a:off x="4275000" y="2819520"/>
            <a:ext cx="1355760" cy="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44" name=""/>
          <p:cNvSpPr/>
          <p:nvPr/>
        </p:nvSpPr>
        <p:spPr>
          <a:xfrm flipH="1" flipV="1">
            <a:off x="4275000" y="4556160"/>
            <a:ext cx="1355760" cy="660240"/>
          </a:xfrm>
          <a:prstGeom prst="line">
            <a:avLst/>
          </a:prstGeom>
          <a:ln w="63360">
            <a:solidFill>
              <a:srgbClr val="ffffff"/>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45" name=""/>
          <p:cNvSpPr/>
          <p:nvPr/>
        </p:nvSpPr>
        <p:spPr>
          <a:xfrm>
            <a:off x="5702400" y="5210280"/>
            <a:ext cx="231300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Deferred partnership compensation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44DC391-1D1B-4072-9D71-363758E5DC08}" type="slidenum">
              <a:t>14</a:t>
            </a:fld>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IMPACT OF PARTNERSHIP INTEREST IN NEW BUSINESS GROWTH</a:t>
            </a:r>
            <a:endParaRPr b="0" lang="en-US" sz="3200" strike="noStrike" u="none">
              <a:solidFill>
                <a:srgbClr val="fefb00"/>
              </a:solidFill>
              <a:effectLst/>
              <a:uFillTx/>
              <a:latin typeface="Arial Black"/>
            </a:endParaRPr>
          </a:p>
        </p:txBody>
      </p:sp>
      <p:sp>
        <p:nvSpPr>
          <p:cNvPr id="247" name=""/>
          <p:cNvSpPr/>
          <p:nvPr/>
        </p:nvSpPr>
        <p:spPr>
          <a:xfrm>
            <a:off x="981000" y="1955880"/>
            <a:ext cx="7564680" cy="1664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Increased support across the organization for new businesses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EES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EBS</a:t>
            </a:r>
            <a:endParaRPr b="0" lang="en-US" sz="2000" strike="noStrike" u="none">
              <a:solidFill>
                <a:srgbClr val="ffffff"/>
              </a:solidFill>
              <a:effectLst/>
              <a:uFillTx/>
              <a:latin typeface="Arial"/>
            </a:endParaRPr>
          </a:p>
        </p:txBody>
      </p:sp>
      <p:sp>
        <p:nvSpPr>
          <p:cNvPr id="248" name=""/>
          <p:cNvSpPr/>
          <p:nvPr/>
        </p:nvSpPr>
        <p:spPr>
          <a:xfrm>
            <a:off x="981000" y="3902040"/>
            <a:ext cx="7564680" cy="1664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Increased accountability/“pushback” from partnership group for key decisions</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Azurix</a:t>
            </a:r>
            <a:endParaRPr b="0" lang="en-US" sz="2000" strike="noStrike" u="none">
              <a:solidFill>
                <a:srgbClr val="ffffff"/>
              </a:solidFill>
              <a:effectLst/>
              <a:uFillTx/>
              <a:latin typeface="Arial"/>
            </a:endParaRPr>
          </a:p>
          <a:p>
            <a:pPr lvl="1" marL="379440" indent="-26496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EI</a:t>
            </a:r>
            <a:endParaRPr b="0" lang="en-US" sz="2000" strike="noStrike" u="none">
              <a:solidFill>
                <a:srgbClr val="ffffff"/>
              </a:solidFill>
              <a:effectLst/>
              <a:uFillTx/>
              <a:latin typeface="Arial"/>
            </a:endParaRPr>
          </a:p>
        </p:txBody>
      </p:sp>
      <p:sp>
        <p:nvSpPr>
          <p:cNvPr id="249" name=""/>
          <p:cNvSpPr/>
          <p:nvPr/>
        </p:nvSpPr>
        <p:spPr>
          <a:xfrm>
            <a:off x="531720" y="1955880"/>
            <a:ext cx="449280" cy="305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1.</a:t>
            </a:r>
            <a:endParaRPr b="0" lang="en-US" sz="2000" strike="noStrike" u="none">
              <a:solidFill>
                <a:srgbClr val="ffffff"/>
              </a:solidFill>
              <a:effectLst/>
              <a:uFillTx/>
              <a:latin typeface="Arial"/>
            </a:endParaRPr>
          </a:p>
        </p:txBody>
      </p:sp>
      <p:sp>
        <p:nvSpPr>
          <p:cNvPr id="250" name=""/>
          <p:cNvSpPr/>
          <p:nvPr/>
        </p:nvSpPr>
        <p:spPr>
          <a:xfrm>
            <a:off x="531720" y="3902040"/>
            <a:ext cx="449280" cy="3052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2.</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ECA559D-C767-4A88-B6F9-450C42D97ACD}" type="slidenum">
              <a:t>15</a:t>
            </a:fld>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GOVERNANCE</a:t>
            </a:r>
            <a:endParaRPr b="0" lang="en-US" sz="3200" strike="noStrike" u="none">
              <a:solidFill>
                <a:srgbClr val="fefb00"/>
              </a:solidFill>
              <a:effectLst/>
              <a:uFillTx/>
              <a:latin typeface="Arial Black"/>
            </a:endParaRPr>
          </a:p>
        </p:txBody>
      </p:sp>
      <p:sp>
        <p:nvSpPr>
          <p:cNvPr id="252" name=""/>
          <p:cNvSpPr/>
          <p:nvPr/>
        </p:nvSpPr>
        <p:spPr>
          <a:xfrm>
            <a:off x="66600" y="1654200"/>
            <a:ext cx="9063000" cy="2872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An independent Board will ensure integrity and consistency in key compensation issues by</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Identifying which new business ventures are placed in each category</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Determining funding sources and proportions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Approving specific valuation methodology, take-out provisions, and caps</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0F42D3FA-3978-4F86-9F9F-AB4E459BA89F}" type="slidenum">
              <a:t>16</a:t>
            </a:fld>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3"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RELATIVE IMPACT OF HYBRID COMPENSATION APPROACH</a:t>
            </a:r>
            <a:endParaRPr b="0" lang="en-US" sz="3200" strike="noStrike" u="none">
              <a:solidFill>
                <a:srgbClr val="fefb00"/>
              </a:solidFill>
              <a:effectLst/>
              <a:uFillTx/>
              <a:latin typeface="Arial Black"/>
            </a:endParaRPr>
          </a:p>
        </p:txBody>
      </p:sp>
      <p:sp>
        <p:nvSpPr>
          <p:cNvPr id="254" name=""/>
          <p:cNvSpPr/>
          <p:nvPr/>
        </p:nvSpPr>
        <p:spPr>
          <a:xfrm>
            <a:off x="6908760" y="448776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255" name=""/>
          <p:cNvSpPr/>
          <p:nvPr/>
        </p:nvSpPr>
        <p:spPr>
          <a:xfrm>
            <a:off x="6908760" y="526104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salary</a:t>
            </a:r>
            <a:endParaRPr b="0" lang="en-US" sz="1600" strike="noStrike" u="none">
              <a:solidFill>
                <a:srgbClr val="ffffff"/>
              </a:solidFill>
              <a:effectLst/>
              <a:uFillTx/>
              <a:latin typeface="Arial"/>
            </a:endParaRPr>
          </a:p>
        </p:txBody>
      </p:sp>
      <p:sp>
        <p:nvSpPr>
          <p:cNvPr id="256" name=""/>
          <p:cNvSpPr/>
          <p:nvPr/>
        </p:nvSpPr>
        <p:spPr>
          <a:xfrm>
            <a:off x="1131840" y="5745240"/>
            <a:ext cx="115560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VP </a:t>
            </a:r>
            <a:endParaRPr b="0" lang="en-US" sz="2000" strike="noStrike" u="none">
              <a:solidFill>
                <a:srgbClr val="ffffff"/>
              </a:solidFill>
              <a:effectLst/>
              <a:uFillTx/>
              <a:latin typeface="Arial"/>
            </a:endParaRPr>
          </a:p>
        </p:txBody>
      </p:sp>
      <p:sp>
        <p:nvSpPr>
          <p:cNvPr id="257" name=""/>
          <p:cNvSpPr/>
          <p:nvPr/>
        </p:nvSpPr>
        <p:spPr>
          <a:xfrm>
            <a:off x="3323880" y="5742000"/>
            <a:ext cx="335196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Range of MD compensation</a:t>
            </a:r>
            <a:endParaRPr b="0" lang="en-US" sz="2000" strike="noStrike" u="none">
              <a:solidFill>
                <a:srgbClr val="ffffff"/>
              </a:solidFill>
              <a:effectLst/>
              <a:uFillTx/>
              <a:latin typeface="Arial"/>
            </a:endParaRPr>
          </a:p>
        </p:txBody>
      </p:sp>
      <p:sp>
        <p:nvSpPr>
          <p:cNvPr id="258" name=""/>
          <p:cNvSpPr/>
          <p:nvPr/>
        </p:nvSpPr>
        <p:spPr>
          <a:xfrm>
            <a:off x="6908760" y="214848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Equity interest in new businesses</a:t>
            </a:r>
            <a:endParaRPr b="0" lang="en-US" sz="1600" strike="noStrike" u="none">
              <a:solidFill>
                <a:srgbClr val="ffffff"/>
              </a:solidFill>
              <a:effectLst/>
              <a:uFillTx/>
              <a:latin typeface="Arial"/>
            </a:endParaRPr>
          </a:p>
        </p:txBody>
      </p:sp>
      <p:graphicFrame>
        <p:nvGraphicFramePr>
          <p:cNvPr id="259" name=""/>
          <p:cNvGraphicFramePr/>
          <p:nvPr/>
        </p:nvGraphicFramePr>
        <p:xfrm>
          <a:off x="746280" y="1751040"/>
          <a:ext cx="6162480" cy="3841560"/>
        </p:xfrm>
        <a:graphic>
          <a:graphicData uri="http://schemas.openxmlformats.org/presentationml/2006/ole">
            <p:oleObj r:id="rId1" spid="">
              <p:embed/>
              <p:pic>
                <p:nvPicPr>
                  <p:cNvPr id="260" name="" descr=""/>
                  <p:cNvPicPr/>
                  <p:nvPr/>
                </p:nvPicPr>
                <p:blipFill>
                  <a:blip r:embed="rId2"/>
                  <a:stretch/>
                </p:blipFill>
                <p:spPr>
                  <a:xfrm>
                    <a:off x="746280" y="1751040"/>
                    <a:ext cx="6162480" cy="3841560"/>
                  </a:xfrm>
                  <a:prstGeom prst="rect">
                    <a:avLst/>
                  </a:prstGeom>
                  <a:noFill/>
                  <a:ln w="0">
                    <a:noFill/>
                  </a:ln>
                </p:spPr>
              </p:pic>
            </p:oleObj>
          </a:graphicData>
        </a:graphic>
      </p:graphicFrame>
      <p:sp>
        <p:nvSpPr>
          <p:cNvPr id="261" name=""/>
          <p:cNvSpPr/>
          <p:nvPr/>
        </p:nvSpPr>
        <p:spPr>
          <a:xfrm>
            <a:off x="6908760" y="298656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Options/restricted shares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216EACDD-623E-4AB3-81FC-20F675C6828F}" type="slidenum">
              <a:t>17</a:t>
            </a:fld>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2" name=""/>
          <p:cNvSpPr/>
          <p:nvPr/>
        </p:nvSpPr>
        <p:spPr>
          <a:xfrm>
            <a:off x="4422600" y="182880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263" name=""/>
          <p:cNvSpPr/>
          <p:nvPr/>
        </p:nvSpPr>
        <p:spPr>
          <a:xfrm flipH="1" flipV="1" rot="5400000">
            <a:off x="5761800" y="-349200"/>
            <a:ext cx="1596240" cy="4977720"/>
          </a:xfrm>
          <a:custGeom>
            <a:avLst/>
            <a:gdLst/>
            <a:ahLst/>
            <a:rect l="l" t="t" r="r" b="b"/>
            <a:pathLst>
              <a:path stroke="0" w="21600" h="21600">
                <a:moveTo>
                  <a:pt x="10800" y="0"/>
                </a:moveTo>
                <a:arcTo wR="10800" hR="10800" stAng="-5400000" swAng="5637252"/>
                <a:lnTo>
                  <a:pt x="10800" y="10800"/>
                </a:lnTo>
                <a:close/>
              </a:path>
              <a:path fill="none" w="21600" h="21600">
                <a:moveTo>
                  <a:pt x="10800" y="0"/>
                </a:moveTo>
                <a:arcTo wR="10800" hR="10800" stAng="-5400000" swAng="5637252"/>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4" name=""/>
          <p:cNvSpPr/>
          <p:nvPr/>
        </p:nvSpPr>
        <p:spPr>
          <a:xfrm>
            <a:off x="4422600" y="2028960"/>
            <a:ext cx="215424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265"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BUILDING THE ENRON OF TOMORROW</a:t>
            </a:r>
            <a:endParaRPr b="0" lang="en-US" sz="3200" strike="noStrike" u="none">
              <a:solidFill>
                <a:srgbClr val="fefb00"/>
              </a:solidFill>
              <a:effectLst/>
              <a:uFillTx/>
              <a:latin typeface="Arial Black"/>
            </a:endParaRPr>
          </a:p>
        </p:txBody>
      </p:sp>
      <p:sp>
        <p:nvSpPr>
          <p:cNvPr id="266" name=""/>
          <p:cNvSpPr/>
          <p:nvPr/>
        </p:nvSpPr>
        <p:spPr>
          <a:xfrm>
            <a:off x="6694560" y="2028960"/>
            <a:ext cx="2394000" cy="4563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Valued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Broad-based business building development by leveraging </a:t>
            </a:r>
            <a:r>
              <a:rPr b="1" lang="en-US" sz="1800" strike="noStrike" u="sng">
                <a:solidFill>
                  <a:srgbClr val="ffffff"/>
                </a:solidFill>
                <a:effectLst/>
                <a:uFillTx/>
                <a:latin typeface="Arial"/>
              </a:rPr>
              <a:t>intangible capital</a:t>
            </a:r>
            <a:r>
              <a:rPr b="1" lang="en-US" sz="1800" strike="noStrike" u="none">
                <a:solidFill>
                  <a:srgbClr val="ffffff"/>
                </a:solidFill>
                <a:effectLst/>
                <a:uFillTx/>
                <a:latin typeface="Arial"/>
              </a:rPr>
              <a:t> (i.e., knowledge, talent, 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Professional Partnership Model</a:t>
            </a:r>
            <a:endParaRPr b="0" lang="en-US" sz="1800" strike="noStrike" u="none">
              <a:solidFill>
                <a:srgbClr val="ffffff"/>
              </a:solidFill>
              <a:effectLst/>
              <a:uFillTx/>
              <a:latin typeface="Arial"/>
            </a:endParaRPr>
          </a:p>
        </p:txBody>
      </p:sp>
      <p:sp>
        <p:nvSpPr>
          <p:cNvPr id="267" name=""/>
          <p:cNvSpPr/>
          <p:nvPr/>
        </p:nvSpPr>
        <p:spPr>
          <a:xfrm>
            <a:off x="1874880" y="2028960"/>
            <a:ext cx="200988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268" name=""/>
          <p:cNvSpPr/>
          <p:nvPr/>
        </p:nvSpPr>
        <p:spPr>
          <a:xfrm>
            <a:off x="68400" y="2028960"/>
            <a:ext cx="1865160" cy="43894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269" name=""/>
          <p:cNvSpPr/>
          <p:nvPr/>
        </p:nvSpPr>
        <p:spPr>
          <a:xfrm flipH="1" flipV="1" rot="5400000">
            <a:off x="3012120" y="-209160"/>
            <a:ext cx="1596240" cy="5367960"/>
          </a:xfrm>
          <a:custGeom>
            <a:avLst/>
            <a:gdLst/>
            <a:ahLst/>
            <a:rect l="l" t="t" r="r" b="b"/>
            <a:pathLst>
              <a:path stroke="0" w="21600" h="21600">
                <a:moveTo>
                  <a:pt x="10800" y="0"/>
                </a:moveTo>
                <a:arcTo wR="10800" hR="10800" stAng="-5400000" swAng="6315838"/>
                <a:lnTo>
                  <a:pt x="10800" y="10800"/>
                </a:lnTo>
                <a:close/>
              </a:path>
              <a:path fill="none" w="21600" h="21600">
                <a:moveTo>
                  <a:pt x="10800" y="0"/>
                </a:moveTo>
                <a:arcTo wR="10800" hR="10800" stAng="-5400000" swAng="6315838"/>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0" name=""/>
          <p:cNvSpPr/>
          <p:nvPr/>
        </p:nvSpPr>
        <p:spPr>
          <a:xfrm flipH="1" flipV="1" rot="5400000">
            <a:off x="7954200" y="-668160"/>
            <a:ext cx="1596240" cy="4977720"/>
          </a:xfrm>
          <a:custGeom>
            <a:avLst/>
            <a:gdLst/>
            <a:ahLst/>
            <a:rect l="l" t="t" r="r" b="b"/>
            <a:pathLst>
              <a:path stroke="0" w="21600" h="21600">
                <a:moveTo>
                  <a:pt x="10800" y="0"/>
                </a:moveTo>
                <a:arcTo wR="10800" hR="10800" stAng="-5400000" swAng="5821945"/>
                <a:lnTo>
                  <a:pt x="10800" y="10800"/>
                </a:lnTo>
                <a:close/>
              </a:path>
              <a:path fill="none" w="21600" h="21600">
                <a:moveTo>
                  <a:pt x="10800" y="0"/>
                </a:moveTo>
                <a:arcTo wR="10800" hR="10800" stAng="-5400000" swAng="5821945"/>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1" name=""/>
          <p:cNvSpPr/>
          <p:nvPr/>
        </p:nvSpPr>
        <p:spPr>
          <a:xfrm>
            <a:off x="6694560" y="1511280"/>
            <a:ext cx="25160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Tomorrow’s Enron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75D66053-C48D-495F-92D8-73E3A4C41FE4}" type="slidenum">
              <a:t>18</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76320" y="228240"/>
            <a:ext cx="8991360" cy="14637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HOWEVER, ENRON NOW FACES THE TYPICAL CHALLENGES OF A HIGHLY SUCCESSFUL COMPANY</a:t>
            </a:r>
            <a:endParaRPr b="0" lang="en-US" sz="3200" strike="noStrike" u="none">
              <a:solidFill>
                <a:srgbClr val="fefb00"/>
              </a:solidFill>
              <a:effectLst/>
              <a:uFillTx/>
              <a:latin typeface="Arial Black"/>
            </a:endParaRPr>
          </a:p>
        </p:txBody>
      </p:sp>
      <p:sp>
        <p:nvSpPr>
          <p:cNvPr id="31" name=""/>
          <p:cNvSpPr/>
          <p:nvPr/>
        </p:nvSpPr>
        <p:spPr>
          <a:xfrm>
            <a:off x="909720" y="3106800"/>
            <a:ext cx="3579840" cy="3567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“room at the top” is limited given a very young senior leadership team</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current stock options have less upside than those of the past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Reality that several executives have become independently wealthy</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Substantial external demand for Enron talent</a:t>
            </a:r>
            <a:endParaRPr b="0" lang="en-US" sz="1600" strike="noStrike" u="none">
              <a:solidFill>
                <a:srgbClr val="ffffff"/>
              </a:solidFill>
              <a:effectLst/>
              <a:uFillTx/>
              <a:latin typeface="Arial"/>
            </a:endParaRPr>
          </a:p>
        </p:txBody>
      </p:sp>
      <p:sp>
        <p:nvSpPr>
          <p:cNvPr id="32" name=""/>
          <p:cNvSpPr/>
          <p:nvPr/>
        </p:nvSpPr>
        <p:spPr>
          <a:xfrm>
            <a:off x="4659480" y="3106800"/>
            <a:ext cx="3579480" cy="3028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Current stock valuation implies substantial earnings growth</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Creation of additional shareholder value will require even higher growth rates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These growth levels will require the rapid and broad development of new businesses beyond the boundaries of existing business units</a:t>
            </a:r>
            <a:endParaRPr b="0" lang="en-US" sz="1600" strike="noStrike" u="none">
              <a:solidFill>
                <a:srgbClr val="ffffff"/>
              </a:solidFill>
              <a:effectLst/>
              <a:uFillTx/>
              <a:latin typeface="Arial"/>
            </a:endParaRPr>
          </a:p>
        </p:txBody>
      </p:sp>
      <p:sp>
        <p:nvSpPr>
          <p:cNvPr id="33" name=""/>
          <p:cNvSpPr/>
          <p:nvPr/>
        </p:nvSpPr>
        <p:spPr>
          <a:xfrm>
            <a:off x="909720" y="1927080"/>
            <a:ext cx="302580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Talent retention</a:t>
            </a:r>
            <a:endParaRPr b="0" lang="en-US" sz="1600" strike="noStrike" u="none">
              <a:solidFill>
                <a:srgbClr val="ffffff"/>
              </a:solidFill>
              <a:effectLst/>
              <a:uFillTx/>
              <a:latin typeface="Arial"/>
            </a:endParaRPr>
          </a:p>
        </p:txBody>
      </p:sp>
      <p:sp>
        <p:nvSpPr>
          <p:cNvPr id="34" name=""/>
          <p:cNvSpPr/>
          <p:nvPr/>
        </p:nvSpPr>
        <p:spPr>
          <a:xfrm>
            <a:off x="4930920" y="1927080"/>
            <a:ext cx="302868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Market performance</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CBE1257A-7B19-416C-9586-B3A75969473D}" type="slidenum">
              <a:t>2</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WHY A PROFESSIONAL PARTNERSHIP MODEL?</a:t>
            </a:r>
            <a:endParaRPr b="0" lang="en-US" sz="3200" strike="noStrike" u="none">
              <a:solidFill>
                <a:srgbClr val="fefb00"/>
              </a:solidFill>
              <a:effectLst/>
              <a:uFillTx/>
              <a:latin typeface="Arial Black"/>
            </a:endParaRPr>
          </a:p>
        </p:txBody>
      </p:sp>
      <p:sp>
        <p:nvSpPr>
          <p:cNvPr id="36" name=""/>
          <p:cNvSpPr/>
          <p:nvPr/>
        </p:nvSpPr>
        <p:spPr>
          <a:xfrm>
            <a:off x="912960" y="1685880"/>
            <a:ext cx="3417840" cy="823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World’s leading corporations all struggle to retain/motivate top talent . . .</a:t>
            </a:r>
            <a:endParaRPr b="0" lang="en-US" sz="1800" strike="noStrike" u="none">
              <a:solidFill>
                <a:srgbClr val="ffffff"/>
              </a:solidFill>
              <a:effectLst/>
              <a:uFillTx/>
              <a:latin typeface="Arial"/>
            </a:endParaRPr>
          </a:p>
        </p:txBody>
      </p:sp>
      <p:sp>
        <p:nvSpPr>
          <p:cNvPr id="37" name=""/>
          <p:cNvSpPr/>
          <p:nvPr/>
        </p:nvSpPr>
        <p:spPr>
          <a:xfrm>
            <a:off x="4719600" y="1960560"/>
            <a:ext cx="35193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 . . relative to leading professional firms</a:t>
            </a:r>
            <a:endParaRPr b="0" lang="en-US" sz="1800" strike="noStrike" u="none">
              <a:solidFill>
                <a:srgbClr val="ffffff"/>
              </a:solidFill>
              <a:effectLst/>
              <a:uFillTx/>
              <a:latin typeface="Arial"/>
            </a:endParaRPr>
          </a:p>
        </p:txBody>
      </p:sp>
      <p:sp>
        <p:nvSpPr>
          <p:cNvPr id="38" name=""/>
          <p:cNvSpPr/>
          <p:nvPr/>
        </p:nvSpPr>
        <p:spPr>
          <a:xfrm>
            <a:off x="912960" y="2638440"/>
            <a:ext cx="7326000" cy="0"/>
          </a:xfrm>
          <a:prstGeom prst="line">
            <a:avLst/>
          </a:prstGeom>
          <a:ln w="28440">
            <a:solidFill>
              <a:srgbClr val="fefb00"/>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9" name=""/>
          <p:cNvSpPr/>
          <p:nvPr/>
        </p:nvSpPr>
        <p:spPr>
          <a:xfrm>
            <a:off x="4719600" y="2789280"/>
            <a:ext cx="3417840" cy="347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Palatino"/>
              </a:rPr>
              <a:t>McKinsey &amp; Company</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Cravath, Swaine &amp; Moore</a:t>
            </a:r>
            <a:endParaRPr b="0" lang="en-US" sz="1600" strike="noStrike" u="none">
              <a:solidFill>
                <a:srgbClr val="ffffff"/>
              </a:solidFill>
              <a:effectLst/>
              <a:uFillTx/>
              <a:latin typeface="Arial"/>
            </a:endParaRPr>
          </a:p>
        </p:txBody>
      </p:sp>
      <p:pic>
        <p:nvPicPr>
          <p:cNvPr id="40" name="gelogo.pl" descr=""/>
          <p:cNvPicPr/>
          <p:nvPr/>
        </p:nvPicPr>
        <p:blipFill>
          <a:blip r:embed="rId1"/>
          <a:srcRect l="4793" t="15571" r="86787" b="56362"/>
          <a:stretch/>
        </p:blipFill>
        <p:spPr>
          <a:xfrm>
            <a:off x="909720" y="2949480"/>
            <a:ext cx="768240" cy="768600"/>
          </a:xfrm>
          <a:prstGeom prst="rect">
            <a:avLst/>
          </a:prstGeom>
          <a:noFill/>
          <a:ln w="0">
            <a:noFill/>
          </a:ln>
        </p:spPr>
      </p:pic>
      <p:grpSp>
        <p:nvGrpSpPr>
          <p:cNvPr id="41" name=""/>
          <p:cNvGrpSpPr/>
          <p:nvPr/>
        </p:nvGrpSpPr>
        <p:grpSpPr>
          <a:xfrm>
            <a:off x="4734000" y="4495680"/>
            <a:ext cx="2212920" cy="1108080"/>
            <a:chOff x="4734000" y="4495680"/>
            <a:chExt cx="2212920" cy="1108080"/>
          </a:xfrm>
        </p:grpSpPr>
        <p:sp>
          <p:nvSpPr>
            <p:cNvPr id="42" name=""/>
            <p:cNvSpPr/>
            <p:nvPr/>
          </p:nvSpPr>
          <p:spPr>
            <a:xfrm>
              <a:off x="4734000" y="4495680"/>
              <a:ext cx="706320" cy="1108080"/>
            </a:xfrm>
            <a:custGeom>
              <a:avLst/>
              <a:gdLst/>
              <a:ahLst/>
              <a:rect l="l" t="t" r="r" b="b"/>
              <a:pathLst>
                <a:path w="1505" h="2433">
                  <a:moveTo>
                    <a:pt x="16" y="8"/>
                  </a:moveTo>
                  <a:lnTo>
                    <a:pt x="8" y="0"/>
                  </a:lnTo>
                  <a:lnTo>
                    <a:pt x="0" y="8"/>
                  </a:lnTo>
                  <a:lnTo>
                    <a:pt x="0" y="16"/>
                  </a:lnTo>
                  <a:lnTo>
                    <a:pt x="78" y="160"/>
                  </a:lnTo>
                  <a:lnTo>
                    <a:pt x="147" y="289"/>
                  </a:lnTo>
                  <a:lnTo>
                    <a:pt x="236" y="454"/>
                  </a:lnTo>
                  <a:lnTo>
                    <a:pt x="317" y="598"/>
                  </a:lnTo>
                  <a:lnTo>
                    <a:pt x="390" y="734"/>
                  </a:lnTo>
                  <a:lnTo>
                    <a:pt x="454" y="853"/>
                  </a:lnTo>
                  <a:lnTo>
                    <a:pt x="517" y="973"/>
                  </a:lnTo>
                  <a:lnTo>
                    <a:pt x="581" y="1100"/>
                  </a:lnTo>
                  <a:lnTo>
                    <a:pt x="620" y="1180"/>
                  </a:lnTo>
                  <a:lnTo>
                    <a:pt x="645" y="1228"/>
                  </a:lnTo>
                  <a:lnTo>
                    <a:pt x="660" y="1252"/>
                  </a:lnTo>
                  <a:lnTo>
                    <a:pt x="672" y="1272"/>
                  </a:lnTo>
                  <a:lnTo>
                    <a:pt x="687" y="1283"/>
                  </a:lnTo>
                  <a:lnTo>
                    <a:pt x="700" y="1284"/>
                  </a:lnTo>
                  <a:lnTo>
                    <a:pt x="708" y="1276"/>
                  </a:lnTo>
                  <a:lnTo>
                    <a:pt x="716" y="1260"/>
                  </a:lnTo>
                  <a:lnTo>
                    <a:pt x="716" y="1236"/>
                  </a:lnTo>
                  <a:lnTo>
                    <a:pt x="707" y="1200"/>
                  </a:lnTo>
                  <a:lnTo>
                    <a:pt x="676" y="1100"/>
                  </a:lnTo>
                  <a:lnTo>
                    <a:pt x="613" y="933"/>
                  </a:lnTo>
                  <a:lnTo>
                    <a:pt x="581" y="845"/>
                  </a:lnTo>
                  <a:lnTo>
                    <a:pt x="554" y="777"/>
                  </a:lnTo>
                  <a:lnTo>
                    <a:pt x="525" y="697"/>
                  </a:lnTo>
                  <a:lnTo>
                    <a:pt x="506" y="649"/>
                  </a:lnTo>
                  <a:lnTo>
                    <a:pt x="493" y="606"/>
                  </a:lnTo>
                  <a:lnTo>
                    <a:pt x="501" y="598"/>
                  </a:lnTo>
                  <a:lnTo>
                    <a:pt x="509" y="606"/>
                  </a:lnTo>
                  <a:lnTo>
                    <a:pt x="552" y="696"/>
                  </a:lnTo>
                  <a:lnTo>
                    <a:pt x="587" y="775"/>
                  </a:lnTo>
                  <a:lnTo>
                    <a:pt x="629" y="877"/>
                  </a:lnTo>
                  <a:lnTo>
                    <a:pt x="668" y="973"/>
                  </a:lnTo>
                  <a:lnTo>
                    <a:pt x="700" y="1045"/>
                  </a:lnTo>
                  <a:lnTo>
                    <a:pt x="731" y="1111"/>
                  </a:lnTo>
                  <a:lnTo>
                    <a:pt x="748" y="1148"/>
                  </a:lnTo>
                  <a:lnTo>
                    <a:pt x="759" y="1164"/>
                  </a:lnTo>
                  <a:lnTo>
                    <a:pt x="774" y="1174"/>
                  </a:lnTo>
                  <a:lnTo>
                    <a:pt x="792" y="1180"/>
                  </a:lnTo>
                  <a:lnTo>
                    <a:pt x="804" y="1172"/>
                  </a:lnTo>
                  <a:lnTo>
                    <a:pt x="812" y="1148"/>
                  </a:lnTo>
                  <a:lnTo>
                    <a:pt x="812" y="1116"/>
                  </a:lnTo>
                  <a:lnTo>
                    <a:pt x="800" y="1077"/>
                  </a:lnTo>
                  <a:lnTo>
                    <a:pt x="764" y="989"/>
                  </a:lnTo>
                  <a:lnTo>
                    <a:pt x="732" y="917"/>
                  </a:lnTo>
                  <a:lnTo>
                    <a:pt x="704" y="840"/>
                  </a:lnTo>
                  <a:lnTo>
                    <a:pt x="675" y="769"/>
                  </a:lnTo>
                  <a:lnTo>
                    <a:pt x="645" y="694"/>
                  </a:lnTo>
                  <a:lnTo>
                    <a:pt x="627" y="648"/>
                  </a:lnTo>
                  <a:lnTo>
                    <a:pt x="613" y="606"/>
                  </a:lnTo>
                  <a:lnTo>
                    <a:pt x="589" y="542"/>
                  </a:lnTo>
                  <a:lnTo>
                    <a:pt x="572" y="502"/>
                  </a:lnTo>
                  <a:lnTo>
                    <a:pt x="560" y="463"/>
                  </a:lnTo>
                  <a:lnTo>
                    <a:pt x="558" y="453"/>
                  </a:lnTo>
                  <a:lnTo>
                    <a:pt x="565" y="439"/>
                  </a:lnTo>
                  <a:lnTo>
                    <a:pt x="582" y="454"/>
                  </a:lnTo>
                  <a:lnTo>
                    <a:pt x="613" y="518"/>
                  </a:lnTo>
                  <a:lnTo>
                    <a:pt x="684" y="670"/>
                  </a:lnTo>
                  <a:lnTo>
                    <a:pt x="719" y="745"/>
                  </a:lnTo>
                  <a:lnTo>
                    <a:pt x="748" y="813"/>
                  </a:lnTo>
                  <a:lnTo>
                    <a:pt x="772" y="869"/>
                  </a:lnTo>
                  <a:lnTo>
                    <a:pt x="788" y="893"/>
                  </a:lnTo>
                  <a:lnTo>
                    <a:pt x="804" y="901"/>
                  </a:lnTo>
                  <a:lnTo>
                    <a:pt x="820" y="901"/>
                  </a:lnTo>
                  <a:lnTo>
                    <a:pt x="828" y="893"/>
                  </a:lnTo>
                  <a:lnTo>
                    <a:pt x="828" y="877"/>
                  </a:lnTo>
                  <a:lnTo>
                    <a:pt x="820" y="845"/>
                  </a:lnTo>
                  <a:lnTo>
                    <a:pt x="807" y="811"/>
                  </a:lnTo>
                  <a:lnTo>
                    <a:pt x="804" y="789"/>
                  </a:lnTo>
                  <a:lnTo>
                    <a:pt x="812" y="781"/>
                  </a:lnTo>
                  <a:lnTo>
                    <a:pt x="820" y="781"/>
                  </a:lnTo>
                  <a:lnTo>
                    <a:pt x="836" y="797"/>
                  </a:lnTo>
                  <a:lnTo>
                    <a:pt x="851" y="805"/>
                  </a:lnTo>
                  <a:lnTo>
                    <a:pt x="867" y="797"/>
                  </a:lnTo>
                  <a:lnTo>
                    <a:pt x="870" y="783"/>
                  </a:lnTo>
                  <a:lnTo>
                    <a:pt x="867" y="765"/>
                  </a:lnTo>
                  <a:lnTo>
                    <a:pt x="859" y="742"/>
                  </a:lnTo>
                  <a:lnTo>
                    <a:pt x="843" y="702"/>
                  </a:lnTo>
                  <a:lnTo>
                    <a:pt x="844" y="686"/>
                  </a:lnTo>
                  <a:lnTo>
                    <a:pt x="851" y="686"/>
                  </a:lnTo>
                  <a:lnTo>
                    <a:pt x="859" y="694"/>
                  </a:lnTo>
                  <a:lnTo>
                    <a:pt x="878" y="733"/>
                  </a:lnTo>
                  <a:lnTo>
                    <a:pt x="903" y="793"/>
                  </a:lnTo>
                  <a:lnTo>
                    <a:pt x="930" y="862"/>
                  </a:lnTo>
                  <a:lnTo>
                    <a:pt x="955" y="925"/>
                  </a:lnTo>
                  <a:lnTo>
                    <a:pt x="955" y="933"/>
                  </a:lnTo>
                  <a:lnTo>
                    <a:pt x="955" y="949"/>
                  </a:lnTo>
                  <a:lnTo>
                    <a:pt x="939" y="949"/>
                  </a:lnTo>
                  <a:lnTo>
                    <a:pt x="931" y="957"/>
                  </a:lnTo>
                  <a:lnTo>
                    <a:pt x="923" y="973"/>
                  </a:lnTo>
                  <a:lnTo>
                    <a:pt x="899" y="981"/>
                  </a:lnTo>
                  <a:lnTo>
                    <a:pt x="891" y="989"/>
                  </a:lnTo>
                  <a:lnTo>
                    <a:pt x="883" y="997"/>
                  </a:lnTo>
                  <a:lnTo>
                    <a:pt x="891" y="1021"/>
                  </a:lnTo>
                  <a:lnTo>
                    <a:pt x="947" y="1148"/>
                  </a:lnTo>
                  <a:lnTo>
                    <a:pt x="1050" y="1359"/>
                  </a:lnTo>
                  <a:lnTo>
                    <a:pt x="1106" y="1467"/>
                  </a:lnTo>
                  <a:lnTo>
                    <a:pt x="1130" y="1507"/>
                  </a:lnTo>
                  <a:lnTo>
                    <a:pt x="1142" y="1526"/>
                  </a:lnTo>
                  <a:lnTo>
                    <a:pt x="1154" y="1555"/>
                  </a:lnTo>
                  <a:lnTo>
                    <a:pt x="1162" y="1595"/>
                  </a:lnTo>
                  <a:lnTo>
                    <a:pt x="1170" y="1611"/>
                  </a:lnTo>
                  <a:lnTo>
                    <a:pt x="1178" y="1635"/>
                  </a:lnTo>
                  <a:lnTo>
                    <a:pt x="1154" y="1643"/>
                  </a:lnTo>
                  <a:lnTo>
                    <a:pt x="1138" y="1659"/>
                  </a:lnTo>
                  <a:lnTo>
                    <a:pt x="1130" y="1667"/>
                  </a:lnTo>
                  <a:lnTo>
                    <a:pt x="1088" y="1679"/>
                  </a:lnTo>
                  <a:lnTo>
                    <a:pt x="1074" y="1690"/>
                  </a:lnTo>
                  <a:lnTo>
                    <a:pt x="1074" y="1714"/>
                  </a:lnTo>
                  <a:lnTo>
                    <a:pt x="1090" y="1778"/>
                  </a:lnTo>
                  <a:lnTo>
                    <a:pt x="1090" y="1786"/>
                  </a:lnTo>
                  <a:lnTo>
                    <a:pt x="1066" y="1802"/>
                  </a:lnTo>
                  <a:lnTo>
                    <a:pt x="1066" y="1818"/>
                  </a:lnTo>
                  <a:lnTo>
                    <a:pt x="1074" y="1842"/>
                  </a:lnTo>
                  <a:lnTo>
                    <a:pt x="1106" y="1930"/>
                  </a:lnTo>
                  <a:lnTo>
                    <a:pt x="1106" y="1938"/>
                  </a:lnTo>
                  <a:lnTo>
                    <a:pt x="1082" y="1954"/>
                  </a:lnTo>
                  <a:lnTo>
                    <a:pt x="1074" y="1977"/>
                  </a:lnTo>
                  <a:lnTo>
                    <a:pt x="1090" y="2041"/>
                  </a:lnTo>
                  <a:lnTo>
                    <a:pt x="1127" y="2145"/>
                  </a:lnTo>
                  <a:lnTo>
                    <a:pt x="1146" y="2201"/>
                  </a:lnTo>
                  <a:lnTo>
                    <a:pt x="1162" y="2241"/>
                  </a:lnTo>
                  <a:lnTo>
                    <a:pt x="1186" y="2328"/>
                  </a:lnTo>
                  <a:lnTo>
                    <a:pt x="1194" y="2360"/>
                  </a:lnTo>
                  <a:lnTo>
                    <a:pt x="1186" y="2392"/>
                  </a:lnTo>
                  <a:lnTo>
                    <a:pt x="1194" y="2416"/>
                  </a:lnTo>
                  <a:lnTo>
                    <a:pt x="1210" y="2432"/>
                  </a:lnTo>
                  <a:lnTo>
                    <a:pt x="1233" y="2432"/>
                  </a:lnTo>
                  <a:lnTo>
                    <a:pt x="1249" y="2416"/>
                  </a:lnTo>
                  <a:lnTo>
                    <a:pt x="1249" y="2400"/>
                  </a:lnTo>
                  <a:lnTo>
                    <a:pt x="1241" y="2368"/>
                  </a:lnTo>
                  <a:lnTo>
                    <a:pt x="1241" y="2344"/>
                  </a:lnTo>
                  <a:lnTo>
                    <a:pt x="1241" y="2336"/>
                  </a:lnTo>
                  <a:lnTo>
                    <a:pt x="1257" y="2312"/>
                  </a:lnTo>
                  <a:lnTo>
                    <a:pt x="1257" y="2296"/>
                  </a:lnTo>
                  <a:lnTo>
                    <a:pt x="1257" y="2265"/>
                  </a:lnTo>
                  <a:lnTo>
                    <a:pt x="1249" y="2249"/>
                  </a:lnTo>
                  <a:lnTo>
                    <a:pt x="1249" y="2233"/>
                  </a:lnTo>
                  <a:lnTo>
                    <a:pt x="1249" y="2217"/>
                  </a:lnTo>
                  <a:lnTo>
                    <a:pt x="1257" y="2193"/>
                  </a:lnTo>
                  <a:lnTo>
                    <a:pt x="1273" y="2169"/>
                  </a:lnTo>
                  <a:lnTo>
                    <a:pt x="1273" y="2145"/>
                  </a:lnTo>
                  <a:lnTo>
                    <a:pt x="1265" y="2113"/>
                  </a:lnTo>
                  <a:lnTo>
                    <a:pt x="1273" y="2105"/>
                  </a:lnTo>
                  <a:lnTo>
                    <a:pt x="1289" y="2081"/>
                  </a:lnTo>
                  <a:lnTo>
                    <a:pt x="1313" y="2057"/>
                  </a:lnTo>
                  <a:lnTo>
                    <a:pt x="1321" y="2041"/>
                  </a:lnTo>
                  <a:lnTo>
                    <a:pt x="1329" y="2025"/>
                  </a:lnTo>
                  <a:lnTo>
                    <a:pt x="1329" y="2009"/>
                  </a:lnTo>
                  <a:lnTo>
                    <a:pt x="1305" y="1977"/>
                  </a:lnTo>
                  <a:lnTo>
                    <a:pt x="1289" y="1946"/>
                  </a:lnTo>
                  <a:lnTo>
                    <a:pt x="1281" y="1938"/>
                  </a:lnTo>
                  <a:lnTo>
                    <a:pt x="1289" y="1922"/>
                  </a:lnTo>
                  <a:lnTo>
                    <a:pt x="1305" y="1922"/>
                  </a:lnTo>
                  <a:lnTo>
                    <a:pt x="1313" y="1946"/>
                  </a:lnTo>
                  <a:lnTo>
                    <a:pt x="1329" y="1970"/>
                  </a:lnTo>
                  <a:lnTo>
                    <a:pt x="1337" y="1977"/>
                  </a:lnTo>
                  <a:lnTo>
                    <a:pt x="1353" y="1985"/>
                  </a:lnTo>
                  <a:lnTo>
                    <a:pt x="1361" y="1970"/>
                  </a:lnTo>
                  <a:lnTo>
                    <a:pt x="1361" y="1954"/>
                  </a:lnTo>
                  <a:lnTo>
                    <a:pt x="1345" y="1898"/>
                  </a:lnTo>
                  <a:lnTo>
                    <a:pt x="1329" y="1834"/>
                  </a:lnTo>
                  <a:lnTo>
                    <a:pt x="1321" y="1810"/>
                  </a:lnTo>
                  <a:lnTo>
                    <a:pt x="1313" y="1786"/>
                  </a:lnTo>
                  <a:lnTo>
                    <a:pt x="1305" y="1754"/>
                  </a:lnTo>
                  <a:lnTo>
                    <a:pt x="1305" y="1738"/>
                  </a:lnTo>
                  <a:lnTo>
                    <a:pt x="1313" y="1722"/>
                  </a:lnTo>
                  <a:lnTo>
                    <a:pt x="1329" y="1722"/>
                  </a:lnTo>
                  <a:lnTo>
                    <a:pt x="1345" y="1722"/>
                  </a:lnTo>
                  <a:lnTo>
                    <a:pt x="1361" y="1738"/>
                  </a:lnTo>
                  <a:lnTo>
                    <a:pt x="1369" y="1762"/>
                  </a:lnTo>
                  <a:lnTo>
                    <a:pt x="1385" y="1802"/>
                  </a:lnTo>
                  <a:lnTo>
                    <a:pt x="1409" y="1826"/>
                  </a:lnTo>
                  <a:lnTo>
                    <a:pt x="1424" y="1834"/>
                  </a:lnTo>
                  <a:lnTo>
                    <a:pt x="1432" y="1834"/>
                  </a:lnTo>
                  <a:lnTo>
                    <a:pt x="1448" y="1826"/>
                  </a:lnTo>
                  <a:lnTo>
                    <a:pt x="1448" y="1810"/>
                  </a:lnTo>
                  <a:lnTo>
                    <a:pt x="1448" y="1794"/>
                  </a:lnTo>
                  <a:lnTo>
                    <a:pt x="1424" y="1738"/>
                  </a:lnTo>
                  <a:lnTo>
                    <a:pt x="1416" y="1690"/>
                  </a:lnTo>
                  <a:lnTo>
                    <a:pt x="1409" y="1667"/>
                  </a:lnTo>
                  <a:lnTo>
                    <a:pt x="1401" y="1659"/>
                  </a:lnTo>
                  <a:lnTo>
                    <a:pt x="1409" y="1651"/>
                  </a:lnTo>
                  <a:lnTo>
                    <a:pt x="1424" y="1659"/>
                  </a:lnTo>
                  <a:lnTo>
                    <a:pt x="1432" y="1682"/>
                  </a:lnTo>
                  <a:lnTo>
                    <a:pt x="1448" y="1714"/>
                  </a:lnTo>
                  <a:lnTo>
                    <a:pt x="1464" y="1738"/>
                  </a:lnTo>
                  <a:lnTo>
                    <a:pt x="1480" y="1746"/>
                  </a:lnTo>
                  <a:lnTo>
                    <a:pt x="1496" y="1746"/>
                  </a:lnTo>
                  <a:lnTo>
                    <a:pt x="1504" y="1722"/>
                  </a:lnTo>
                  <a:lnTo>
                    <a:pt x="1504" y="1698"/>
                  </a:lnTo>
                  <a:lnTo>
                    <a:pt x="1480" y="1659"/>
                  </a:lnTo>
                  <a:lnTo>
                    <a:pt x="1464" y="1611"/>
                  </a:lnTo>
                  <a:lnTo>
                    <a:pt x="1456" y="1587"/>
                  </a:lnTo>
                  <a:lnTo>
                    <a:pt x="1440" y="1563"/>
                  </a:lnTo>
                  <a:lnTo>
                    <a:pt x="1401" y="1523"/>
                  </a:lnTo>
                  <a:lnTo>
                    <a:pt x="1393" y="1491"/>
                  </a:lnTo>
                  <a:lnTo>
                    <a:pt x="1377" y="1467"/>
                  </a:lnTo>
                  <a:lnTo>
                    <a:pt x="1361" y="1451"/>
                  </a:lnTo>
                  <a:lnTo>
                    <a:pt x="1345" y="1451"/>
                  </a:lnTo>
                  <a:lnTo>
                    <a:pt x="1321" y="1459"/>
                  </a:lnTo>
                  <a:lnTo>
                    <a:pt x="1305" y="1475"/>
                  </a:lnTo>
                  <a:lnTo>
                    <a:pt x="1313" y="1491"/>
                  </a:lnTo>
                  <a:lnTo>
                    <a:pt x="1305" y="1499"/>
                  </a:lnTo>
                  <a:lnTo>
                    <a:pt x="1297" y="1499"/>
                  </a:lnTo>
                  <a:lnTo>
                    <a:pt x="1273" y="1467"/>
                  </a:lnTo>
                  <a:lnTo>
                    <a:pt x="1249" y="1403"/>
                  </a:lnTo>
                  <a:lnTo>
                    <a:pt x="1233" y="1364"/>
                  </a:lnTo>
                  <a:lnTo>
                    <a:pt x="1218" y="1332"/>
                  </a:lnTo>
                  <a:lnTo>
                    <a:pt x="1210" y="1324"/>
                  </a:lnTo>
                  <a:lnTo>
                    <a:pt x="1186" y="1324"/>
                  </a:lnTo>
                  <a:lnTo>
                    <a:pt x="1170" y="1332"/>
                  </a:lnTo>
                  <a:lnTo>
                    <a:pt x="1162" y="1348"/>
                  </a:lnTo>
                  <a:lnTo>
                    <a:pt x="1170" y="1371"/>
                  </a:lnTo>
                  <a:lnTo>
                    <a:pt x="1170" y="1395"/>
                  </a:lnTo>
                  <a:lnTo>
                    <a:pt x="1178" y="1411"/>
                  </a:lnTo>
                  <a:lnTo>
                    <a:pt x="1162" y="1419"/>
                  </a:lnTo>
                  <a:lnTo>
                    <a:pt x="1146" y="1427"/>
                  </a:lnTo>
                  <a:lnTo>
                    <a:pt x="1138" y="1419"/>
                  </a:lnTo>
                  <a:lnTo>
                    <a:pt x="1106" y="1371"/>
                  </a:lnTo>
                  <a:lnTo>
                    <a:pt x="1106" y="1348"/>
                  </a:lnTo>
                  <a:lnTo>
                    <a:pt x="1106" y="1332"/>
                  </a:lnTo>
                  <a:lnTo>
                    <a:pt x="1114" y="1308"/>
                  </a:lnTo>
                  <a:lnTo>
                    <a:pt x="1082" y="1260"/>
                  </a:lnTo>
                  <a:lnTo>
                    <a:pt x="1066" y="1228"/>
                  </a:lnTo>
                  <a:lnTo>
                    <a:pt x="1066" y="1212"/>
                  </a:lnTo>
                  <a:lnTo>
                    <a:pt x="1082" y="1196"/>
                  </a:lnTo>
                  <a:lnTo>
                    <a:pt x="1090" y="1180"/>
                  </a:lnTo>
                  <a:lnTo>
                    <a:pt x="1090" y="1148"/>
                  </a:lnTo>
                  <a:lnTo>
                    <a:pt x="1074" y="1140"/>
                  </a:lnTo>
                  <a:lnTo>
                    <a:pt x="1082" y="1116"/>
                  </a:lnTo>
                  <a:lnTo>
                    <a:pt x="1098" y="1108"/>
                  </a:lnTo>
                  <a:lnTo>
                    <a:pt x="1114" y="1108"/>
                  </a:lnTo>
                  <a:lnTo>
                    <a:pt x="1130" y="1124"/>
                  </a:lnTo>
                  <a:lnTo>
                    <a:pt x="1138" y="1156"/>
                  </a:lnTo>
                  <a:lnTo>
                    <a:pt x="1154" y="1172"/>
                  </a:lnTo>
                  <a:lnTo>
                    <a:pt x="1170" y="1180"/>
                  </a:lnTo>
                  <a:lnTo>
                    <a:pt x="1202" y="1188"/>
                  </a:lnTo>
                  <a:lnTo>
                    <a:pt x="1210" y="1204"/>
                  </a:lnTo>
                  <a:lnTo>
                    <a:pt x="1225" y="1228"/>
                  </a:lnTo>
                  <a:lnTo>
                    <a:pt x="1242" y="1250"/>
                  </a:lnTo>
                  <a:lnTo>
                    <a:pt x="1265" y="1252"/>
                  </a:lnTo>
                  <a:lnTo>
                    <a:pt x="1273" y="1236"/>
                  </a:lnTo>
                  <a:lnTo>
                    <a:pt x="1273" y="1220"/>
                  </a:lnTo>
                  <a:lnTo>
                    <a:pt x="1265" y="1188"/>
                  </a:lnTo>
                  <a:lnTo>
                    <a:pt x="1273" y="1172"/>
                  </a:lnTo>
                  <a:lnTo>
                    <a:pt x="1289" y="1156"/>
                  </a:lnTo>
                  <a:lnTo>
                    <a:pt x="1305" y="1156"/>
                  </a:lnTo>
                  <a:lnTo>
                    <a:pt x="1316" y="1170"/>
                  </a:lnTo>
                  <a:lnTo>
                    <a:pt x="1321" y="1196"/>
                  </a:lnTo>
                  <a:lnTo>
                    <a:pt x="1334" y="1224"/>
                  </a:lnTo>
                  <a:lnTo>
                    <a:pt x="1345" y="1244"/>
                  </a:lnTo>
                  <a:lnTo>
                    <a:pt x="1361" y="1252"/>
                  </a:lnTo>
                  <a:lnTo>
                    <a:pt x="1377" y="1252"/>
                  </a:lnTo>
                  <a:lnTo>
                    <a:pt x="1385" y="1236"/>
                  </a:lnTo>
                  <a:lnTo>
                    <a:pt x="1385" y="1220"/>
                  </a:lnTo>
                  <a:lnTo>
                    <a:pt x="1374" y="1188"/>
                  </a:lnTo>
                  <a:lnTo>
                    <a:pt x="1361" y="1164"/>
                  </a:lnTo>
                  <a:lnTo>
                    <a:pt x="1345" y="1140"/>
                  </a:lnTo>
                  <a:lnTo>
                    <a:pt x="1345" y="1108"/>
                  </a:lnTo>
                  <a:lnTo>
                    <a:pt x="1353" y="1084"/>
                  </a:lnTo>
                  <a:lnTo>
                    <a:pt x="1361" y="1068"/>
                  </a:lnTo>
                  <a:lnTo>
                    <a:pt x="1385" y="1061"/>
                  </a:lnTo>
                  <a:lnTo>
                    <a:pt x="1409" y="1061"/>
                  </a:lnTo>
                  <a:lnTo>
                    <a:pt x="1424" y="1053"/>
                  </a:lnTo>
                  <a:lnTo>
                    <a:pt x="1440" y="1037"/>
                  </a:lnTo>
                  <a:lnTo>
                    <a:pt x="1440" y="1013"/>
                  </a:lnTo>
                  <a:lnTo>
                    <a:pt x="1432" y="1005"/>
                  </a:lnTo>
                  <a:lnTo>
                    <a:pt x="1409" y="997"/>
                  </a:lnTo>
                  <a:lnTo>
                    <a:pt x="1385" y="1005"/>
                  </a:lnTo>
                  <a:lnTo>
                    <a:pt x="1345" y="997"/>
                  </a:lnTo>
                  <a:lnTo>
                    <a:pt x="1313" y="997"/>
                  </a:lnTo>
                  <a:lnTo>
                    <a:pt x="1289" y="989"/>
                  </a:lnTo>
                  <a:lnTo>
                    <a:pt x="1289" y="973"/>
                  </a:lnTo>
                  <a:lnTo>
                    <a:pt x="1297" y="941"/>
                  </a:lnTo>
                  <a:lnTo>
                    <a:pt x="1297" y="925"/>
                  </a:lnTo>
                  <a:lnTo>
                    <a:pt x="1297" y="909"/>
                  </a:lnTo>
                  <a:lnTo>
                    <a:pt x="1305" y="893"/>
                  </a:lnTo>
                  <a:lnTo>
                    <a:pt x="1320" y="882"/>
                  </a:lnTo>
                  <a:lnTo>
                    <a:pt x="1321" y="869"/>
                  </a:lnTo>
                  <a:lnTo>
                    <a:pt x="1313" y="837"/>
                  </a:lnTo>
                  <a:lnTo>
                    <a:pt x="1289" y="797"/>
                  </a:lnTo>
                  <a:lnTo>
                    <a:pt x="1289" y="781"/>
                  </a:lnTo>
                  <a:lnTo>
                    <a:pt x="1273" y="758"/>
                  </a:lnTo>
                  <a:lnTo>
                    <a:pt x="1241" y="750"/>
                  </a:lnTo>
                  <a:lnTo>
                    <a:pt x="1225" y="734"/>
                  </a:lnTo>
                  <a:lnTo>
                    <a:pt x="1202" y="678"/>
                  </a:lnTo>
                  <a:lnTo>
                    <a:pt x="1187" y="664"/>
                  </a:lnTo>
                  <a:lnTo>
                    <a:pt x="1169" y="663"/>
                  </a:lnTo>
                  <a:lnTo>
                    <a:pt x="1154" y="670"/>
                  </a:lnTo>
                  <a:lnTo>
                    <a:pt x="1139" y="675"/>
                  </a:lnTo>
                  <a:lnTo>
                    <a:pt x="1122" y="678"/>
                  </a:lnTo>
                  <a:lnTo>
                    <a:pt x="1104" y="673"/>
                  </a:lnTo>
                  <a:lnTo>
                    <a:pt x="1090" y="662"/>
                  </a:lnTo>
                  <a:lnTo>
                    <a:pt x="1074" y="614"/>
                  </a:lnTo>
                  <a:lnTo>
                    <a:pt x="1066" y="590"/>
                  </a:lnTo>
                  <a:lnTo>
                    <a:pt x="1058" y="582"/>
                  </a:lnTo>
                  <a:lnTo>
                    <a:pt x="1028" y="579"/>
                  </a:lnTo>
                  <a:lnTo>
                    <a:pt x="1019" y="558"/>
                  </a:lnTo>
                  <a:lnTo>
                    <a:pt x="995" y="550"/>
                  </a:lnTo>
                  <a:lnTo>
                    <a:pt x="969" y="558"/>
                  </a:lnTo>
                  <a:lnTo>
                    <a:pt x="955" y="558"/>
                  </a:lnTo>
                  <a:lnTo>
                    <a:pt x="936" y="529"/>
                  </a:lnTo>
                  <a:lnTo>
                    <a:pt x="914" y="481"/>
                  </a:lnTo>
                  <a:lnTo>
                    <a:pt x="899" y="455"/>
                  </a:lnTo>
                  <a:lnTo>
                    <a:pt x="882" y="448"/>
                  </a:lnTo>
                  <a:lnTo>
                    <a:pt x="867" y="447"/>
                  </a:lnTo>
                  <a:lnTo>
                    <a:pt x="848" y="453"/>
                  </a:lnTo>
                  <a:lnTo>
                    <a:pt x="836" y="423"/>
                  </a:lnTo>
                  <a:lnTo>
                    <a:pt x="820" y="399"/>
                  </a:lnTo>
                  <a:lnTo>
                    <a:pt x="804" y="391"/>
                  </a:lnTo>
                  <a:lnTo>
                    <a:pt x="796" y="391"/>
                  </a:lnTo>
                  <a:lnTo>
                    <a:pt x="764" y="399"/>
                  </a:lnTo>
                  <a:lnTo>
                    <a:pt x="750" y="399"/>
                  </a:lnTo>
                  <a:lnTo>
                    <a:pt x="740" y="383"/>
                  </a:lnTo>
                  <a:lnTo>
                    <a:pt x="724" y="375"/>
                  </a:lnTo>
                  <a:lnTo>
                    <a:pt x="708" y="375"/>
                  </a:lnTo>
                  <a:lnTo>
                    <a:pt x="701" y="387"/>
                  </a:lnTo>
                  <a:lnTo>
                    <a:pt x="700" y="399"/>
                  </a:lnTo>
                  <a:lnTo>
                    <a:pt x="692" y="407"/>
                  </a:lnTo>
                  <a:lnTo>
                    <a:pt x="684" y="399"/>
                  </a:lnTo>
                  <a:lnTo>
                    <a:pt x="660" y="343"/>
                  </a:lnTo>
                  <a:lnTo>
                    <a:pt x="645" y="311"/>
                  </a:lnTo>
                  <a:lnTo>
                    <a:pt x="629" y="287"/>
                  </a:lnTo>
                  <a:lnTo>
                    <a:pt x="615" y="282"/>
                  </a:lnTo>
                  <a:lnTo>
                    <a:pt x="597" y="287"/>
                  </a:lnTo>
                  <a:lnTo>
                    <a:pt x="589" y="303"/>
                  </a:lnTo>
                  <a:lnTo>
                    <a:pt x="587" y="321"/>
                  </a:lnTo>
                  <a:lnTo>
                    <a:pt x="589" y="335"/>
                  </a:lnTo>
                  <a:lnTo>
                    <a:pt x="605" y="367"/>
                  </a:lnTo>
                  <a:lnTo>
                    <a:pt x="653" y="474"/>
                  </a:lnTo>
                  <a:lnTo>
                    <a:pt x="689" y="555"/>
                  </a:lnTo>
                  <a:lnTo>
                    <a:pt x="708" y="598"/>
                  </a:lnTo>
                  <a:lnTo>
                    <a:pt x="716" y="622"/>
                  </a:lnTo>
                  <a:lnTo>
                    <a:pt x="710" y="631"/>
                  </a:lnTo>
                  <a:lnTo>
                    <a:pt x="700" y="630"/>
                  </a:lnTo>
                  <a:lnTo>
                    <a:pt x="684" y="606"/>
                  </a:lnTo>
                  <a:lnTo>
                    <a:pt x="647" y="532"/>
                  </a:lnTo>
                  <a:lnTo>
                    <a:pt x="608" y="448"/>
                  </a:lnTo>
                  <a:lnTo>
                    <a:pt x="573" y="383"/>
                  </a:lnTo>
                  <a:lnTo>
                    <a:pt x="533" y="311"/>
                  </a:lnTo>
                  <a:lnTo>
                    <a:pt x="517" y="279"/>
                  </a:lnTo>
                  <a:lnTo>
                    <a:pt x="501" y="253"/>
                  </a:lnTo>
                  <a:lnTo>
                    <a:pt x="485" y="247"/>
                  </a:lnTo>
                  <a:lnTo>
                    <a:pt x="465" y="247"/>
                  </a:lnTo>
                  <a:lnTo>
                    <a:pt x="455" y="259"/>
                  </a:lnTo>
                  <a:lnTo>
                    <a:pt x="450" y="271"/>
                  </a:lnTo>
                  <a:lnTo>
                    <a:pt x="454" y="287"/>
                  </a:lnTo>
                  <a:lnTo>
                    <a:pt x="470" y="327"/>
                  </a:lnTo>
                  <a:lnTo>
                    <a:pt x="495" y="396"/>
                  </a:lnTo>
                  <a:lnTo>
                    <a:pt x="515" y="442"/>
                  </a:lnTo>
                  <a:lnTo>
                    <a:pt x="541" y="502"/>
                  </a:lnTo>
                  <a:lnTo>
                    <a:pt x="565" y="558"/>
                  </a:lnTo>
                  <a:lnTo>
                    <a:pt x="593" y="631"/>
                  </a:lnTo>
                  <a:lnTo>
                    <a:pt x="613" y="686"/>
                  </a:lnTo>
                  <a:lnTo>
                    <a:pt x="637" y="742"/>
                  </a:lnTo>
                  <a:lnTo>
                    <a:pt x="660" y="805"/>
                  </a:lnTo>
                  <a:lnTo>
                    <a:pt x="692" y="885"/>
                  </a:lnTo>
                  <a:lnTo>
                    <a:pt x="708" y="933"/>
                  </a:lnTo>
                  <a:lnTo>
                    <a:pt x="716" y="949"/>
                  </a:lnTo>
                  <a:lnTo>
                    <a:pt x="708" y="957"/>
                  </a:lnTo>
                  <a:lnTo>
                    <a:pt x="700" y="949"/>
                  </a:lnTo>
                  <a:lnTo>
                    <a:pt x="678" y="912"/>
                  </a:lnTo>
                  <a:lnTo>
                    <a:pt x="637" y="813"/>
                  </a:lnTo>
                  <a:lnTo>
                    <a:pt x="589" y="702"/>
                  </a:lnTo>
                  <a:lnTo>
                    <a:pt x="541" y="606"/>
                  </a:lnTo>
                  <a:lnTo>
                    <a:pt x="498" y="517"/>
                  </a:lnTo>
                  <a:lnTo>
                    <a:pt x="458" y="436"/>
                  </a:lnTo>
                  <a:lnTo>
                    <a:pt x="419" y="361"/>
                  </a:lnTo>
                  <a:lnTo>
                    <a:pt x="395" y="312"/>
                  </a:lnTo>
                  <a:lnTo>
                    <a:pt x="374" y="271"/>
                  </a:lnTo>
                  <a:lnTo>
                    <a:pt x="358" y="263"/>
                  </a:lnTo>
                  <a:lnTo>
                    <a:pt x="342" y="271"/>
                  </a:lnTo>
                  <a:lnTo>
                    <a:pt x="334" y="287"/>
                  </a:lnTo>
                  <a:lnTo>
                    <a:pt x="334" y="303"/>
                  </a:lnTo>
                  <a:lnTo>
                    <a:pt x="350" y="343"/>
                  </a:lnTo>
                  <a:lnTo>
                    <a:pt x="387" y="432"/>
                  </a:lnTo>
                  <a:lnTo>
                    <a:pt x="430" y="534"/>
                  </a:lnTo>
                  <a:lnTo>
                    <a:pt x="458" y="603"/>
                  </a:lnTo>
                  <a:lnTo>
                    <a:pt x="516" y="750"/>
                  </a:lnTo>
                  <a:lnTo>
                    <a:pt x="543" y="826"/>
                  </a:lnTo>
                  <a:lnTo>
                    <a:pt x="585" y="939"/>
                  </a:lnTo>
                  <a:lnTo>
                    <a:pt x="621" y="1029"/>
                  </a:lnTo>
                  <a:lnTo>
                    <a:pt x="653" y="1116"/>
                  </a:lnTo>
                  <a:lnTo>
                    <a:pt x="660" y="1140"/>
                  </a:lnTo>
                  <a:lnTo>
                    <a:pt x="653" y="1148"/>
                  </a:lnTo>
                  <a:lnTo>
                    <a:pt x="637" y="1140"/>
                  </a:lnTo>
                  <a:lnTo>
                    <a:pt x="593" y="1050"/>
                  </a:lnTo>
                  <a:lnTo>
                    <a:pt x="533" y="925"/>
                  </a:lnTo>
                  <a:lnTo>
                    <a:pt x="462" y="789"/>
                  </a:lnTo>
                  <a:lnTo>
                    <a:pt x="389" y="649"/>
                  </a:lnTo>
                  <a:lnTo>
                    <a:pt x="324" y="535"/>
                  </a:lnTo>
                  <a:lnTo>
                    <a:pt x="279" y="455"/>
                  </a:lnTo>
                  <a:lnTo>
                    <a:pt x="207" y="335"/>
                  </a:lnTo>
                  <a:lnTo>
                    <a:pt x="147" y="234"/>
                  </a:lnTo>
                  <a:lnTo>
                    <a:pt x="80" y="120"/>
                  </a:lnTo>
                  <a:lnTo>
                    <a:pt x="16"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3" name=""/>
            <p:cNvSpPr/>
            <p:nvPr/>
          </p:nvSpPr>
          <p:spPr>
            <a:xfrm>
              <a:off x="5672520" y="4819680"/>
              <a:ext cx="26640" cy="51480"/>
            </a:xfrm>
            <a:custGeom>
              <a:avLst/>
              <a:gdLst/>
              <a:ahLst/>
              <a:rect l="l" t="t" r="r" b="b"/>
              <a:pathLst>
                <a:path w="57" h="113">
                  <a:moveTo>
                    <a:pt x="14" y="0"/>
                  </a:moveTo>
                  <a:lnTo>
                    <a:pt x="0" y="7"/>
                  </a:lnTo>
                  <a:lnTo>
                    <a:pt x="0" y="37"/>
                  </a:lnTo>
                  <a:lnTo>
                    <a:pt x="0" y="60"/>
                  </a:lnTo>
                  <a:lnTo>
                    <a:pt x="0" y="82"/>
                  </a:lnTo>
                  <a:lnTo>
                    <a:pt x="21" y="105"/>
                  </a:lnTo>
                  <a:lnTo>
                    <a:pt x="42" y="112"/>
                  </a:lnTo>
                  <a:lnTo>
                    <a:pt x="56" y="97"/>
                  </a:lnTo>
                  <a:lnTo>
                    <a:pt x="49" y="67"/>
                  </a:lnTo>
                  <a:lnTo>
                    <a:pt x="42" y="37"/>
                  </a:lnTo>
                  <a:lnTo>
                    <a:pt x="35" y="15"/>
                  </a:lnTo>
                  <a:lnTo>
                    <a:pt x="28" y="0"/>
                  </a:lnTo>
                  <a:lnTo>
                    <a:pt x="14" y="0"/>
                  </a:lnTo>
                </a:path>
              </a:pathLst>
            </a:custGeom>
            <a:solidFill>
              <a:srgbClr val="ffffff"/>
            </a:solidFill>
            <a:ln cap="rnd" w="12600">
              <a:solidFill>
                <a:srgbClr val="ffffff"/>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Arial"/>
              </a:endParaRPr>
            </a:p>
          </p:txBody>
        </p:sp>
        <p:sp>
          <p:nvSpPr>
            <p:cNvPr id="44" name=""/>
            <p:cNvSpPr/>
            <p:nvPr/>
          </p:nvSpPr>
          <p:spPr>
            <a:xfrm>
              <a:off x="5582520" y="4681440"/>
              <a:ext cx="1364400" cy="827640"/>
            </a:xfrm>
            <a:custGeom>
              <a:avLst/>
              <a:gdLst/>
              <a:ahLst/>
              <a:rect l="l" t="t" r="r" b="b"/>
              <a:pathLst>
                <a:path w="2907" h="1817">
                  <a:moveTo>
                    <a:pt x="471" y="0"/>
                  </a:moveTo>
                  <a:lnTo>
                    <a:pt x="455" y="16"/>
                  </a:lnTo>
                  <a:lnTo>
                    <a:pt x="455" y="40"/>
                  </a:lnTo>
                  <a:lnTo>
                    <a:pt x="463" y="80"/>
                  </a:lnTo>
                  <a:lnTo>
                    <a:pt x="447" y="80"/>
                  </a:lnTo>
                  <a:lnTo>
                    <a:pt x="431" y="88"/>
                  </a:lnTo>
                  <a:lnTo>
                    <a:pt x="415" y="96"/>
                  </a:lnTo>
                  <a:lnTo>
                    <a:pt x="415" y="112"/>
                  </a:lnTo>
                  <a:lnTo>
                    <a:pt x="415" y="135"/>
                  </a:lnTo>
                  <a:lnTo>
                    <a:pt x="407" y="159"/>
                  </a:lnTo>
                  <a:lnTo>
                    <a:pt x="415" y="191"/>
                  </a:lnTo>
                  <a:lnTo>
                    <a:pt x="423" y="207"/>
                  </a:lnTo>
                  <a:lnTo>
                    <a:pt x="447" y="207"/>
                  </a:lnTo>
                  <a:lnTo>
                    <a:pt x="463" y="199"/>
                  </a:lnTo>
                  <a:lnTo>
                    <a:pt x="495" y="191"/>
                  </a:lnTo>
                  <a:lnTo>
                    <a:pt x="519" y="191"/>
                  </a:lnTo>
                  <a:lnTo>
                    <a:pt x="535" y="199"/>
                  </a:lnTo>
                  <a:lnTo>
                    <a:pt x="558" y="191"/>
                  </a:lnTo>
                  <a:lnTo>
                    <a:pt x="574" y="183"/>
                  </a:lnTo>
                  <a:lnTo>
                    <a:pt x="598" y="183"/>
                  </a:lnTo>
                  <a:lnTo>
                    <a:pt x="614" y="199"/>
                  </a:lnTo>
                  <a:lnTo>
                    <a:pt x="614" y="215"/>
                  </a:lnTo>
                  <a:lnTo>
                    <a:pt x="614" y="239"/>
                  </a:lnTo>
                  <a:lnTo>
                    <a:pt x="630" y="255"/>
                  </a:lnTo>
                  <a:lnTo>
                    <a:pt x="646" y="279"/>
                  </a:lnTo>
                  <a:lnTo>
                    <a:pt x="670" y="279"/>
                  </a:lnTo>
                  <a:lnTo>
                    <a:pt x="686" y="295"/>
                  </a:lnTo>
                  <a:lnTo>
                    <a:pt x="702" y="327"/>
                  </a:lnTo>
                  <a:lnTo>
                    <a:pt x="710" y="350"/>
                  </a:lnTo>
                  <a:lnTo>
                    <a:pt x="710" y="374"/>
                  </a:lnTo>
                  <a:lnTo>
                    <a:pt x="702" y="390"/>
                  </a:lnTo>
                  <a:lnTo>
                    <a:pt x="694" y="398"/>
                  </a:lnTo>
                  <a:lnTo>
                    <a:pt x="670" y="374"/>
                  </a:lnTo>
                  <a:lnTo>
                    <a:pt x="654" y="342"/>
                  </a:lnTo>
                  <a:lnTo>
                    <a:pt x="622" y="295"/>
                  </a:lnTo>
                  <a:lnTo>
                    <a:pt x="614" y="271"/>
                  </a:lnTo>
                  <a:lnTo>
                    <a:pt x="598" y="255"/>
                  </a:lnTo>
                  <a:lnTo>
                    <a:pt x="574" y="263"/>
                  </a:lnTo>
                  <a:lnTo>
                    <a:pt x="566" y="279"/>
                  </a:lnTo>
                  <a:lnTo>
                    <a:pt x="543" y="287"/>
                  </a:lnTo>
                  <a:lnTo>
                    <a:pt x="527" y="271"/>
                  </a:lnTo>
                  <a:lnTo>
                    <a:pt x="503" y="279"/>
                  </a:lnTo>
                  <a:lnTo>
                    <a:pt x="463" y="279"/>
                  </a:lnTo>
                  <a:lnTo>
                    <a:pt x="447" y="263"/>
                  </a:lnTo>
                  <a:lnTo>
                    <a:pt x="423" y="271"/>
                  </a:lnTo>
                  <a:lnTo>
                    <a:pt x="415" y="295"/>
                  </a:lnTo>
                  <a:lnTo>
                    <a:pt x="399" y="287"/>
                  </a:lnTo>
                  <a:lnTo>
                    <a:pt x="375" y="255"/>
                  </a:lnTo>
                  <a:lnTo>
                    <a:pt x="351" y="255"/>
                  </a:lnTo>
                  <a:lnTo>
                    <a:pt x="327" y="271"/>
                  </a:lnTo>
                  <a:lnTo>
                    <a:pt x="327" y="295"/>
                  </a:lnTo>
                  <a:lnTo>
                    <a:pt x="335" y="335"/>
                  </a:lnTo>
                  <a:lnTo>
                    <a:pt x="351" y="358"/>
                  </a:lnTo>
                  <a:lnTo>
                    <a:pt x="343" y="390"/>
                  </a:lnTo>
                  <a:lnTo>
                    <a:pt x="319" y="390"/>
                  </a:lnTo>
                  <a:lnTo>
                    <a:pt x="303" y="406"/>
                  </a:lnTo>
                  <a:lnTo>
                    <a:pt x="295" y="422"/>
                  </a:lnTo>
                  <a:lnTo>
                    <a:pt x="287" y="438"/>
                  </a:lnTo>
                  <a:lnTo>
                    <a:pt x="255" y="446"/>
                  </a:lnTo>
                  <a:lnTo>
                    <a:pt x="231" y="454"/>
                  </a:lnTo>
                  <a:lnTo>
                    <a:pt x="231" y="478"/>
                  </a:lnTo>
                  <a:lnTo>
                    <a:pt x="215" y="502"/>
                  </a:lnTo>
                  <a:lnTo>
                    <a:pt x="191" y="510"/>
                  </a:lnTo>
                  <a:lnTo>
                    <a:pt x="168" y="542"/>
                  </a:lnTo>
                  <a:lnTo>
                    <a:pt x="160" y="573"/>
                  </a:lnTo>
                  <a:lnTo>
                    <a:pt x="176" y="597"/>
                  </a:lnTo>
                  <a:lnTo>
                    <a:pt x="199" y="605"/>
                  </a:lnTo>
                  <a:lnTo>
                    <a:pt x="231" y="589"/>
                  </a:lnTo>
                  <a:lnTo>
                    <a:pt x="255" y="573"/>
                  </a:lnTo>
                  <a:lnTo>
                    <a:pt x="287" y="573"/>
                  </a:lnTo>
                  <a:lnTo>
                    <a:pt x="319" y="573"/>
                  </a:lnTo>
                  <a:lnTo>
                    <a:pt x="335" y="597"/>
                  </a:lnTo>
                  <a:lnTo>
                    <a:pt x="335" y="621"/>
                  </a:lnTo>
                  <a:lnTo>
                    <a:pt x="327" y="645"/>
                  </a:lnTo>
                  <a:lnTo>
                    <a:pt x="327" y="669"/>
                  </a:lnTo>
                  <a:lnTo>
                    <a:pt x="359" y="677"/>
                  </a:lnTo>
                  <a:lnTo>
                    <a:pt x="391" y="677"/>
                  </a:lnTo>
                  <a:lnTo>
                    <a:pt x="407" y="661"/>
                  </a:lnTo>
                  <a:lnTo>
                    <a:pt x="399" y="629"/>
                  </a:lnTo>
                  <a:lnTo>
                    <a:pt x="383" y="613"/>
                  </a:lnTo>
                  <a:lnTo>
                    <a:pt x="375" y="597"/>
                  </a:lnTo>
                  <a:lnTo>
                    <a:pt x="399" y="597"/>
                  </a:lnTo>
                  <a:lnTo>
                    <a:pt x="431" y="597"/>
                  </a:lnTo>
                  <a:lnTo>
                    <a:pt x="439" y="581"/>
                  </a:lnTo>
                  <a:lnTo>
                    <a:pt x="471" y="605"/>
                  </a:lnTo>
                  <a:lnTo>
                    <a:pt x="511" y="605"/>
                  </a:lnTo>
                  <a:lnTo>
                    <a:pt x="527" y="621"/>
                  </a:lnTo>
                  <a:lnTo>
                    <a:pt x="535" y="637"/>
                  </a:lnTo>
                  <a:lnTo>
                    <a:pt x="535" y="653"/>
                  </a:lnTo>
                  <a:lnTo>
                    <a:pt x="558" y="701"/>
                  </a:lnTo>
                  <a:lnTo>
                    <a:pt x="566" y="725"/>
                  </a:lnTo>
                  <a:lnTo>
                    <a:pt x="574" y="749"/>
                  </a:lnTo>
                  <a:lnTo>
                    <a:pt x="519" y="741"/>
                  </a:lnTo>
                  <a:lnTo>
                    <a:pt x="471" y="733"/>
                  </a:lnTo>
                  <a:lnTo>
                    <a:pt x="431" y="725"/>
                  </a:lnTo>
                  <a:lnTo>
                    <a:pt x="415" y="741"/>
                  </a:lnTo>
                  <a:lnTo>
                    <a:pt x="399" y="757"/>
                  </a:lnTo>
                  <a:lnTo>
                    <a:pt x="367" y="757"/>
                  </a:lnTo>
                  <a:lnTo>
                    <a:pt x="351" y="733"/>
                  </a:lnTo>
                  <a:lnTo>
                    <a:pt x="335" y="701"/>
                  </a:lnTo>
                  <a:lnTo>
                    <a:pt x="311" y="685"/>
                  </a:lnTo>
                  <a:lnTo>
                    <a:pt x="287" y="669"/>
                  </a:lnTo>
                  <a:lnTo>
                    <a:pt x="255" y="669"/>
                  </a:lnTo>
                  <a:lnTo>
                    <a:pt x="239" y="693"/>
                  </a:lnTo>
                  <a:lnTo>
                    <a:pt x="239" y="717"/>
                  </a:lnTo>
                  <a:lnTo>
                    <a:pt x="223" y="725"/>
                  </a:lnTo>
                  <a:lnTo>
                    <a:pt x="207" y="741"/>
                  </a:lnTo>
                  <a:lnTo>
                    <a:pt x="207" y="757"/>
                  </a:lnTo>
                  <a:lnTo>
                    <a:pt x="223" y="796"/>
                  </a:lnTo>
                  <a:lnTo>
                    <a:pt x="215" y="812"/>
                  </a:lnTo>
                  <a:lnTo>
                    <a:pt x="199" y="812"/>
                  </a:lnTo>
                  <a:lnTo>
                    <a:pt x="183" y="812"/>
                  </a:lnTo>
                  <a:lnTo>
                    <a:pt x="168" y="836"/>
                  </a:lnTo>
                  <a:lnTo>
                    <a:pt x="128" y="844"/>
                  </a:lnTo>
                  <a:lnTo>
                    <a:pt x="104" y="836"/>
                  </a:lnTo>
                  <a:lnTo>
                    <a:pt x="80" y="844"/>
                  </a:lnTo>
                  <a:lnTo>
                    <a:pt x="64" y="868"/>
                  </a:lnTo>
                  <a:lnTo>
                    <a:pt x="72" y="892"/>
                  </a:lnTo>
                  <a:lnTo>
                    <a:pt x="80" y="908"/>
                  </a:lnTo>
                  <a:lnTo>
                    <a:pt x="64" y="932"/>
                  </a:lnTo>
                  <a:lnTo>
                    <a:pt x="24" y="932"/>
                  </a:lnTo>
                  <a:lnTo>
                    <a:pt x="8" y="956"/>
                  </a:lnTo>
                  <a:lnTo>
                    <a:pt x="0" y="988"/>
                  </a:lnTo>
                  <a:lnTo>
                    <a:pt x="8" y="1027"/>
                  </a:lnTo>
                  <a:lnTo>
                    <a:pt x="32" y="1067"/>
                  </a:lnTo>
                  <a:lnTo>
                    <a:pt x="48" y="1083"/>
                  </a:lnTo>
                  <a:lnTo>
                    <a:pt x="88" y="1075"/>
                  </a:lnTo>
                  <a:lnTo>
                    <a:pt x="112" y="1083"/>
                  </a:lnTo>
                  <a:lnTo>
                    <a:pt x="120" y="1115"/>
                  </a:lnTo>
                  <a:lnTo>
                    <a:pt x="144" y="1147"/>
                  </a:lnTo>
                  <a:lnTo>
                    <a:pt x="160" y="1163"/>
                  </a:lnTo>
                  <a:lnTo>
                    <a:pt x="191" y="1171"/>
                  </a:lnTo>
                  <a:lnTo>
                    <a:pt x="215" y="1203"/>
                  </a:lnTo>
                  <a:lnTo>
                    <a:pt x="231" y="1235"/>
                  </a:lnTo>
                  <a:lnTo>
                    <a:pt x="207" y="1258"/>
                  </a:lnTo>
                  <a:lnTo>
                    <a:pt x="199" y="1290"/>
                  </a:lnTo>
                  <a:lnTo>
                    <a:pt x="207" y="1314"/>
                  </a:lnTo>
                  <a:lnTo>
                    <a:pt x="199" y="1346"/>
                  </a:lnTo>
                  <a:lnTo>
                    <a:pt x="215" y="1386"/>
                  </a:lnTo>
                  <a:lnTo>
                    <a:pt x="191" y="1402"/>
                  </a:lnTo>
                  <a:lnTo>
                    <a:pt x="176" y="1434"/>
                  </a:lnTo>
                  <a:lnTo>
                    <a:pt x="191" y="1466"/>
                  </a:lnTo>
                  <a:lnTo>
                    <a:pt x="223" y="1513"/>
                  </a:lnTo>
                  <a:lnTo>
                    <a:pt x="207" y="1553"/>
                  </a:lnTo>
                  <a:lnTo>
                    <a:pt x="215" y="1585"/>
                  </a:lnTo>
                  <a:lnTo>
                    <a:pt x="231" y="1617"/>
                  </a:lnTo>
                  <a:lnTo>
                    <a:pt x="279" y="1673"/>
                  </a:lnTo>
                  <a:lnTo>
                    <a:pt x="311" y="1720"/>
                  </a:lnTo>
                  <a:lnTo>
                    <a:pt x="319" y="1760"/>
                  </a:lnTo>
                  <a:lnTo>
                    <a:pt x="327" y="1800"/>
                  </a:lnTo>
                  <a:lnTo>
                    <a:pt x="343" y="1816"/>
                  </a:lnTo>
                  <a:lnTo>
                    <a:pt x="367" y="1800"/>
                  </a:lnTo>
                  <a:lnTo>
                    <a:pt x="383" y="1768"/>
                  </a:lnTo>
                  <a:lnTo>
                    <a:pt x="367" y="1712"/>
                  </a:lnTo>
                  <a:lnTo>
                    <a:pt x="351" y="1673"/>
                  </a:lnTo>
                  <a:lnTo>
                    <a:pt x="359" y="1649"/>
                  </a:lnTo>
                  <a:lnTo>
                    <a:pt x="343" y="1625"/>
                  </a:lnTo>
                  <a:lnTo>
                    <a:pt x="351" y="1609"/>
                  </a:lnTo>
                  <a:lnTo>
                    <a:pt x="367" y="1593"/>
                  </a:lnTo>
                  <a:lnTo>
                    <a:pt x="375" y="1561"/>
                  </a:lnTo>
                  <a:lnTo>
                    <a:pt x="391" y="1529"/>
                  </a:lnTo>
                  <a:lnTo>
                    <a:pt x="431" y="1521"/>
                  </a:lnTo>
                  <a:lnTo>
                    <a:pt x="463" y="1537"/>
                  </a:lnTo>
                  <a:lnTo>
                    <a:pt x="487" y="1537"/>
                  </a:lnTo>
                  <a:lnTo>
                    <a:pt x="503" y="1513"/>
                  </a:lnTo>
                  <a:lnTo>
                    <a:pt x="495" y="1489"/>
                  </a:lnTo>
                  <a:lnTo>
                    <a:pt x="463" y="1442"/>
                  </a:lnTo>
                  <a:lnTo>
                    <a:pt x="479" y="1418"/>
                  </a:lnTo>
                  <a:lnTo>
                    <a:pt x="471" y="1402"/>
                  </a:lnTo>
                  <a:lnTo>
                    <a:pt x="455" y="1370"/>
                  </a:lnTo>
                  <a:lnTo>
                    <a:pt x="455" y="1346"/>
                  </a:lnTo>
                  <a:lnTo>
                    <a:pt x="487" y="1338"/>
                  </a:lnTo>
                  <a:lnTo>
                    <a:pt x="511" y="1314"/>
                  </a:lnTo>
                  <a:lnTo>
                    <a:pt x="503" y="1282"/>
                  </a:lnTo>
                  <a:lnTo>
                    <a:pt x="479" y="1243"/>
                  </a:lnTo>
                  <a:lnTo>
                    <a:pt x="487" y="1227"/>
                  </a:lnTo>
                  <a:lnTo>
                    <a:pt x="511" y="1211"/>
                  </a:lnTo>
                  <a:lnTo>
                    <a:pt x="527" y="1187"/>
                  </a:lnTo>
                  <a:lnTo>
                    <a:pt x="527" y="1139"/>
                  </a:lnTo>
                  <a:lnTo>
                    <a:pt x="503" y="1083"/>
                  </a:lnTo>
                  <a:lnTo>
                    <a:pt x="479" y="1027"/>
                  </a:lnTo>
                  <a:lnTo>
                    <a:pt x="487" y="1012"/>
                  </a:lnTo>
                  <a:lnTo>
                    <a:pt x="503" y="988"/>
                  </a:lnTo>
                  <a:lnTo>
                    <a:pt x="487" y="956"/>
                  </a:lnTo>
                  <a:lnTo>
                    <a:pt x="463" y="908"/>
                  </a:lnTo>
                  <a:lnTo>
                    <a:pt x="455" y="868"/>
                  </a:lnTo>
                  <a:lnTo>
                    <a:pt x="471" y="852"/>
                  </a:lnTo>
                  <a:lnTo>
                    <a:pt x="471" y="804"/>
                  </a:lnTo>
                  <a:lnTo>
                    <a:pt x="503" y="804"/>
                  </a:lnTo>
                  <a:lnTo>
                    <a:pt x="543" y="812"/>
                  </a:lnTo>
                  <a:lnTo>
                    <a:pt x="574" y="820"/>
                  </a:lnTo>
                  <a:lnTo>
                    <a:pt x="574" y="852"/>
                  </a:lnTo>
                  <a:lnTo>
                    <a:pt x="558" y="868"/>
                  </a:lnTo>
                  <a:lnTo>
                    <a:pt x="550" y="884"/>
                  </a:lnTo>
                  <a:lnTo>
                    <a:pt x="543" y="908"/>
                  </a:lnTo>
                  <a:lnTo>
                    <a:pt x="574" y="996"/>
                  </a:lnTo>
                  <a:lnTo>
                    <a:pt x="598" y="1051"/>
                  </a:lnTo>
                  <a:lnTo>
                    <a:pt x="630" y="1083"/>
                  </a:lnTo>
                  <a:lnTo>
                    <a:pt x="662" y="1091"/>
                  </a:lnTo>
                  <a:lnTo>
                    <a:pt x="694" y="1083"/>
                  </a:lnTo>
                  <a:lnTo>
                    <a:pt x="710" y="1059"/>
                  </a:lnTo>
                  <a:lnTo>
                    <a:pt x="694" y="1035"/>
                  </a:lnTo>
                  <a:lnTo>
                    <a:pt x="678" y="1012"/>
                  </a:lnTo>
                  <a:lnTo>
                    <a:pt x="678" y="988"/>
                  </a:lnTo>
                  <a:lnTo>
                    <a:pt x="694" y="964"/>
                  </a:lnTo>
                  <a:lnTo>
                    <a:pt x="726" y="956"/>
                  </a:lnTo>
                  <a:lnTo>
                    <a:pt x="742" y="964"/>
                  </a:lnTo>
                  <a:lnTo>
                    <a:pt x="766" y="996"/>
                  </a:lnTo>
                  <a:lnTo>
                    <a:pt x="782" y="1004"/>
                  </a:lnTo>
                  <a:lnTo>
                    <a:pt x="798" y="980"/>
                  </a:lnTo>
                  <a:lnTo>
                    <a:pt x="814" y="988"/>
                  </a:lnTo>
                  <a:lnTo>
                    <a:pt x="830" y="1020"/>
                  </a:lnTo>
                  <a:lnTo>
                    <a:pt x="862" y="1083"/>
                  </a:lnTo>
                  <a:lnTo>
                    <a:pt x="886" y="1123"/>
                  </a:lnTo>
                  <a:lnTo>
                    <a:pt x="917" y="1139"/>
                  </a:lnTo>
                  <a:lnTo>
                    <a:pt x="941" y="1115"/>
                  </a:lnTo>
                  <a:lnTo>
                    <a:pt x="941" y="1083"/>
                  </a:lnTo>
                  <a:lnTo>
                    <a:pt x="941" y="1027"/>
                  </a:lnTo>
                  <a:lnTo>
                    <a:pt x="973" y="1035"/>
                  </a:lnTo>
                  <a:lnTo>
                    <a:pt x="997" y="1020"/>
                  </a:lnTo>
                  <a:lnTo>
                    <a:pt x="997" y="988"/>
                  </a:lnTo>
                  <a:lnTo>
                    <a:pt x="1005" y="972"/>
                  </a:lnTo>
                  <a:lnTo>
                    <a:pt x="1021" y="988"/>
                  </a:lnTo>
                  <a:lnTo>
                    <a:pt x="1029" y="1020"/>
                  </a:lnTo>
                  <a:lnTo>
                    <a:pt x="1053" y="1043"/>
                  </a:lnTo>
                  <a:lnTo>
                    <a:pt x="1093" y="1043"/>
                  </a:lnTo>
                  <a:lnTo>
                    <a:pt x="1125" y="1035"/>
                  </a:lnTo>
                  <a:lnTo>
                    <a:pt x="1149" y="1027"/>
                  </a:lnTo>
                  <a:lnTo>
                    <a:pt x="1149" y="1004"/>
                  </a:lnTo>
                  <a:lnTo>
                    <a:pt x="1149" y="988"/>
                  </a:lnTo>
                  <a:lnTo>
                    <a:pt x="1165" y="980"/>
                  </a:lnTo>
                  <a:lnTo>
                    <a:pt x="1173" y="1004"/>
                  </a:lnTo>
                  <a:lnTo>
                    <a:pt x="1181" y="1051"/>
                  </a:lnTo>
                  <a:lnTo>
                    <a:pt x="1197" y="1067"/>
                  </a:lnTo>
                  <a:lnTo>
                    <a:pt x="1213" y="1067"/>
                  </a:lnTo>
                  <a:lnTo>
                    <a:pt x="1237" y="1051"/>
                  </a:lnTo>
                  <a:lnTo>
                    <a:pt x="1237" y="1012"/>
                  </a:lnTo>
                  <a:lnTo>
                    <a:pt x="1253" y="1012"/>
                  </a:lnTo>
                  <a:lnTo>
                    <a:pt x="1261" y="1035"/>
                  </a:lnTo>
                  <a:lnTo>
                    <a:pt x="1276" y="1043"/>
                  </a:lnTo>
                  <a:lnTo>
                    <a:pt x="1300" y="1027"/>
                  </a:lnTo>
                  <a:lnTo>
                    <a:pt x="1308" y="1004"/>
                  </a:lnTo>
                  <a:lnTo>
                    <a:pt x="1284" y="940"/>
                  </a:lnTo>
                  <a:lnTo>
                    <a:pt x="1269" y="884"/>
                  </a:lnTo>
                  <a:lnTo>
                    <a:pt x="1276" y="876"/>
                  </a:lnTo>
                  <a:lnTo>
                    <a:pt x="1300" y="876"/>
                  </a:lnTo>
                  <a:lnTo>
                    <a:pt x="1308" y="884"/>
                  </a:lnTo>
                  <a:lnTo>
                    <a:pt x="1332" y="892"/>
                  </a:lnTo>
                  <a:lnTo>
                    <a:pt x="1348" y="876"/>
                  </a:lnTo>
                  <a:lnTo>
                    <a:pt x="1356" y="844"/>
                  </a:lnTo>
                  <a:lnTo>
                    <a:pt x="1356" y="812"/>
                  </a:lnTo>
                  <a:lnTo>
                    <a:pt x="1372" y="796"/>
                  </a:lnTo>
                  <a:lnTo>
                    <a:pt x="1380" y="773"/>
                  </a:lnTo>
                  <a:lnTo>
                    <a:pt x="1380" y="741"/>
                  </a:lnTo>
                  <a:lnTo>
                    <a:pt x="1412" y="725"/>
                  </a:lnTo>
                  <a:lnTo>
                    <a:pt x="1428" y="709"/>
                  </a:lnTo>
                  <a:lnTo>
                    <a:pt x="1412" y="669"/>
                  </a:lnTo>
                  <a:lnTo>
                    <a:pt x="1396" y="637"/>
                  </a:lnTo>
                  <a:lnTo>
                    <a:pt x="1404" y="629"/>
                  </a:lnTo>
                  <a:lnTo>
                    <a:pt x="1428" y="621"/>
                  </a:lnTo>
                  <a:lnTo>
                    <a:pt x="1442" y="606"/>
                  </a:lnTo>
                  <a:lnTo>
                    <a:pt x="1442" y="585"/>
                  </a:lnTo>
                  <a:lnTo>
                    <a:pt x="1436" y="566"/>
                  </a:lnTo>
                  <a:lnTo>
                    <a:pt x="1420" y="542"/>
                  </a:lnTo>
                  <a:lnTo>
                    <a:pt x="1428" y="534"/>
                  </a:lnTo>
                  <a:lnTo>
                    <a:pt x="1460" y="534"/>
                  </a:lnTo>
                  <a:lnTo>
                    <a:pt x="1500" y="558"/>
                  </a:lnTo>
                  <a:lnTo>
                    <a:pt x="1532" y="566"/>
                  </a:lnTo>
                  <a:lnTo>
                    <a:pt x="1548" y="550"/>
                  </a:lnTo>
                  <a:lnTo>
                    <a:pt x="1569" y="550"/>
                  </a:lnTo>
                  <a:lnTo>
                    <a:pt x="1580" y="534"/>
                  </a:lnTo>
                  <a:lnTo>
                    <a:pt x="1588" y="518"/>
                  </a:lnTo>
                  <a:lnTo>
                    <a:pt x="1612" y="534"/>
                  </a:lnTo>
                  <a:lnTo>
                    <a:pt x="1635" y="589"/>
                  </a:lnTo>
                  <a:lnTo>
                    <a:pt x="1674" y="681"/>
                  </a:lnTo>
                  <a:lnTo>
                    <a:pt x="1707" y="749"/>
                  </a:lnTo>
                  <a:lnTo>
                    <a:pt x="1739" y="812"/>
                  </a:lnTo>
                  <a:lnTo>
                    <a:pt x="1763" y="828"/>
                  </a:lnTo>
                  <a:lnTo>
                    <a:pt x="1778" y="834"/>
                  </a:lnTo>
                  <a:lnTo>
                    <a:pt x="1800" y="837"/>
                  </a:lnTo>
                  <a:lnTo>
                    <a:pt x="1827" y="836"/>
                  </a:lnTo>
                  <a:lnTo>
                    <a:pt x="1835" y="812"/>
                  </a:lnTo>
                  <a:lnTo>
                    <a:pt x="1819" y="773"/>
                  </a:lnTo>
                  <a:lnTo>
                    <a:pt x="1795" y="733"/>
                  </a:lnTo>
                  <a:lnTo>
                    <a:pt x="1795" y="717"/>
                  </a:lnTo>
                  <a:lnTo>
                    <a:pt x="1819" y="717"/>
                  </a:lnTo>
                  <a:lnTo>
                    <a:pt x="1835" y="693"/>
                  </a:lnTo>
                  <a:lnTo>
                    <a:pt x="1859" y="693"/>
                  </a:lnTo>
                  <a:lnTo>
                    <a:pt x="1875" y="701"/>
                  </a:lnTo>
                  <a:lnTo>
                    <a:pt x="1891" y="709"/>
                  </a:lnTo>
                  <a:lnTo>
                    <a:pt x="1907" y="693"/>
                  </a:lnTo>
                  <a:lnTo>
                    <a:pt x="1899" y="653"/>
                  </a:lnTo>
                  <a:lnTo>
                    <a:pt x="1827" y="486"/>
                  </a:lnTo>
                  <a:lnTo>
                    <a:pt x="1827" y="470"/>
                  </a:lnTo>
                  <a:lnTo>
                    <a:pt x="1835" y="462"/>
                  </a:lnTo>
                  <a:lnTo>
                    <a:pt x="1867" y="518"/>
                  </a:lnTo>
                  <a:lnTo>
                    <a:pt x="1955" y="717"/>
                  </a:lnTo>
                  <a:lnTo>
                    <a:pt x="1995" y="804"/>
                  </a:lnTo>
                  <a:lnTo>
                    <a:pt x="2018" y="836"/>
                  </a:lnTo>
                  <a:lnTo>
                    <a:pt x="2042" y="836"/>
                  </a:lnTo>
                  <a:lnTo>
                    <a:pt x="2058" y="820"/>
                  </a:lnTo>
                  <a:lnTo>
                    <a:pt x="2042" y="773"/>
                  </a:lnTo>
                  <a:lnTo>
                    <a:pt x="2004" y="682"/>
                  </a:lnTo>
                  <a:lnTo>
                    <a:pt x="1979" y="605"/>
                  </a:lnTo>
                  <a:lnTo>
                    <a:pt x="1987" y="589"/>
                  </a:lnTo>
                  <a:lnTo>
                    <a:pt x="2002" y="589"/>
                  </a:lnTo>
                  <a:lnTo>
                    <a:pt x="2026" y="621"/>
                  </a:lnTo>
                  <a:lnTo>
                    <a:pt x="2050" y="637"/>
                  </a:lnTo>
                  <a:lnTo>
                    <a:pt x="2074" y="645"/>
                  </a:lnTo>
                  <a:lnTo>
                    <a:pt x="2098" y="629"/>
                  </a:lnTo>
                  <a:lnTo>
                    <a:pt x="2106" y="605"/>
                  </a:lnTo>
                  <a:lnTo>
                    <a:pt x="2122" y="621"/>
                  </a:lnTo>
                  <a:lnTo>
                    <a:pt x="2194" y="749"/>
                  </a:lnTo>
                  <a:lnTo>
                    <a:pt x="2218" y="789"/>
                  </a:lnTo>
                  <a:lnTo>
                    <a:pt x="2242" y="812"/>
                  </a:lnTo>
                  <a:lnTo>
                    <a:pt x="2266" y="804"/>
                  </a:lnTo>
                  <a:lnTo>
                    <a:pt x="2274" y="781"/>
                  </a:lnTo>
                  <a:lnTo>
                    <a:pt x="2240" y="687"/>
                  </a:lnTo>
                  <a:lnTo>
                    <a:pt x="2174" y="543"/>
                  </a:lnTo>
                  <a:lnTo>
                    <a:pt x="2120" y="415"/>
                  </a:lnTo>
                  <a:lnTo>
                    <a:pt x="2091" y="354"/>
                  </a:lnTo>
                  <a:lnTo>
                    <a:pt x="2090" y="342"/>
                  </a:lnTo>
                  <a:lnTo>
                    <a:pt x="2106" y="350"/>
                  </a:lnTo>
                  <a:lnTo>
                    <a:pt x="2186" y="470"/>
                  </a:lnTo>
                  <a:lnTo>
                    <a:pt x="2282" y="637"/>
                  </a:lnTo>
                  <a:lnTo>
                    <a:pt x="2364" y="807"/>
                  </a:lnTo>
                  <a:lnTo>
                    <a:pt x="2441" y="964"/>
                  </a:lnTo>
                  <a:lnTo>
                    <a:pt x="2505" y="1099"/>
                  </a:lnTo>
                  <a:lnTo>
                    <a:pt x="2561" y="1195"/>
                  </a:lnTo>
                  <a:lnTo>
                    <a:pt x="2582" y="1220"/>
                  </a:lnTo>
                  <a:lnTo>
                    <a:pt x="2601" y="1235"/>
                  </a:lnTo>
                  <a:lnTo>
                    <a:pt x="2633" y="1250"/>
                  </a:lnTo>
                  <a:lnTo>
                    <a:pt x="2641" y="1227"/>
                  </a:lnTo>
                  <a:lnTo>
                    <a:pt x="2637" y="1179"/>
                  </a:lnTo>
                  <a:lnTo>
                    <a:pt x="2615" y="1092"/>
                  </a:lnTo>
                  <a:lnTo>
                    <a:pt x="2585" y="996"/>
                  </a:lnTo>
                  <a:lnTo>
                    <a:pt x="2508" y="790"/>
                  </a:lnTo>
                  <a:lnTo>
                    <a:pt x="2439" y="624"/>
                  </a:lnTo>
                  <a:lnTo>
                    <a:pt x="2393" y="517"/>
                  </a:lnTo>
                  <a:lnTo>
                    <a:pt x="2377" y="470"/>
                  </a:lnTo>
                  <a:lnTo>
                    <a:pt x="2377" y="454"/>
                  </a:lnTo>
                  <a:lnTo>
                    <a:pt x="2393" y="470"/>
                  </a:lnTo>
                  <a:lnTo>
                    <a:pt x="2465" y="589"/>
                  </a:lnTo>
                  <a:lnTo>
                    <a:pt x="2576" y="786"/>
                  </a:lnTo>
                  <a:lnTo>
                    <a:pt x="2665" y="956"/>
                  </a:lnTo>
                  <a:lnTo>
                    <a:pt x="2752" y="1139"/>
                  </a:lnTo>
                  <a:lnTo>
                    <a:pt x="2800" y="1250"/>
                  </a:lnTo>
                  <a:lnTo>
                    <a:pt x="2840" y="1346"/>
                  </a:lnTo>
                  <a:lnTo>
                    <a:pt x="2864" y="1394"/>
                  </a:lnTo>
                  <a:lnTo>
                    <a:pt x="2879" y="1407"/>
                  </a:lnTo>
                  <a:lnTo>
                    <a:pt x="2896" y="1402"/>
                  </a:lnTo>
                  <a:lnTo>
                    <a:pt x="2906" y="1389"/>
                  </a:lnTo>
                  <a:lnTo>
                    <a:pt x="2904" y="1370"/>
                  </a:lnTo>
                  <a:lnTo>
                    <a:pt x="2872" y="1306"/>
                  </a:lnTo>
                  <a:lnTo>
                    <a:pt x="2768" y="1091"/>
                  </a:lnTo>
                  <a:lnTo>
                    <a:pt x="2681" y="916"/>
                  </a:lnTo>
                  <a:lnTo>
                    <a:pt x="2601" y="757"/>
                  </a:lnTo>
                  <a:lnTo>
                    <a:pt x="2497" y="573"/>
                  </a:lnTo>
                  <a:lnTo>
                    <a:pt x="2409" y="414"/>
                  </a:lnTo>
                  <a:lnTo>
                    <a:pt x="2354" y="319"/>
                  </a:lnTo>
                  <a:lnTo>
                    <a:pt x="2338" y="295"/>
                  </a:lnTo>
                  <a:lnTo>
                    <a:pt x="2328" y="282"/>
                  </a:lnTo>
                  <a:lnTo>
                    <a:pt x="2314" y="279"/>
                  </a:lnTo>
                  <a:lnTo>
                    <a:pt x="2297" y="286"/>
                  </a:lnTo>
                  <a:lnTo>
                    <a:pt x="2290" y="303"/>
                  </a:lnTo>
                  <a:lnTo>
                    <a:pt x="2290" y="335"/>
                  </a:lnTo>
                  <a:lnTo>
                    <a:pt x="2306" y="406"/>
                  </a:lnTo>
                  <a:lnTo>
                    <a:pt x="2352" y="534"/>
                  </a:lnTo>
                  <a:lnTo>
                    <a:pt x="2411" y="673"/>
                  </a:lnTo>
                  <a:lnTo>
                    <a:pt x="2457" y="781"/>
                  </a:lnTo>
                  <a:lnTo>
                    <a:pt x="2497" y="884"/>
                  </a:lnTo>
                  <a:lnTo>
                    <a:pt x="2529" y="964"/>
                  </a:lnTo>
                  <a:lnTo>
                    <a:pt x="2553" y="1027"/>
                  </a:lnTo>
                  <a:lnTo>
                    <a:pt x="2553" y="1051"/>
                  </a:lnTo>
                  <a:lnTo>
                    <a:pt x="2541" y="1052"/>
                  </a:lnTo>
                  <a:lnTo>
                    <a:pt x="2529" y="1041"/>
                  </a:lnTo>
                  <a:lnTo>
                    <a:pt x="2457" y="900"/>
                  </a:lnTo>
                  <a:lnTo>
                    <a:pt x="2333" y="643"/>
                  </a:lnTo>
                  <a:lnTo>
                    <a:pt x="2229" y="453"/>
                  </a:lnTo>
                  <a:lnTo>
                    <a:pt x="2162" y="335"/>
                  </a:lnTo>
                  <a:lnTo>
                    <a:pt x="2074" y="199"/>
                  </a:lnTo>
                  <a:lnTo>
                    <a:pt x="2050" y="167"/>
                  </a:lnTo>
                  <a:lnTo>
                    <a:pt x="2026" y="159"/>
                  </a:lnTo>
                  <a:lnTo>
                    <a:pt x="2002" y="159"/>
                  </a:lnTo>
                  <a:lnTo>
                    <a:pt x="1991" y="168"/>
                  </a:lnTo>
                  <a:lnTo>
                    <a:pt x="1987" y="183"/>
                  </a:lnTo>
                  <a:lnTo>
                    <a:pt x="1985" y="204"/>
                  </a:lnTo>
                  <a:lnTo>
                    <a:pt x="1987" y="223"/>
                  </a:lnTo>
                  <a:lnTo>
                    <a:pt x="2021" y="301"/>
                  </a:lnTo>
                  <a:lnTo>
                    <a:pt x="2042" y="350"/>
                  </a:lnTo>
                  <a:lnTo>
                    <a:pt x="2042" y="366"/>
                  </a:lnTo>
                  <a:lnTo>
                    <a:pt x="2028" y="369"/>
                  </a:lnTo>
                  <a:lnTo>
                    <a:pt x="2018" y="358"/>
                  </a:lnTo>
                  <a:lnTo>
                    <a:pt x="1965" y="273"/>
                  </a:lnTo>
                  <a:lnTo>
                    <a:pt x="1939" y="231"/>
                  </a:lnTo>
                  <a:lnTo>
                    <a:pt x="1923" y="223"/>
                  </a:lnTo>
                  <a:lnTo>
                    <a:pt x="1899" y="239"/>
                  </a:lnTo>
                  <a:lnTo>
                    <a:pt x="1891" y="255"/>
                  </a:lnTo>
                  <a:lnTo>
                    <a:pt x="1907" y="279"/>
                  </a:lnTo>
                  <a:lnTo>
                    <a:pt x="1955" y="366"/>
                  </a:lnTo>
                  <a:lnTo>
                    <a:pt x="1971" y="398"/>
                  </a:lnTo>
                  <a:lnTo>
                    <a:pt x="1986" y="423"/>
                  </a:lnTo>
                  <a:lnTo>
                    <a:pt x="1995" y="446"/>
                  </a:lnTo>
                  <a:lnTo>
                    <a:pt x="1979" y="462"/>
                  </a:lnTo>
                  <a:lnTo>
                    <a:pt x="1955" y="430"/>
                  </a:lnTo>
                  <a:lnTo>
                    <a:pt x="1890" y="307"/>
                  </a:lnTo>
                  <a:lnTo>
                    <a:pt x="1827" y="191"/>
                  </a:lnTo>
                  <a:lnTo>
                    <a:pt x="1803" y="143"/>
                  </a:lnTo>
                  <a:lnTo>
                    <a:pt x="1779" y="127"/>
                  </a:lnTo>
                  <a:lnTo>
                    <a:pt x="1755" y="135"/>
                  </a:lnTo>
                  <a:lnTo>
                    <a:pt x="1747" y="159"/>
                  </a:lnTo>
                  <a:lnTo>
                    <a:pt x="1747" y="191"/>
                  </a:lnTo>
                  <a:lnTo>
                    <a:pt x="1731" y="191"/>
                  </a:lnTo>
                  <a:lnTo>
                    <a:pt x="1715" y="159"/>
                  </a:lnTo>
                  <a:lnTo>
                    <a:pt x="1683" y="96"/>
                  </a:lnTo>
                  <a:lnTo>
                    <a:pt x="1659" y="56"/>
                  </a:lnTo>
                  <a:lnTo>
                    <a:pt x="1628" y="56"/>
                  </a:lnTo>
                  <a:lnTo>
                    <a:pt x="1604" y="80"/>
                  </a:lnTo>
                  <a:lnTo>
                    <a:pt x="1612" y="112"/>
                  </a:lnTo>
                  <a:lnTo>
                    <a:pt x="1667" y="223"/>
                  </a:lnTo>
                  <a:lnTo>
                    <a:pt x="1715" y="319"/>
                  </a:lnTo>
                  <a:lnTo>
                    <a:pt x="1723" y="350"/>
                  </a:lnTo>
                  <a:lnTo>
                    <a:pt x="1715" y="366"/>
                  </a:lnTo>
                  <a:lnTo>
                    <a:pt x="1699" y="342"/>
                  </a:lnTo>
                  <a:lnTo>
                    <a:pt x="1612" y="167"/>
                  </a:lnTo>
                  <a:lnTo>
                    <a:pt x="1564" y="64"/>
                  </a:lnTo>
                  <a:lnTo>
                    <a:pt x="1540" y="48"/>
                  </a:lnTo>
                  <a:lnTo>
                    <a:pt x="1508" y="64"/>
                  </a:lnTo>
                  <a:lnTo>
                    <a:pt x="1484" y="72"/>
                  </a:lnTo>
                  <a:lnTo>
                    <a:pt x="1460" y="96"/>
                  </a:lnTo>
                  <a:lnTo>
                    <a:pt x="1460" y="127"/>
                  </a:lnTo>
                  <a:lnTo>
                    <a:pt x="1526" y="241"/>
                  </a:lnTo>
                  <a:lnTo>
                    <a:pt x="1580" y="335"/>
                  </a:lnTo>
                  <a:lnTo>
                    <a:pt x="1596" y="363"/>
                  </a:lnTo>
                  <a:lnTo>
                    <a:pt x="1598" y="385"/>
                  </a:lnTo>
                  <a:lnTo>
                    <a:pt x="1588" y="406"/>
                  </a:lnTo>
                  <a:lnTo>
                    <a:pt x="1572" y="414"/>
                  </a:lnTo>
                  <a:lnTo>
                    <a:pt x="1524" y="337"/>
                  </a:lnTo>
                  <a:lnTo>
                    <a:pt x="1467" y="231"/>
                  </a:lnTo>
                  <a:lnTo>
                    <a:pt x="1444" y="191"/>
                  </a:lnTo>
                  <a:lnTo>
                    <a:pt x="1430" y="171"/>
                  </a:lnTo>
                  <a:lnTo>
                    <a:pt x="1404" y="159"/>
                  </a:lnTo>
                  <a:lnTo>
                    <a:pt x="1367" y="162"/>
                  </a:lnTo>
                  <a:lnTo>
                    <a:pt x="1340" y="167"/>
                  </a:lnTo>
                  <a:lnTo>
                    <a:pt x="1292" y="80"/>
                  </a:lnTo>
                  <a:lnTo>
                    <a:pt x="1269" y="48"/>
                  </a:lnTo>
                  <a:lnTo>
                    <a:pt x="1245" y="40"/>
                  </a:lnTo>
                  <a:lnTo>
                    <a:pt x="1221" y="56"/>
                  </a:lnTo>
                  <a:lnTo>
                    <a:pt x="1221" y="88"/>
                  </a:lnTo>
                  <a:lnTo>
                    <a:pt x="1213" y="119"/>
                  </a:lnTo>
                  <a:lnTo>
                    <a:pt x="1189" y="135"/>
                  </a:lnTo>
                  <a:lnTo>
                    <a:pt x="1165" y="135"/>
                  </a:lnTo>
                  <a:lnTo>
                    <a:pt x="1141" y="127"/>
                  </a:lnTo>
                  <a:lnTo>
                    <a:pt x="1117" y="112"/>
                  </a:lnTo>
                  <a:lnTo>
                    <a:pt x="1093" y="119"/>
                  </a:lnTo>
                  <a:lnTo>
                    <a:pt x="1085" y="143"/>
                  </a:lnTo>
                  <a:lnTo>
                    <a:pt x="1093" y="167"/>
                  </a:lnTo>
                  <a:lnTo>
                    <a:pt x="1093" y="183"/>
                  </a:lnTo>
                  <a:lnTo>
                    <a:pt x="1069" y="183"/>
                  </a:lnTo>
                  <a:lnTo>
                    <a:pt x="1053" y="183"/>
                  </a:lnTo>
                  <a:lnTo>
                    <a:pt x="1037" y="207"/>
                  </a:lnTo>
                  <a:lnTo>
                    <a:pt x="1037" y="231"/>
                  </a:lnTo>
                  <a:lnTo>
                    <a:pt x="1053" y="263"/>
                  </a:lnTo>
                  <a:lnTo>
                    <a:pt x="1061" y="279"/>
                  </a:lnTo>
                  <a:lnTo>
                    <a:pt x="1061" y="295"/>
                  </a:lnTo>
                  <a:lnTo>
                    <a:pt x="1053" y="311"/>
                  </a:lnTo>
                  <a:lnTo>
                    <a:pt x="1045" y="342"/>
                  </a:lnTo>
                  <a:lnTo>
                    <a:pt x="1077" y="406"/>
                  </a:lnTo>
                  <a:lnTo>
                    <a:pt x="1109" y="478"/>
                  </a:lnTo>
                  <a:lnTo>
                    <a:pt x="1109" y="502"/>
                  </a:lnTo>
                  <a:lnTo>
                    <a:pt x="1101" y="510"/>
                  </a:lnTo>
                  <a:lnTo>
                    <a:pt x="1085" y="502"/>
                  </a:lnTo>
                  <a:lnTo>
                    <a:pt x="1045" y="422"/>
                  </a:lnTo>
                  <a:lnTo>
                    <a:pt x="1013" y="350"/>
                  </a:lnTo>
                  <a:lnTo>
                    <a:pt x="997" y="335"/>
                  </a:lnTo>
                  <a:lnTo>
                    <a:pt x="973" y="342"/>
                  </a:lnTo>
                  <a:lnTo>
                    <a:pt x="957" y="358"/>
                  </a:lnTo>
                  <a:lnTo>
                    <a:pt x="973" y="398"/>
                  </a:lnTo>
                  <a:lnTo>
                    <a:pt x="993" y="442"/>
                  </a:lnTo>
                  <a:lnTo>
                    <a:pt x="1004" y="468"/>
                  </a:lnTo>
                  <a:lnTo>
                    <a:pt x="997" y="486"/>
                  </a:lnTo>
                  <a:lnTo>
                    <a:pt x="981" y="478"/>
                  </a:lnTo>
                  <a:lnTo>
                    <a:pt x="941" y="390"/>
                  </a:lnTo>
                  <a:lnTo>
                    <a:pt x="902" y="303"/>
                  </a:lnTo>
                  <a:lnTo>
                    <a:pt x="886" y="279"/>
                  </a:lnTo>
                  <a:lnTo>
                    <a:pt x="862" y="279"/>
                  </a:lnTo>
                  <a:lnTo>
                    <a:pt x="838" y="287"/>
                  </a:lnTo>
                  <a:lnTo>
                    <a:pt x="822" y="303"/>
                  </a:lnTo>
                  <a:lnTo>
                    <a:pt x="798" y="295"/>
                  </a:lnTo>
                  <a:lnTo>
                    <a:pt x="790" y="287"/>
                  </a:lnTo>
                  <a:lnTo>
                    <a:pt x="782" y="271"/>
                  </a:lnTo>
                  <a:lnTo>
                    <a:pt x="758" y="263"/>
                  </a:lnTo>
                  <a:lnTo>
                    <a:pt x="742" y="263"/>
                  </a:lnTo>
                  <a:lnTo>
                    <a:pt x="726" y="239"/>
                  </a:lnTo>
                  <a:lnTo>
                    <a:pt x="710" y="207"/>
                  </a:lnTo>
                  <a:lnTo>
                    <a:pt x="710" y="191"/>
                  </a:lnTo>
                  <a:lnTo>
                    <a:pt x="742" y="199"/>
                  </a:lnTo>
                  <a:lnTo>
                    <a:pt x="758" y="183"/>
                  </a:lnTo>
                  <a:lnTo>
                    <a:pt x="758" y="127"/>
                  </a:lnTo>
                  <a:lnTo>
                    <a:pt x="734" y="112"/>
                  </a:lnTo>
                  <a:lnTo>
                    <a:pt x="718" y="80"/>
                  </a:lnTo>
                  <a:lnTo>
                    <a:pt x="694" y="64"/>
                  </a:lnTo>
                  <a:lnTo>
                    <a:pt x="678" y="72"/>
                  </a:lnTo>
                  <a:lnTo>
                    <a:pt x="662" y="48"/>
                  </a:lnTo>
                  <a:lnTo>
                    <a:pt x="630" y="48"/>
                  </a:lnTo>
                  <a:lnTo>
                    <a:pt x="614" y="72"/>
                  </a:lnTo>
                  <a:lnTo>
                    <a:pt x="598" y="64"/>
                  </a:lnTo>
                  <a:lnTo>
                    <a:pt x="574" y="56"/>
                  </a:lnTo>
                  <a:lnTo>
                    <a:pt x="550" y="32"/>
                  </a:lnTo>
                  <a:lnTo>
                    <a:pt x="511" y="24"/>
                  </a:lnTo>
                  <a:lnTo>
                    <a:pt x="495" y="8"/>
                  </a:lnTo>
                  <a:lnTo>
                    <a:pt x="471"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 name=""/>
            <p:cNvSpPr/>
            <p:nvPr/>
          </p:nvSpPr>
          <p:spPr>
            <a:xfrm>
              <a:off x="6292080" y="5013000"/>
              <a:ext cx="116640" cy="230040"/>
            </a:xfrm>
            <a:custGeom>
              <a:avLst/>
              <a:gdLst/>
              <a:ahLst/>
              <a:rect l="l" t="t" r="r" b="b"/>
              <a:pathLst>
                <a:path w="249" h="505">
                  <a:moveTo>
                    <a:pt x="8" y="8"/>
                  </a:moveTo>
                  <a:lnTo>
                    <a:pt x="0" y="16"/>
                  </a:lnTo>
                  <a:lnTo>
                    <a:pt x="8" y="39"/>
                  </a:lnTo>
                  <a:lnTo>
                    <a:pt x="20" y="64"/>
                  </a:lnTo>
                  <a:lnTo>
                    <a:pt x="54" y="141"/>
                  </a:lnTo>
                  <a:lnTo>
                    <a:pt x="70" y="189"/>
                  </a:lnTo>
                  <a:lnTo>
                    <a:pt x="89" y="235"/>
                  </a:lnTo>
                  <a:lnTo>
                    <a:pt x="108" y="285"/>
                  </a:lnTo>
                  <a:lnTo>
                    <a:pt x="116" y="315"/>
                  </a:lnTo>
                  <a:lnTo>
                    <a:pt x="109" y="331"/>
                  </a:lnTo>
                  <a:lnTo>
                    <a:pt x="93" y="331"/>
                  </a:lnTo>
                  <a:lnTo>
                    <a:pt x="78" y="309"/>
                  </a:lnTo>
                  <a:lnTo>
                    <a:pt x="60" y="271"/>
                  </a:lnTo>
                  <a:lnTo>
                    <a:pt x="47" y="244"/>
                  </a:lnTo>
                  <a:lnTo>
                    <a:pt x="27" y="210"/>
                  </a:lnTo>
                  <a:lnTo>
                    <a:pt x="16" y="197"/>
                  </a:lnTo>
                  <a:lnTo>
                    <a:pt x="3" y="213"/>
                  </a:lnTo>
                  <a:lnTo>
                    <a:pt x="8" y="232"/>
                  </a:lnTo>
                  <a:lnTo>
                    <a:pt x="31" y="284"/>
                  </a:lnTo>
                  <a:lnTo>
                    <a:pt x="62" y="354"/>
                  </a:lnTo>
                  <a:lnTo>
                    <a:pt x="85" y="402"/>
                  </a:lnTo>
                  <a:lnTo>
                    <a:pt x="101" y="433"/>
                  </a:lnTo>
                  <a:lnTo>
                    <a:pt x="117" y="459"/>
                  </a:lnTo>
                  <a:lnTo>
                    <a:pt x="140" y="488"/>
                  </a:lnTo>
                  <a:lnTo>
                    <a:pt x="163" y="504"/>
                  </a:lnTo>
                  <a:lnTo>
                    <a:pt x="186" y="504"/>
                  </a:lnTo>
                  <a:lnTo>
                    <a:pt x="198" y="483"/>
                  </a:lnTo>
                  <a:lnTo>
                    <a:pt x="194" y="457"/>
                  </a:lnTo>
                  <a:lnTo>
                    <a:pt x="178" y="425"/>
                  </a:lnTo>
                  <a:lnTo>
                    <a:pt x="171" y="402"/>
                  </a:lnTo>
                  <a:lnTo>
                    <a:pt x="171" y="378"/>
                  </a:lnTo>
                  <a:lnTo>
                    <a:pt x="186" y="378"/>
                  </a:lnTo>
                  <a:lnTo>
                    <a:pt x="209" y="402"/>
                  </a:lnTo>
                  <a:lnTo>
                    <a:pt x="225" y="410"/>
                  </a:lnTo>
                  <a:lnTo>
                    <a:pt x="240" y="394"/>
                  </a:lnTo>
                  <a:lnTo>
                    <a:pt x="248" y="378"/>
                  </a:lnTo>
                  <a:lnTo>
                    <a:pt x="240" y="347"/>
                  </a:lnTo>
                  <a:lnTo>
                    <a:pt x="217" y="284"/>
                  </a:lnTo>
                  <a:lnTo>
                    <a:pt x="194" y="236"/>
                  </a:lnTo>
                  <a:lnTo>
                    <a:pt x="202" y="205"/>
                  </a:lnTo>
                  <a:lnTo>
                    <a:pt x="202" y="173"/>
                  </a:lnTo>
                  <a:lnTo>
                    <a:pt x="194" y="150"/>
                  </a:lnTo>
                  <a:lnTo>
                    <a:pt x="165" y="97"/>
                  </a:lnTo>
                  <a:lnTo>
                    <a:pt x="138" y="53"/>
                  </a:lnTo>
                  <a:lnTo>
                    <a:pt x="123" y="29"/>
                  </a:lnTo>
                  <a:lnTo>
                    <a:pt x="109" y="16"/>
                  </a:lnTo>
                  <a:lnTo>
                    <a:pt x="85" y="8"/>
                  </a:lnTo>
                  <a:lnTo>
                    <a:pt x="70" y="16"/>
                  </a:lnTo>
                  <a:lnTo>
                    <a:pt x="54" y="24"/>
                  </a:lnTo>
                  <a:lnTo>
                    <a:pt x="39" y="8"/>
                  </a:lnTo>
                  <a:lnTo>
                    <a:pt x="23" y="0"/>
                  </a:lnTo>
                  <a:lnTo>
                    <a:pt x="8"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 name=""/>
            <p:cNvSpPr/>
            <p:nvPr/>
          </p:nvSpPr>
          <p:spPr>
            <a:xfrm>
              <a:off x="6123240" y="5355720"/>
              <a:ext cx="180720" cy="160560"/>
            </a:xfrm>
            <a:custGeom>
              <a:avLst/>
              <a:gdLst/>
              <a:ahLst/>
              <a:rect l="l" t="t" r="r" b="b"/>
              <a:pathLst>
                <a:path w="385" h="353">
                  <a:moveTo>
                    <a:pt x="165" y="0"/>
                  </a:moveTo>
                  <a:lnTo>
                    <a:pt x="149" y="8"/>
                  </a:lnTo>
                  <a:lnTo>
                    <a:pt x="149" y="31"/>
                  </a:lnTo>
                  <a:lnTo>
                    <a:pt x="149" y="55"/>
                  </a:lnTo>
                  <a:lnTo>
                    <a:pt x="141" y="63"/>
                  </a:lnTo>
                  <a:lnTo>
                    <a:pt x="118" y="70"/>
                  </a:lnTo>
                  <a:lnTo>
                    <a:pt x="94" y="94"/>
                  </a:lnTo>
                  <a:lnTo>
                    <a:pt x="71" y="110"/>
                  </a:lnTo>
                  <a:lnTo>
                    <a:pt x="63" y="125"/>
                  </a:lnTo>
                  <a:lnTo>
                    <a:pt x="55" y="149"/>
                  </a:lnTo>
                  <a:lnTo>
                    <a:pt x="39" y="156"/>
                  </a:lnTo>
                  <a:lnTo>
                    <a:pt x="24" y="156"/>
                  </a:lnTo>
                  <a:lnTo>
                    <a:pt x="0" y="172"/>
                  </a:lnTo>
                  <a:lnTo>
                    <a:pt x="0" y="188"/>
                  </a:lnTo>
                  <a:lnTo>
                    <a:pt x="8" y="211"/>
                  </a:lnTo>
                  <a:lnTo>
                    <a:pt x="16" y="242"/>
                  </a:lnTo>
                  <a:lnTo>
                    <a:pt x="31" y="274"/>
                  </a:lnTo>
                  <a:lnTo>
                    <a:pt x="47" y="282"/>
                  </a:lnTo>
                  <a:lnTo>
                    <a:pt x="71" y="282"/>
                  </a:lnTo>
                  <a:lnTo>
                    <a:pt x="71" y="297"/>
                  </a:lnTo>
                  <a:lnTo>
                    <a:pt x="86" y="321"/>
                  </a:lnTo>
                  <a:lnTo>
                    <a:pt x="102" y="329"/>
                  </a:lnTo>
                  <a:lnTo>
                    <a:pt x="118" y="313"/>
                  </a:lnTo>
                  <a:lnTo>
                    <a:pt x="125" y="297"/>
                  </a:lnTo>
                  <a:lnTo>
                    <a:pt x="157" y="289"/>
                  </a:lnTo>
                  <a:lnTo>
                    <a:pt x="180" y="282"/>
                  </a:lnTo>
                  <a:lnTo>
                    <a:pt x="204" y="282"/>
                  </a:lnTo>
                  <a:lnTo>
                    <a:pt x="235" y="282"/>
                  </a:lnTo>
                  <a:lnTo>
                    <a:pt x="259" y="313"/>
                  </a:lnTo>
                  <a:lnTo>
                    <a:pt x="274" y="344"/>
                  </a:lnTo>
                  <a:lnTo>
                    <a:pt x="298" y="352"/>
                  </a:lnTo>
                  <a:lnTo>
                    <a:pt x="329" y="352"/>
                  </a:lnTo>
                  <a:lnTo>
                    <a:pt x="353" y="329"/>
                  </a:lnTo>
                  <a:lnTo>
                    <a:pt x="353" y="305"/>
                  </a:lnTo>
                  <a:lnTo>
                    <a:pt x="345" y="274"/>
                  </a:lnTo>
                  <a:lnTo>
                    <a:pt x="345" y="266"/>
                  </a:lnTo>
                  <a:lnTo>
                    <a:pt x="360" y="258"/>
                  </a:lnTo>
                  <a:lnTo>
                    <a:pt x="376" y="258"/>
                  </a:lnTo>
                  <a:lnTo>
                    <a:pt x="384" y="235"/>
                  </a:lnTo>
                  <a:lnTo>
                    <a:pt x="376" y="196"/>
                  </a:lnTo>
                  <a:lnTo>
                    <a:pt x="360" y="156"/>
                  </a:lnTo>
                  <a:lnTo>
                    <a:pt x="337" y="117"/>
                  </a:lnTo>
                  <a:lnTo>
                    <a:pt x="306" y="70"/>
                  </a:lnTo>
                  <a:lnTo>
                    <a:pt x="298" y="47"/>
                  </a:lnTo>
                  <a:lnTo>
                    <a:pt x="290" y="23"/>
                  </a:lnTo>
                  <a:lnTo>
                    <a:pt x="274" y="8"/>
                  </a:lnTo>
                  <a:lnTo>
                    <a:pt x="259" y="8"/>
                  </a:lnTo>
                  <a:lnTo>
                    <a:pt x="243" y="8"/>
                  </a:lnTo>
                  <a:lnTo>
                    <a:pt x="243" y="23"/>
                  </a:lnTo>
                  <a:lnTo>
                    <a:pt x="235" y="39"/>
                  </a:lnTo>
                  <a:lnTo>
                    <a:pt x="212" y="39"/>
                  </a:lnTo>
                  <a:lnTo>
                    <a:pt x="188" y="31"/>
                  </a:lnTo>
                  <a:lnTo>
                    <a:pt x="180" y="8"/>
                  </a:lnTo>
                  <a:lnTo>
                    <a:pt x="172" y="0"/>
                  </a:lnTo>
                  <a:lnTo>
                    <a:pt x="165"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pic>
        <p:nvPicPr>
          <p:cNvPr id="47" name="gs" descr=""/>
          <p:cNvPicPr/>
          <p:nvPr/>
        </p:nvPicPr>
        <p:blipFill>
          <a:blip r:embed="rId2"/>
          <a:stretch/>
        </p:blipFill>
        <p:spPr>
          <a:xfrm>
            <a:off x="4734000" y="2975040"/>
            <a:ext cx="849240" cy="849240"/>
          </a:xfrm>
          <a:prstGeom prst="rect">
            <a:avLst/>
          </a:prstGeom>
          <a:noFill/>
          <a:ln w="0">
            <a:noFill/>
          </a:ln>
        </p:spPr>
      </p:pic>
      <p:pic>
        <p:nvPicPr>
          <p:cNvPr id="48" name="ms-banner" descr=""/>
          <p:cNvPicPr/>
          <p:nvPr/>
        </p:nvPicPr>
        <p:blipFill>
          <a:blip r:embed="rId3"/>
          <a:srcRect l="0" t="0" r="41799" b="0"/>
          <a:stretch/>
        </p:blipFill>
        <p:spPr>
          <a:xfrm>
            <a:off x="912960" y="4286160"/>
            <a:ext cx="1293840" cy="533520"/>
          </a:xfrm>
          <a:prstGeom prst="rect">
            <a:avLst/>
          </a:prstGeom>
          <a:noFill/>
          <a:ln w="0">
            <a:noFill/>
          </a:ln>
        </p:spPr>
      </p:pic>
      <p:pic>
        <p:nvPicPr>
          <p:cNvPr id="49" name="ibm" descr=""/>
          <p:cNvPicPr/>
          <p:nvPr/>
        </p:nvPicPr>
        <p:blipFill>
          <a:blip r:embed="rId4"/>
          <a:stretch/>
        </p:blipFill>
        <p:spPr>
          <a:xfrm>
            <a:off x="912960" y="5356080"/>
            <a:ext cx="1293840" cy="750960"/>
          </a:xfrm>
          <a:prstGeom prst="rect">
            <a:avLst/>
          </a:prstGeom>
          <a:noFill/>
          <a:ln w="0">
            <a:noFill/>
          </a:ln>
        </p:spPr>
      </p:pic>
      <p:sp>
        <p:nvSpPr>
          <p:cNvPr id="3" name="PlaceHolder 2"/>
          <p:cNvSpPr>
            <a:spLocks noGrp="1"/>
          </p:cNvSpPr>
          <p:nvPr>
            <p:ph type="sldNum" idx="2"/>
          </p:nvPr>
        </p:nvSpPr>
        <p:spPr/>
        <p:txBody>
          <a:bodyPr/>
          <a:p>
            <a:fld id="{4BE369D1-B190-4DD7-AADB-5C9F9EAAC62D}"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KEY ATTRIBUTES OF SUCCESSFUL PROFESSIONAL PARTNERSHIP MODELS</a:t>
            </a:r>
            <a:endParaRPr b="0" lang="en-US" sz="3200" strike="noStrike" u="none">
              <a:solidFill>
                <a:srgbClr val="fefb00"/>
              </a:solidFill>
              <a:effectLst/>
              <a:uFillTx/>
              <a:latin typeface="Arial Black"/>
            </a:endParaRPr>
          </a:p>
        </p:txBody>
      </p:sp>
      <p:sp>
        <p:nvSpPr>
          <p:cNvPr id="51" name=""/>
          <p:cNvSpPr/>
          <p:nvPr/>
        </p:nvSpPr>
        <p:spPr>
          <a:xfrm>
            <a:off x="912960" y="1457280"/>
            <a:ext cx="7316640" cy="5560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Unlimited number of senior roles (i.e., continuous growth of the partnership)</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Meritocracy for advancement and compensation (not tenure or hierarchy driven)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Transferability of skills and flexibility to pursue multiple career paths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Financial alignment (significant upside and significant risk) that creates strong sense of ownership and mutual accountability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Collegiality and community fostered by common purpose and frequent ad hoc teaming/networks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Non-hierarchical governance; periodic rotation and broad involvement in leadership roles and duties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Strongly held set of shared values</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E9F0AC48-8C4E-43F7-83DB-6F97531D4194}"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2" name=""/>
          <p:cNvSpPr/>
          <p:nvPr/>
        </p:nvSpPr>
        <p:spPr>
          <a:xfrm>
            <a:off x="3852720" y="1297080"/>
            <a:ext cx="2908440" cy="54720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3"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CREATING A PROFESSIONAL PARTNERSHIP MODEL FOR ENRON</a:t>
            </a:r>
            <a:endParaRPr b="0" lang="en-US" sz="3200" strike="noStrike" u="none">
              <a:solidFill>
                <a:srgbClr val="fefb00"/>
              </a:solidFill>
              <a:effectLst/>
              <a:uFillTx/>
              <a:latin typeface="Arial Black"/>
            </a:endParaRPr>
          </a:p>
        </p:txBody>
      </p:sp>
      <p:sp>
        <p:nvSpPr>
          <p:cNvPr id="54" name=""/>
          <p:cNvSpPr/>
          <p:nvPr/>
        </p:nvSpPr>
        <p:spPr>
          <a:xfrm>
            <a:off x="1746360" y="12970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Traditional Corporate Model</a:t>
            </a:r>
            <a:endParaRPr b="0" lang="en-US" sz="1500" strike="noStrike" u="none">
              <a:solidFill>
                <a:srgbClr val="ffffff"/>
              </a:solidFill>
              <a:effectLst/>
              <a:uFillTx/>
              <a:latin typeface="Arial"/>
            </a:endParaRPr>
          </a:p>
        </p:txBody>
      </p:sp>
      <p:sp>
        <p:nvSpPr>
          <p:cNvPr id="55" name=""/>
          <p:cNvSpPr/>
          <p:nvPr/>
        </p:nvSpPr>
        <p:spPr>
          <a:xfrm>
            <a:off x="4038480" y="1297080"/>
            <a:ext cx="244332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Enron’s Professional Partnership Model</a:t>
            </a:r>
            <a:endParaRPr b="0" lang="en-US" sz="1500" strike="noStrike" u="none">
              <a:solidFill>
                <a:srgbClr val="ffffff"/>
              </a:solidFill>
              <a:effectLst/>
              <a:uFillTx/>
              <a:latin typeface="Arial"/>
            </a:endParaRPr>
          </a:p>
        </p:txBody>
      </p:sp>
      <p:sp>
        <p:nvSpPr>
          <p:cNvPr id="56" name=""/>
          <p:cNvSpPr/>
          <p:nvPr/>
        </p:nvSpPr>
        <p:spPr>
          <a:xfrm>
            <a:off x="6940440" y="12970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High performing partnership</a:t>
            </a:r>
            <a:endParaRPr b="0" lang="en-US" sz="1500" strike="noStrike" u="none">
              <a:solidFill>
                <a:srgbClr val="ffffff"/>
              </a:solidFill>
              <a:effectLst/>
              <a:uFillTx/>
              <a:latin typeface="Arial"/>
            </a:endParaRPr>
          </a:p>
        </p:txBody>
      </p:sp>
      <p:sp>
        <p:nvSpPr>
          <p:cNvPr id="57" name=""/>
          <p:cNvSpPr/>
          <p:nvPr/>
        </p:nvSpPr>
        <p:spPr>
          <a:xfrm>
            <a:off x="68400" y="184320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Leadership</a:t>
            </a:r>
            <a:endParaRPr b="0" lang="en-US" sz="1500" strike="noStrike" u="none">
              <a:solidFill>
                <a:srgbClr val="ffffff"/>
              </a:solidFill>
              <a:effectLst/>
              <a:uFillTx/>
              <a:latin typeface="Arial"/>
            </a:endParaRPr>
          </a:p>
        </p:txBody>
      </p:sp>
      <p:sp>
        <p:nvSpPr>
          <p:cNvPr id="58" name=""/>
          <p:cNvSpPr/>
          <p:nvPr/>
        </p:nvSpPr>
        <p:spPr>
          <a:xfrm>
            <a:off x="68400" y="593892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Compensation</a:t>
            </a:r>
            <a:endParaRPr b="0" lang="en-US" sz="1500" strike="noStrike" u="none">
              <a:solidFill>
                <a:srgbClr val="ffffff"/>
              </a:solidFill>
              <a:effectLst/>
              <a:uFillTx/>
              <a:latin typeface="Arial"/>
            </a:endParaRPr>
          </a:p>
        </p:txBody>
      </p:sp>
      <p:sp>
        <p:nvSpPr>
          <p:cNvPr id="59" name=""/>
          <p:cNvSpPr/>
          <p:nvPr/>
        </p:nvSpPr>
        <p:spPr>
          <a:xfrm>
            <a:off x="68400" y="453060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Career paths</a:t>
            </a:r>
            <a:endParaRPr b="0" lang="en-US" sz="1500" strike="noStrike" u="none">
              <a:solidFill>
                <a:srgbClr val="ffffff"/>
              </a:solidFill>
              <a:effectLst/>
              <a:uFillTx/>
              <a:latin typeface="Arial"/>
            </a:endParaRPr>
          </a:p>
        </p:txBody>
      </p:sp>
      <p:sp>
        <p:nvSpPr>
          <p:cNvPr id="60" name=""/>
          <p:cNvSpPr/>
          <p:nvPr/>
        </p:nvSpPr>
        <p:spPr>
          <a:xfrm>
            <a:off x="68400" y="51292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Advancement</a:t>
            </a:r>
            <a:endParaRPr b="0" lang="en-US" sz="1500" strike="noStrike" u="none">
              <a:solidFill>
                <a:srgbClr val="ffffff"/>
              </a:solidFill>
              <a:effectLst/>
              <a:uFillTx/>
              <a:latin typeface="Arial"/>
            </a:endParaRPr>
          </a:p>
        </p:txBody>
      </p:sp>
      <p:sp>
        <p:nvSpPr>
          <p:cNvPr id="61" name=""/>
          <p:cNvSpPr/>
          <p:nvPr/>
        </p:nvSpPr>
        <p:spPr>
          <a:xfrm>
            <a:off x="1746360" y="1843200"/>
            <a:ext cx="188568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Appointed by Board and senior management</a:t>
            </a:r>
            <a:endParaRPr b="0" lang="en-US" sz="1500" strike="noStrike" u="none">
              <a:solidFill>
                <a:srgbClr val="ffffff"/>
              </a:solidFill>
              <a:effectLst/>
              <a:uFillTx/>
              <a:latin typeface="Arial"/>
            </a:endParaRPr>
          </a:p>
        </p:txBody>
      </p:sp>
      <p:sp>
        <p:nvSpPr>
          <p:cNvPr id="62" name=""/>
          <p:cNvSpPr/>
          <p:nvPr/>
        </p:nvSpPr>
        <p:spPr>
          <a:xfrm>
            <a:off x="1746360" y="593892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bonus at risk</a:t>
            </a:r>
            <a:endParaRPr b="0" lang="en-US" sz="1500" strike="noStrike" u="none">
              <a:solidFill>
                <a:srgbClr val="ffffff"/>
              </a:solidFill>
              <a:effectLst/>
              <a:uFillTx/>
              <a:latin typeface="Arial"/>
            </a:endParaRPr>
          </a:p>
        </p:txBody>
      </p:sp>
      <p:sp>
        <p:nvSpPr>
          <p:cNvPr id="63" name=""/>
          <p:cNvSpPr/>
          <p:nvPr/>
        </p:nvSpPr>
        <p:spPr>
          <a:xfrm>
            <a:off x="1746360" y="453060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Well defined, inflexible career tracks</a:t>
            </a:r>
            <a:endParaRPr b="0" lang="en-US" sz="1500" strike="noStrike" u="none">
              <a:solidFill>
                <a:srgbClr val="ffffff"/>
              </a:solidFill>
              <a:effectLst/>
              <a:uFillTx/>
              <a:latin typeface="Arial"/>
            </a:endParaRPr>
          </a:p>
        </p:txBody>
      </p:sp>
      <p:sp>
        <p:nvSpPr>
          <p:cNvPr id="64" name=""/>
          <p:cNvSpPr/>
          <p:nvPr/>
        </p:nvSpPr>
        <p:spPr>
          <a:xfrm>
            <a:off x="1746360" y="5129280"/>
            <a:ext cx="210636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Tenure based; assessed by direct supervisor</a:t>
            </a:r>
            <a:endParaRPr b="0" lang="en-US" sz="1500" strike="noStrike" u="none">
              <a:solidFill>
                <a:srgbClr val="ffffff"/>
              </a:solidFill>
              <a:effectLst/>
              <a:uFillTx/>
              <a:latin typeface="Arial"/>
            </a:endParaRPr>
          </a:p>
        </p:txBody>
      </p:sp>
      <p:sp>
        <p:nvSpPr>
          <p:cNvPr id="65" name=""/>
          <p:cNvSpPr/>
          <p:nvPr/>
        </p:nvSpPr>
        <p:spPr>
          <a:xfrm>
            <a:off x="4038480" y="1843200"/>
            <a:ext cx="263520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Board appoints corporate officers; OTC appoints other key positions; most partners elected by peers</a:t>
            </a:r>
            <a:endParaRPr b="0" lang="en-US" sz="1500" strike="noStrike" u="none">
              <a:solidFill>
                <a:srgbClr val="ffffff"/>
              </a:solidFill>
              <a:effectLst/>
              <a:uFillTx/>
              <a:latin typeface="Arial"/>
            </a:endParaRPr>
          </a:p>
        </p:txBody>
      </p:sp>
      <p:sp>
        <p:nvSpPr>
          <p:cNvPr id="66" name=""/>
          <p:cNvSpPr/>
          <p:nvPr/>
        </p:nvSpPr>
        <p:spPr>
          <a:xfrm>
            <a:off x="4038480" y="5938920"/>
            <a:ext cx="263520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67" name=""/>
          <p:cNvSpPr/>
          <p:nvPr/>
        </p:nvSpPr>
        <p:spPr>
          <a:xfrm>
            <a:off x="4038480" y="453060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traditional career tracks and flexible tracks</a:t>
            </a:r>
            <a:endParaRPr b="0" lang="en-US" sz="1500" strike="noStrike" u="none">
              <a:solidFill>
                <a:srgbClr val="ffffff"/>
              </a:solidFill>
              <a:effectLst/>
              <a:uFillTx/>
              <a:latin typeface="Arial"/>
            </a:endParaRPr>
          </a:p>
        </p:txBody>
      </p:sp>
      <p:sp>
        <p:nvSpPr>
          <p:cNvPr id="68" name=""/>
          <p:cNvSpPr/>
          <p:nvPr/>
        </p:nvSpPr>
        <p:spPr>
          <a:xfrm>
            <a:off x="4038480" y="51292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69" name=""/>
          <p:cNvSpPr/>
          <p:nvPr/>
        </p:nvSpPr>
        <p:spPr>
          <a:xfrm>
            <a:off x="6940440" y="184320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Elected by peers</a:t>
            </a:r>
            <a:endParaRPr b="0" lang="en-US" sz="1500" strike="noStrike" u="none">
              <a:solidFill>
                <a:srgbClr val="ffffff"/>
              </a:solidFill>
              <a:effectLst/>
              <a:uFillTx/>
              <a:latin typeface="Arial"/>
            </a:endParaRPr>
          </a:p>
        </p:txBody>
      </p:sp>
      <p:sp>
        <p:nvSpPr>
          <p:cNvPr id="70" name=""/>
          <p:cNvSpPr/>
          <p:nvPr/>
        </p:nvSpPr>
        <p:spPr>
          <a:xfrm>
            <a:off x="6940440" y="593892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71" name=""/>
          <p:cNvSpPr/>
          <p:nvPr/>
        </p:nvSpPr>
        <p:spPr>
          <a:xfrm>
            <a:off x="6940440" y="453060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Flexible tracks; up or out policy</a:t>
            </a:r>
            <a:endParaRPr b="0" lang="en-US" sz="1500" strike="noStrike" u="none">
              <a:solidFill>
                <a:srgbClr val="ffffff"/>
              </a:solidFill>
              <a:effectLst/>
              <a:uFillTx/>
              <a:latin typeface="Arial"/>
            </a:endParaRPr>
          </a:p>
        </p:txBody>
      </p:sp>
      <p:sp>
        <p:nvSpPr>
          <p:cNvPr id="72" name=""/>
          <p:cNvSpPr/>
          <p:nvPr/>
        </p:nvSpPr>
        <p:spPr>
          <a:xfrm>
            <a:off x="6940440" y="512928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73" name=""/>
          <p:cNvSpPr/>
          <p:nvPr/>
        </p:nvSpPr>
        <p:spPr>
          <a:xfrm>
            <a:off x="68400" y="2890800"/>
            <a:ext cx="188568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structure</a:t>
            </a:r>
            <a:endParaRPr b="0" lang="en-US" sz="1500" strike="noStrike" u="none">
              <a:solidFill>
                <a:srgbClr val="ffffff"/>
              </a:solidFill>
              <a:effectLst/>
              <a:uFillTx/>
              <a:latin typeface="Arial"/>
            </a:endParaRPr>
          </a:p>
        </p:txBody>
      </p:sp>
      <p:sp>
        <p:nvSpPr>
          <p:cNvPr id="74" name=""/>
          <p:cNvSpPr/>
          <p:nvPr/>
        </p:nvSpPr>
        <p:spPr>
          <a:xfrm>
            <a:off x="1746360" y="2890800"/>
            <a:ext cx="210636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 line organization (e.g., small number of executives at the top)</a:t>
            </a:r>
            <a:endParaRPr b="0" lang="en-US" sz="1500" strike="noStrike" u="none">
              <a:solidFill>
                <a:srgbClr val="ffffff"/>
              </a:solidFill>
              <a:effectLst/>
              <a:uFillTx/>
              <a:latin typeface="Arial"/>
            </a:endParaRPr>
          </a:p>
        </p:txBody>
      </p:sp>
      <p:sp>
        <p:nvSpPr>
          <p:cNvPr id="75" name=""/>
          <p:cNvSpPr/>
          <p:nvPr/>
        </p:nvSpPr>
        <p:spPr>
          <a:xfrm>
            <a:off x="4038480" y="2890800"/>
            <a:ext cx="263520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hierarchy/line authority, but few layers; no limits on number of partners</a:t>
            </a:r>
            <a:endParaRPr b="0" lang="en-US" sz="1500" strike="noStrike" u="none">
              <a:solidFill>
                <a:srgbClr val="ffffff"/>
              </a:solidFill>
              <a:effectLst/>
              <a:uFillTx/>
              <a:latin typeface="Arial"/>
            </a:endParaRPr>
          </a:p>
        </p:txBody>
      </p:sp>
      <p:sp>
        <p:nvSpPr>
          <p:cNvPr id="76" name=""/>
          <p:cNvSpPr/>
          <p:nvPr/>
        </p:nvSpPr>
        <p:spPr>
          <a:xfrm>
            <a:off x="6940440" y="289080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Relatively flat organization; no limits on number of partners</a:t>
            </a:r>
            <a:endParaRPr b="0" lang="en-US" sz="1500" strike="noStrike" u="none">
              <a:solidFill>
                <a:srgbClr val="ffffff"/>
              </a:solidFill>
              <a:effectLst/>
              <a:uFillTx/>
              <a:latin typeface="Arial"/>
            </a:endParaRPr>
          </a:p>
        </p:txBody>
      </p:sp>
      <p:sp>
        <p:nvSpPr>
          <p:cNvPr id="77" name=""/>
          <p:cNvSpPr/>
          <p:nvPr/>
        </p:nvSpPr>
        <p:spPr>
          <a:xfrm>
            <a:off x="1746360" y="1755720"/>
            <a:ext cx="734220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78" name=""/>
          <p:cNvSpPr/>
          <p:nvPr/>
        </p:nvSpPr>
        <p:spPr>
          <a:xfrm>
            <a:off x="68400" y="63118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Accountability</a:t>
            </a:r>
            <a:endParaRPr b="0" lang="en-US" sz="1500" strike="noStrike" u="none">
              <a:solidFill>
                <a:srgbClr val="ffffff"/>
              </a:solidFill>
              <a:effectLst/>
              <a:uFillTx/>
              <a:latin typeface="Arial"/>
            </a:endParaRPr>
          </a:p>
        </p:txBody>
      </p:sp>
      <p:sp>
        <p:nvSpPr>
          <p:cNvPr id="79" name=""/>
          <p:cNvSpPr/>
          <p:nvPr/>
        </p:nvSpPr>
        <p:spPr>
          <a:xfrm>
            <a:off x="1746360" y="63118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Top down, metric driven</a:t>
            </a:r>
            <a:endParaRPr b="0" lang="en-US" sz="1500" strike="noStrike" u="none">
              <a:solidFill>
                <a:srgbClr val="ffffff"/>
              </a:solidFill>
              <a:effectLst/>
              <a:uFillTx/>
              <a:latin typeface="Arial"/>
            </a:endParaRPr>
          </a:p>
        </p:txBody>
      </p:sp>
      <p:sp>
        <p:nvSpPr>
          <p:cNvPr id="80" name=""/>
          <p:cNvSpPr/>
          <p:nvPr/>
        </p:nvSpPr>
        <p:spPr>
          <a:xfrm>
            <a:off x="4038480" y="63118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81" name=""/>
          <p:cNvSpPr/>
          <p:nvPr/>
        </p:nvSpPr>
        <p:spPr>
          <a:xfrm>
            <a:off x="6940440" y="63118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82" name=""/>
          <p:cNvSpPr/>
          <p:nvPr/>
        </p:nvSpPr>
        <p:spPr>
          <a:xfrm>
            <a:off x="68400" y="393876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Governance</a:t>
            </a:r>
            <a:endParaRPr b="0" lang="en-US" sz="1500" strike="noStrike" u="none">
              <a:solidFill>
                <a:srgbClr val="ffffff"/>
              </a:solidFill>
              <a:effectLst/>
              <a:uFillTx/>
              <a:latin typeface="Arial"/>
            </a:endParaRPr>
          </a:p>
        </p:txBody>
      </p:sp>
      <p:sp>
        <p:nvSpPr>
          <p:cNvPr id="83" name=""/>
          <p:cNvSpPr/>
          <p:nvPr/>
        </p:nvSpPr>
        <p:spPr>
          <a:xfrm>
            <a:off x="1746360" y="393876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a:t>
            </a:r>
            <a:endParaRPr b="0" lang="en-US" sz="1500" strike="noStrike" u="none">
              <a:solidFill>
                <a:srgbClr val="ffffff"/>
              </a:solidFill>
              <a:effectLst/>
              <a:uFillTx/>
              <a:latin typeface="Arial"/>
            </a:endParaRPr>
          </a:p>
        </p:txBody>
      </p:sp>
      <p:sp>
        <p:nvSpPr>
          <p:cNvPr id="84" name=""/>
          <p:cNvSpPr/>
          <p:nvPr/>
        </p:nvSpPr>
        <p:spPr>
          <a:xfrm>
            <a:off x="4038480" y="393876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Board, OTC, and committee leadership</a:t>
            </a:r>
            <a:endParaRPr b="0" lang="en-US" sz="1500" strike="noStrike" u="none">
              <a:solidFill>
                <a:srgbClr val="ffffff"/>
              </a:solidFill>
              <a:effectLst/>
              <a:uFillTx/>
              <a:latin typeface="Arial"/>
            </a:endParaRPr>
          </a:p>
        </p:txBody>
      </p:sp>
      <p:sp>
        <p:nvSpPr>
          <p:cNvPr id="85" name=""/>
          <p:cNvSpPr/>
          <p:nvPr/>
        </p:nvSpPr>
        <p:spPr>
          <a:xfrm>
            <a:off x="6940440" y="393876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Participative, led by committees</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C0FEAD65-D6FA-480F-A6CD-545D746E814B}"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6" name=""/>
          <p:cNvSpPr/>
          <p:nvPr/>
        </p:nvSpPr>
        <p:spPr>
          <a:xfrm>
            <a:off x="909720" y="2521080"/>
            <a:ext cx="4236840" cy="14065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GOVERNANCE STRUCTURE</a:t>
            </a:r>
            <a:endParaRPr b="0" lang="en-US" sz="3200" strike="noStrike" u="none">
              <a:solidFill>
                <a:srgbClr val="fefb00"/>
              </a:solidFill>
              <a:effectLst/>
              <a:uFillTx/>
              <a:latin typeface="Arial Black"/>
            </a:endParaRPr>
          </a:p>
        </p:txBody>
      </p:sp>
      <p:sp>
        <p:nvSpPr>
          <p:cNvPr id="88" name=""/>
          <p:cNvSpPr/>
          <p:nvPr/>
        </p:nvSpPr>
        <p:spPr>
          <a:xfrm>
            <a:off x="2030400" y="2978280"/>
            <a:ext cx="1995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Policy Committee</a:t>
            </a:r>
            <a:endParaRPr b="0" lang="en-US" sz="1500" strike="noStrike" u="none">
              <a:solidFill>
                <a:srgbClr val="ffffff"/>
              </a:solidFill>
              <a:effectLst/>
              <a:uFillTx/>
              <a:latin typeface="Arial"/>
            </a:endParaRPr>
          </a:p>
        </p:txBody>
      </p:sp>
      <p:sp>
        <p:nvSpPr>
          <p:cNvPr id="89" name=""/>
          <p:cNvSpPr/>
          <p:nvPr/>
        </p:nvSpPr>
        <p:spPr>
          <a:xfrm>
            <a:off x="909720" y="1989000"/>
            <a:ext cx="4236840" cy="4651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0" name=""/>
          <p:cNvSpPr/>
          <p:nvPr/>
        </p:nvSpPr>
        <p:spPr>
          <a:xfrm>
            <a:off x="1909800" y="21067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Office of the Chairman</a:t>
            </a:r>
            <a:endParaRPr b="0" lang="en-US" sz="1500" strike="noStrike" u="none">
              <a:solidFill>
                <a:srgbClr val="ffffff"/>
              </a:solidFill>
              <a:effectLst/>
              <a:uFillTx/>
              <a:latin typeface="Arial"/>
            </a:endParaRPr>
          </a:p>
        </p:txBody>
      </p:sp>
      <p:sp>
        <p:nvSpPr>
          <p:cNvPr id="91" name=""/>
          <p:cNvSpPr/>
          <p:nvPr/>
        </p:nvSpPr>
        <p:spPr>
          <a:xfrm>
            <a:off x="86184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2" name=""/>
          <p:cNvSpPr/>
          <p:nvPr/>
        </p:nvSpPr>
        <p:spPr>
          <a:xfrm>
            <a:off x="912960" y="4098960"/>
            <a:ext cx="11253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Personnel Committees</a:t>
            </a:r>
            <a:endParaRPr b="0" lang="en-US" sz="1500" strike="noStrike" u="none">
              <a:solidFill>
                <a:srgbClr val="ffffff"/>
              </a:solidFill>
              <a:effectLst/>
              <a:uFillTx/>
              <a:latin typeface="Arial"/>
            </a:endParaRPr>
          </a:p>
        </p:txBody>
      </p:sp>
      <p:sp>
        <p:nvSpPr>
          <p:cNvPr id="93" name=""/>
          <p:cNvSpPr/>
          <p:nvPr/>
        </p:nvSpPr>
        <p:spPr>
          <a:xfrm>
            <a:off x="242892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4" name=""/>
          <p:cNvSpPr/>
          <p:nvPr/>
        </p:nvSpPr>
        <p:spPr>
          <a:xfrm>
            <a:off x="2506680" y="3984480"/>
            <a:ext cx="1125360" cy="6861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Special Initiatives/ Task Forces</a:t>
            </a:r>
            <a:endParaRPr b="0" lang="en-US" sz="1500" strike="noStrike" u="none">
              <a:solidFill>
                <a:srgbClr val="ffffff"/>
              </a:solidFill>
              <a:effectLst/>
              <a:uFillTx/>
              <a:latin typeface="Arial"/>
            </a:endParaRPr>
          </a:p>
        </p:txBody>
      </p:sp>
      <p:sp>
        <p:nvSpPr>
          <p:cNvPr id="95" name=""/>
          <p:cNvSpPr/>
          <p:nvPr/>
        </p:nvSpPr>
        <p:spPr>
          <a:xfrm>
            <a:off x="392760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96" name=""/>
          <p:cNvSpPr/>
          <p:nvPr/>
        </p:nvSpPr>
        <p:spPr>
          <a:xfrm>
            <a:off x="3838680" y="4098960"/>
            <a:ext cx="14619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Information/ Coordination</a:t>
            </a:r>
            <a:endParaRPr b="0" lang="en-US" sz="1500" strike="noStrike" u="none">
              <a:solidFill>
                <a:srgbClr val="ffffff"/>
              </a:solidFill>
              <a:effectLst/>
              <a:uFillTx/>
              <a:latin typeface="Arial"/>
            </a:endParaRPr>
          </a:p>
        </p:txBody>
      </p:sp>
      <p:sp>
        <p:nvSpPr>
          <p:cNvPr id="97" name=""/>
          <p:cNvSpPr/>
          <p:nvPr/>
        </p:nvSpPr>
        <p:spPr>
          <a:xfrm>
            <a:off x="4135320" y="5076720"/>
            <a:ext cx="1251000" cy="457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Executive Committee</a:t>
            </a:r>
            <a:endParaRPr b="0" lang="en-US" sz="1500" strike="noStrike" u="none">
              <a:solidFill>
                <a:srgbClr val="ffffff"/>
              </a:solidFill>
              <a:effectLst/>
              <a:uFillTx/>
              <a:latin typeface="Arial"/>
            </a:endParaRPr>
          </a:p>
        </p:txBody>
      </p:sp>
      <p:sp>
        <p:nvSpPr>
          <p:cNvPr id="98" name=""/>
          <p:cNvSpPr/>
          <p:nvPr/>
        </p:nvSpPr>
        <p:spPr>
          <a:xfrm>
            <a:off x="385920" y="5076720"/>
            <a:ext cx="1828800" cy="13719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Personnel Review Committees (PRCs)</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 Committee</a:t>
            </a:r>
            <a:endParaRPr b="0" lang="en-US" sz="1500" strike="noStrike" u="none">
              <a:solidFill>
                <a:srgbClr val="ffffff"/>
              </a:solidFill>
              <a:effectLst/>
              <a:uFillTx/>
              <a:latin typeface="Arial"/>
            </a:endParaRPr>
          </a:p>
        </p:txBody>
      </p:sp>
      <p:sp>
        <p:nvSpPr>
          <p:cNvPr id="99" name=""/>
          <p:cNvSpPr/>
          <p:nvPr/>
        </p:nvSpPr>
        <p:spPr>
          <a:xfrm>
            <a:off x="2359080" y="5076720"/>
            <a:ext cx="2060640" cy="1600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New business building</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Cost reduction</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Asset efficiency, return on invested capital, balance sheet improvement</a:t>
            </a:r>
            <a:endParaRPr b="0" lang="en-US" sz="1500" strike="noStrike" u="none">
              <a:solidFill>
                <a:srgbClr val="ffffff"/>
              </a:solidFill>
              <a:effectLst/>
              <a:uFillTx/>
              <a:latin typeface="Arial"/>
            </a:endParaRPr>
          </a:p>
        </p:txBody>
      </p:sp>
      <p:sp>
        <p:nvSpPr>
          <p:cNvPr id="100" name=""/>
          <p:cNvSpPr/>
          <p:nvPr/>
        </p:nvSpPr>
        <p:spPr>
          <a:xfrm>
            <a:off x="5514840" y="2463840"/>
            <a:ext cx="3552840" cy="914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setting/approving overall corporate policy, personnel management policy, and corporate strategy</a:t>
            </a:r>
            <a:endParaRPr b="0" lang="en-US" sz="1500" strike="noStrike" u="none">
              <a:solidFill>
                <a:srgbClr val="ffffff"/>
              </a:solidFill>
              <a:effectLst/>
              <a:uFillTx/>
              <a:latin typeface="Arial"/>
            </a:endParaRPr>
          </a:p>
        </p:txBody>
      </p:sp>
      <p:sp>
        <p:nvSpPr>
          <p:cNvPr id="101" name=""/>
          <p:cNvSpPr/>
          <p:nvPr/>
        </p:nvSpPr>
        <p:spPr>
          <a:xfrm>
            <a:off x="909720" y="901800"/>
            <a:ext cx="4236840" cy="70164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02" name=""/>
          <p:cNvSpPr/>
          <p:nvPr/>
        </p:nvSpPr>
        <p:spPr>
          <a:xfrm>
            <a:off x="1909800" y="11383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Board of Directors</a:t>
            </a:r>
            <a:endParaRPr b="0" lang="en-US" sz="1500" strike="noStrike" u="none">
              <a:solidFill>
                <a:srgbClr val="ffffff"/>
              </a:solidFill>
              <a:effectLst/>
              <a:uFillTx/>
              <a:latin typeface="Arial"/>
            </a:endParaRPr>
          </a:p>
        </p:txBody>
      </p:sp>
      <p:sp>
        <p:nvSpPr>
          <p:cNvPr id="103" name=""/>
          <p:cNvSpPr/>
          <p:nvPr/>
        </p:nvSpPr>
        <p:spPr>
          <a:xfrm>
            <a:off x="5514840" y="981000"/>
            <a:ext cx="3552840" cy="914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Responsibility to shareholders in appointing/removing corporate officers and authorizing major policies and strategy</a:t>
            </a:r>
            <a:endParaRPr b="0" lang="en-US" sz="1500" strike="noStrike" u="none">
              <a:solidFill>
                <a:srgbClr val="ffffff"/>
              </a:solidFill>
              <a:effectLst/>
              <a:uFillTx/>
              <a:latin typeface="Arial"/>
            </a:endParaRPr>
          </a:p>
        </p:txBody>
      </p:sp>
      <p:sp>
        <p:nvSpPr>
          <p:cNvPr id="104" name=""/>
          <p:cNvSpPr/>
          <p:nvPr/>
        </p:nvSpPr>
        <p:spPr>
          <a:xfrm>
            <a:off x="5514840" y="3927600"/>
            <a:ext cx="355284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tactical, ongoing management</a:t>
            </a:r>
            <a:endParaRPr b="0" lang="en-US" sz="1500" strike="noStrike" u="none">
              <a:solidFill>
                <a:srgbClr val="ffffff"/>
              </a:solidFill>
              <a:effectLst/>
              <a:uFillTx/>
              <a:latin typeface="Arial"/>
            </a:endParaRPr>
          </a:p>
        </p:txBody>
      </p:sp>
      <p:sp>
        <p:nvSpPr>
          <p:cNvPr id="105" name=""/>
          <p:cNvSpPr/>
          <p:nvPr/>
        </p:nvSpPr>
        <p:spPr>
          <a:xfrm>
            <a:off x="5256360" y="1989000"/>
            <a:ext cx="129960" cy="1217880"/>
          </a:xfrm>
          <a:custGeom>
            <a:avLst/>
            <a:gdLst>
              <a:gd name="textAreaLeft" fmla="*/ 0 w 129960"/>
              <a:gd name="textAreaRight" fmla="*/ 46800 w 129960"/>
              <a:gd name="textAreaTop" fmla="*/ 31680 h 1217880"/>
              <a:gd name="textAreaBottom" fmla="*/ 1186200 h 1217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5050FB9-F22E-4426-B9EA-DA9B61A5BF1D}"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98280" y="2182680"/>
            <a:ext cx="2063880" cy="285768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07"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ARCHITECTURE FOR ENRON’S PARTNERSHIP</a:t>
            </a:r>
            <a:endParaRPr b="0" lang="en-US" sz="3200" strike="noStrike" u="none">
              <a:solidFill>
                <a:srgbClr val="fefb00"/>
              </a:solidFill>
              <a:effectLst/>
              <a:uFillTx/>
              <a:latin typeface="Arial Black"/>
            </a:endParaRPr>
          </a:p>
        </p:txBody>
      </p:sp>
      <p:sp>
        <p:nvSpPr>
          <p:cNvPr id="108" name="PlaceHolder 2"/>
          <p:cNvSpPr>
            <a:spLocks noGrp="1"/>
          </p:cNvSpPr>
          <p:nvPr>
            <p:ph/>
          </p:nvPr>
        </p:nvSpPr>
        <p:spPr>
          <a:xfrm>
            <a:off x="236160" y="2303640"/>
            <a:ext cx="1733400" cy="3052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Partners</a:t>
            </a:r>
            <a:endParaRPr b="1" lang="en-US" sz="2000" strike="noStrike" u="none">
              <a:solidFill>
                <a:srgbClr val="ffffff"/>
              </a:solidFill>
              <a:effectLst/>
              <a:uFillTx/>
              <a:latin typeface="Arial"/>
            </a:endParaRPr>
          </a:p>
        </p:txBody>
      </p:sp>
      <p:sp>
        <p:nvSpPr>
          <p:cNvPr id="109" name=""/>
          <p:cNvSpPr/>
          <p:nvPr/>
        </p:nvSpPr>
        <p:spPr>
          <a:xfrm>
            <a:off x="98280" y="3638520"/>
            <a:ext cx="890460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0" name=""/>
          <p:cNvSpPr/>
          <p:nvPr/>
        </p:nvSpPr>
        <p:spPr>
          <a:xfrm>
            <a:off x="236520" y="3759120"/>
            <a:ext cx="173340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111" name=""/>
          <p:cNvSpPr/>
          <p:nvPr/>
        </p:nvSpPr>
        <p:spPr>
          <a:xfrm>
            <a:off x="2679840" y="1693800"/>
            <a:ext cx="5162400" cy="18298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Obligation to build the organization</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Broad skill sets/diverse management responsibilities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Strong people leadership</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Evaluated by corporate PRC (higher career/compensation risk)</a:t>
            </a:r>
            <a:endParaRPr b="0" lang="en-US" sz="2000" strike="noStrike" u="none">
              <a:solidFill>
                <a:srgbClr val="ffffff"/>
              </a:solidFill>
              <a:effectLst/>
              <a:uFillTx/>
              <a:latin typeface="Arial"/>
            </a:endParaRPr>
          </a:p>
        </p:txBody>
      </p:sp>
      <p:sp>
        <p:nvSpPr>
          <p:cNvPr id="112" name=""/>
          <p:cNvSpPr/>
          <p:nvPr/>
        </p:nvSpPr>
        <p:spPr>
          <a:xfrm>
            <a:off x="2679840" y="3759120"/>
            <a:ext cx="5559120" cy="915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More focused activities and roles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Pre-defined positions and career tracks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Lower compensation at risk</a:t>
            </a:r>
            <a:endParaRPr b="0"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2CCD8BA8-2767-409B-8C5E-4B1AFD1AD1FC}"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TWO LEVELS OF PARTNERSHIP</a:t>
            </a:r>
            <a:endParaRPr b="0" lang="en-US" sz="3200" strike="noStrike" u="none">
              <a:solidFill>
                <a:srgbClr val="fefb00"/>
              </a:solidFill>
              <a:effectLst/>
              <a:uFillTx/>
              <a:latin typeface="Arial Black"/>
            </a:endParaRPr>
          </a:p>
        </p:txBody>
      </p:sp>
      <p:sp>
        <p:nvSpPr>
          <p:cNvPr id="114" name=""/>
          <p:cNvSpPr/>
          <p:nvPr/>
        </p:nvSpPr>
        <p:spPr>
          <a:xfrm>
            <a:off x="68400" y="1274760"/>
            <a:ext cx="2063520" cy="44388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5" name=""/>
          <p:cNvSpPr/>
          <p:nvPr/>
        </p:nvSpPr>
        <p:spPr>
          <a:xfrm>
            <a:off x="231840" y="4219560"/>
            <a:ext cx="181296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Vice President (VP)</a:t>
            </a:r>
            <a:endParaRPr b="0" lang="en-US" sz="1600" strike="noStrike" u="none">
              <a:solidFill>
                <a:srgbClr val="ffffff"/>
              </a:solidFill>
              <a:effectLst/>
              <a:uFillTx/>
              <a:latin typeface="Arial"/>
            </a:endParaRPr>
          </a:p>
        </p:txBody>
      </p:sp>
      <p:sp>
        <p:nvSpPr>
          <p:cNvPr id="116" name=""/>
          <p:cNvSpPr/>
          <p:nvPr/>
        </p:nvSpPr>
        <p:spPr>
          <a:xfrm>
            <a:off x="69840" y="363528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7" name=""/>
          <p:cNvSpPr/>
          <p:nvPr/>
        </p:nvSpPr>
        <p:spPr>
          <a:xfrm>
            <a:off x="231840" y="2264040"/>
            <a:ext cx="18129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Managing Director (MD)</a:t>
            </a:r>
            <a:endParaRPr b="0" lang="en-US" sz="1600" strike="noStrike" u="none">
              <a:solidFill>
                <a:srgbClr val="ffffff"/>
              </a:solidFill>
              <a:effectLst/>
              <a:uFillTx/>
              <a:latin typeface="Arial"/>
            </a:endParaRPr>
          </a:p>
        </p:txBody>
      </p:sp>
      <p:sp>
        <p:nvSpPr>
          <p:cNvPr id="118" name=""/>
          <p:cNvSpPr/>
          <p:nvPr/>
        </p:nvSpPr>
        <p:spPr>
          <a:xfrm>
            <a:off x="2374920" y="1571760"/>
            <a:ext cx="4129200" cy="1950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Proven ability to build and grow businesses; demonstrated commercial impact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followership in organization</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Responsibility to lead/participate in corporate governance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cross-organizational network</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Broad, diverse skill base</a:t>
            </a:r>
            <a:endParaRPr b="0" lang="en-US" sz="1600" strike="noStrike" u="none">
              <a:solidFill>
                <a:srgbClr val="ffffff"/>
              </a:solidFill>
              <a:effectLst/>
              <a:uFillTx/>
              <a:latin typeface="Arial"/>
            </a:endParaRPr>
          </a:p>
        </p:txBody>
      </p:sp>
      <p:sp>
        <p:nvSpPr>
          <p:cNvPr id="119" name=""/>
          <p:cNvSpPr/>
          <p:nvPr/>
        </p:nvSpPr>
        <p:spPr>
          <a:xfrm>
            <a:off x="2374920" y="3892680"/>
            <a:ext cx="450684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Measurable commercial impact (direct or enabling)</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Strong intrinsics in problem solving, people leadership, and communications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Deep functional skill set</a:t>
            </a:r>
            <a:endParaRPr b="0" lang="en-US" sz="1600" strike="noStrike" u="none">
              <a:solidFill>
                <a:srgbClr val="ffffff"/>
              </a:solidFill>
              <a:effectLst/>
              <a:uFillTx/>
              <a:latin typeface="Arial"/>
            </a:endParaRPr>
          </a:p>
        </p:txBody>
      </p:sp>
      <p:sp>
        <p:nvSpPr>
          <p:cNvPr id="120" name=""/>
          <p:cNvSpPr/>
          <p:nvPr/>
        </p:nvSpPr>
        <p:spPr>
          <a:xfrm>
            <a:off x="2374920" y="1146240"/>
            <a:ext cx="436392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Expectations</a:t>
            </a:r>
            <a:endParaRPr b="0" lang="en-US" sz="1600" strike="noStrike" u="none">
              <a:solidFill>
                <a:srgbClr val="ffffff"/>
              </a:solidFill>
              <a:effectLst/>
              <a:uFillTx/>
              <a:latin typeface="Arial"/>
            </a:endParaRPr>
          </a:p>
        </p:txBody>
      </p:sp>
      <p:sp>
        <p:nvSpPr>
          <p:cNvPr id="121" name=""/>
          <p:cNvSpPr/>
          <p:nvPr/>
        </p:nvSpPr>
        <p:spPr>
          <a:xfrm>
            <a:off x="6781680" y="1440000"/>
            <a:ext cx="598680" cy="4273560"/>
          </a:xfrm>
          <a:prstGeom prst="upArrow">
            <a:avLst>
              <a:gd name="adj1" fmla="val 50000"/>
              <a:gd name="adj2" fmla="val 178458"/>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2" name=""/>
          <p:cNvSpPr/>
          <p:nvPr/>
        </p:nvSpPr>
        <p:spPr>
          <a:xfrm>
            <a:off x="7397640" y="2752560"/>
            <a:ext cx="1844640" cy="1950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Increased</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Tenure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Breadth and transferability of skill</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Career and compensation risk</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755B73A-1A55-43D7-AA75-3A44EE29357C}"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TRACKS TO PARTNERSHIP</a:t>
            </a:r>
            <a:endParaRPr b="0" lang="en-US" sz="3200" strike="noStrike" u="none">
              <a:solidFill>
                <a:srgbClr val="fefb00"/>
              </a:solidFill>
              <a:effectLst/>
              <a:uFillTx/>
              <a:latin typeface="Arial Black"/>
            </a:endParaRPr>
          </a:p>
        </p:txBody>
      </p:sp>
      <p:sp>
        <p:nvSpPr>
          <p:cNvPr id="124" name=""/>
          <p:cNvSpPr/>
          <p:nvPr/>
        </p:nvSpPr>
        <p:spPr>
          <a:xfrm>
            <a:off x="438120" y="949320"/>
            <a:ext cx="2131920" cy="256212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5" name=""/>
          <p:cNvSpPr/>
          <p:nvPr/>
        </p:nvSpPr>
        <p:spPr>
          <a:xfrm>
            <a:off x="439560" y="1511280"/>
            <a:ext cx="21322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6" name=""/>
          <p:cNvSpPr/>
          <p:nvPr/>
        </p:nvSpPr>
        <p:spPr>
          <a:xfrm>
            <a:off x="1152360" y="11239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27" name=""/>
          <p:cNvSpPr/>
          <p:nvPr/>
        </p:nvSpPr>
        <p:spPr>
          <a:xfrm>
            <a:off x="1152360" y="165744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28" name=""/>
          <p:cNvSpPr/>
          <p:nvPr/>
        </p:nvSpPr>
        <p:spPr>
          <a:xfrm>
            <a:off x="442800" y="2495520"/>
            <a:ext cx="21384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9" name=""/>
          <p:cNvSpPr/>
          <p:nvPr/>
        </p:nvSpPr>
        <p:spPr>
          <a:xfrm>
            <a:off x="441360" y="3003480"/>
            <a:ext cx="21445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30" name=""/>
          <p:cNvSpPr/>
          <p:nvPr/>
        </p:nvSpPr>
        <p:spPr>
          <a:xfrm>
            <a:off x="1035000" y="2133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31" name=""/>
          <p:cNvSpPr/>
          <p:nvPr/>
        </p:nvSpPr>
        <p:spPr>
          <a:xfrm>
            <a:off x="1035000" y="2655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32" name=""/>
          <p:cNvSpPr/>
          <p:nvPr/>
        </p:nvSpPr>
        <p:spPr>
          <a:xfrm>
            <a:off x="934920" y="3027240"/>
            <a:ext cx="103500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a:t>
            </a:r>
            <a:endParaRPr b="0" lang="en-US" sz="1500" strike="noStrike" u="none">
              <a:solidFill>
                <a:srgbClr val="ffffff"/>
              </a:solidFill>
              <a:effectLst/>
              <a:uFillTx/>
              <a:latin typeface="Arial"/>
            </a:endParaRPr>
          </a:p>
        </p:txBody>
      </p:sp>
      <p:sp>
        <p:nvSpPr>
          <p:cNvPr id="133" name=""/>
          <p:cNvSpPr/>
          <p:nvPr/>
        </p:nvSpPr>
        <p:spPr>
          <a:xfrm>
            <a:off x="3479760" y="949320"/>
            <a:ext cx="2131920" cy="256212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4" name=""/>
          <p:cNvSpPr/>
          <p:nvPr/>
        </p:nvSpPr>
        <p:spPr>
          <a:xfrm>
            <a:off x="3484440" y="1511280"/>
            <a:ext cx="21211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35" name=""/>
          <p:cNvSpPr/>
          <p:nvPr/>
        </p:nvSpPr>
        <p:spPr>
          <a:xfrm>
            <a:off x="4194000" y="11239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36" name=""/>
          <p:cNvSpPr/>
          <p:nvPr/>
        </p:nvSpPr>
        <p:spPr>
          <a:xfrm>
            <a:off x="4194000" y="165744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37" name=""/>
          <p:cNvSpPr/>
          <p:nvPr/>
        </p:nvSpPr>
        <p:spPr>
          <a:xfrm>
            <a:off x="6513480" y="1517760"/>
            <a:ext cx="2131920" cy="199368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8" name=""/>
          <p:cNvSpPr/>
          <p:nvPr/>
        </p:nvSpPr>
        <p:spPr>
          <a:xfrm>
            <a:off x="7201080" y="165744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39" name=""/>
          <p:cNvSpPr/>
          <p:nvPr/>
        </p:nvSpPr>
        <p:spPr>
          <a:xfrm>
            <a:off x="79200" y="2021040"/>
            <a:ext cx="877104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0" name=""/>
          <p:cNvSpPr/>
          <p:nvPr/>
        </p:nvSpPr>
        <p:spPr>
          <a:xfrm>
            <a:off x="409680" y="3778200"/>
            <a:ext cx="234612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Commercial</a:t>
            </a:r>
            <a:endParaRPr b="0" lang="en-US" sz="1800" strike="noStrike" u="none">
              <a:solidFill>
                <a:srgbClr val="ffffff"/>
              </a:solidFill>
              <a:effectLst/>
              <a:uFillTx/>
              <a:latin typeface="Arial"/>
            </a:endParaRPr>
          </a:p>
        </p:txBody>
      </p:sp>
      <p:sp>
        <p:nvSpPr>
          <p:cNvPr id="141" name=""/>
          <p:cNvSpPr/>
          <p:nvPr/>
        </p:nvSpPr>
        <p:spPr>
          <a:xfrm>
            <a:off x="3467160" y="3778200"/>
            <a:ext cx="26319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professional </a:t>
            </a:r>
            <a:br>
              <a:rPr sz="1800"/>
            </a:br>
            <a:r>
              <a:rPr b="1" lang="en-US" sz="1800" strike="noStrike" u="none">
                <a:solidFill>
                  <a:srgbClr val="fefb00"/>
                </a:solidFill>
                <a:effectLst/>
                <a:uFillTx/>
                <a:latin typeface="Arial"/>
              </a:rPr>
              <a:t>and technical</a:t>
            </a:r>
            <a:endParaRPr b="0" lang="en-US" sz="1800" strike="noStrike" u="none">
              <a:solidFill>
                <a:srgbClr val="ffffff"/>
              </a:solidFill>
              <a:effectLst/>
              <a:uFillTx/>
              <a:latin typeface="Arial"/>
            </a:endParaRPr>
          </a:p>
        </p:txBody>
      </p:sp>
      <p:sp>
        <p:nvSpPr>
          <p:cNvPr id="142" name=""/>
          <p:cNvSpPr/>
          <p:nvPr/>
        </p:nvSpPr>
        <p:spPr>
          <a:xfrm>
            <a:off x="6513480" y="3778200"/>
            <a:ext cx="250668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Support</a:t>
            </a:r>
            <a:endParaRPr b="0" lang="en-US" sz="1800" strike="noStrike" u="none">
              <a:solidFill>
                <a:srgbClr val="ffffff"/>
              </a:solidFill>
              <a:effectLst/>
              <a:uFillTx/>
              <a:latin typeface="Arial"/>
            </a:endParaRPr>
          </a:p>
        </p:txBody>
      </p:sp>
      <p:sp>
        <p:nvSpPr>
          <p:cNvPr id="143" name=""/>
          <p:cNvSpPr/>
          <p:nvPr/>
        </p:nvSpPr>
        <p:spPr>
          <a:xfrm>
            <a:off x="68400" y="4343400"/>
            <a:ext cx="90201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144" name=""/>
          <p:cNvSpPr/>
          <p:nvPr/>
        </p:nvSpPr>
        <p:spPr>
          <a:xfrm>
            <a:off x="3479760" y="2495520"/>
            <a:ext cx="21178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5" name=""/>
          <p:cNvSpPr/>
          <p:nvPr/>
        </p:nvSpPr>
        <p:spPr>
          <a:xfrm>
            <a:off x="3478320" y="3003480"/>
            <a:ext cx="2125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6" name=""/>
          <p:cNvSpPr/>
          <p:nvPr/>
        </p:nvSpPr>
        <p:spPr>
          <a:xfrm>
            <a:off x="4076640" y="2133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47" name=""/>
          <p:cNvSpPr/>
          <p:nvPr/>
        </p:nvSpPr>
        <p:spPr>
          <a:xfrm>
            <a:off x="4076640" y="265572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48" name=""/>
          <p:cNvSpPr/>
          <p:nvPr/>
        </p:nvSpPr>
        <p:spPr>
          <a:xfrm>
            <a:off x="3948120" y="3141720"/>
            <a:ext cx="110160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49" name=""/>
          <p:cNvSpPr/>
          <p:nvPr/>
        </p:nvSpPr>
        <p:spPr>
          <a:xfrm>
            <a:off x="6499080" y="2495520"/>
            <a:ext cx="2116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0" name=""/>
          <p:cNvSpPr/>
          <p:nvPr/>
        </p:nvSpPr>
        <p:spPr>
          <a:xfrm>
            <a:off x="6497640" y="3003480"/>
            <a:ext cx="21495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1" name=""/>
          <p:cNvSpPr/>
          <p:nvPr/>
        </p:nvSpPr>
        <p:spPr>
          <a:xfrm>
            <a:off x="7068960" y="213372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52" name=""/>
          <p:cNvSpPr/>
          <p:nvPr/>
        </p:nvSpPr>
        <p:spPr>
          <a:xfrm>
            <a:off x="7068960" y="265572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53" name=""/>
          <p:cNvSpPr/>
          <p:nvPr/>
        </p:nvSpPr>
        <p:spPr>
          <a:xfrm>
            <a:off x="6940440" y="3141720"/>
            <a:ext cx="11019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54" name=""/>
          <p:cNvSpPr/>
          <p:nvPr/>
        </p:nvSpPr>
        <p:spPr>
          <a:xfrm>
            <a:off x="409680" y="4503600"/>
            <a:ext cx="234612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Core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Unlimited partnership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Multiple career paths to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More career/ compensation risk</a:t>
            </a:r>
            <a:endParaRPr b="0" lang="en-US" sz="1400" strike="noStrike" u="none">
              <a:solidFill>
                <a:srgbClr val="ffffff"/>
              </a:solidFill>
              <a:effectLst/>
              <a:uFillTx/>
              <a:latin typeface="Arial"/>
            </a:endParaRPr>
          </a:p>
        </p:txBody>
      </p:sp>
      <p:sp>
        <p:nvSpPr>
          <p:cNvPr id="155" name=""/>
          <p:cNvSpPr/>
          <p:nvPr/>
        </p:nvSpPr>
        <p:spPr>
          <a:xfrm>
            <a:off x="3467160" y="4503600"/>
            <a:ext cx="212076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critical to supporting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Key staff leadership positions eligible for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Fewer partnerable roles/career paths</a:t>
            </a:r>
            <a:endParaRPr b="0" lang="en-US" sz="1400" strike="noStrike" u="none">
              <a:solidFill>
                <a:srgbClr val="ffffff"/>
              </a:solidFill>
              <a:effectLst/>
              <a:uFillTx/>
              <a:latin typeface="Arial"/>
            </a:endParaRPr>
          </a:p>
        </p:txBody>
      </p:sp>
      <p:sp>
        <p:nvSpPr>
          <p:cNvPr id="156" name=""/>
          <p:cNvSpPr/>
          <p:nvPr/>
        </p:nvSpPr>
        <p:spPr>
          <a:xfrm>
            <a:off x="6513480" y="4503600"/>
            <a:ext cx="2506680" cy="21351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Traditional technical, infrastructure, and administrative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Only role eligible for partnership is organization leader; further movement requires changing tracks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Less career/compensation risk</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2EEA5C0-BDDB-4939-A176-4D93E7AC8D5E}"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3995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2000-10-11T10:57:43Z</dcterms:created>
  <dc:creator>Dan marcontell</dc:creator>
  <dc:description>Final version 7/30/99
Finnish/czech removed
times new roman removed
italic non bold unit of measure
italic non bold client on title page</dc:description>
  <dc:language>en-US</dc:language>
  <cp:lastModifiedBy>Dan marcontell</cp:lastModifiedBy>
  <cp:lastPrinted>2000-12-05T14:52:52Z</cp:lastPrinted>
  <dcterms:modified xsi:type="dcterms:W3CDTF">2000-12-08T18:57:35Z</dcterms:modified>
  <cp:revision>315</cp:revision>
  <dc:subject/>
  <dc:title>ENHANCING THE DISTINCTIVENESS OF OUR FUNCTIONAL KNOWLEDGE AND CAPABILITIES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01204dm6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Large Audience Objects">
    <vt:bool>1</vt:bool>
  </property>
  <property fmtid="{D5CDD505-2E9C-101B-9397-08002B2CF9AE}" pid="7" name="NotesPageLayout">
    <vt:lpwstr>Message</vt:lpwstr>
  </property>
</Properties>
</file>