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theme/theme3.xml" ContentType="application/vnd.openxmlformats-officedocument.theme+xml"/>
  <Override PartName="/ppt/slideLayouts/_rels/slideLayout2.xml.rels" ContentType="application/vnd.openxmlformats-package.relationships+xml"/>
  <Override PartName="/ppt/slideLayouts/_rels/slideLayout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_rels/presentation.xml.rels" ContentType="application/vnd.openxmlformats-package.relationships+xml"/>
  <Override PartName="/ppt/notesMasters/_rels/notesMaster1.xml.rels" ContentType="application/vnd.openxmlformats-package.relationships+xml"/>
  <Override PartName="/ppt/notesMasters/notesMaster1.xml" ContentType="application/vnd.openxmlformats-officedocument.presentationml.notesMaster+xml"/>
  <Override PartName="/ppt/embeddings/oleObject1.bin" ContentType="application/vnd.openxmlformats-officedocument.oleObject"/>
  <Override PartName="/ppt/embeddings/oleObject2.bin" ContentType="application/vnd.openxmlformats-officedocument.oleObject"/>
  <Override PartName="/ppt/embeddings/oleObject3.bin" ContentType="application/vnd.openxmlformats-officedocument.oleObject"/>
  <Override PartName="/ppt/media/image1.png" ContentType="image/png"/>
  <Override PartName="/ppt/media/image2.png" ContentType="image/png"/>
  <Override PartName="/ppt/media/image3.png" ContentType="image/png"/>
  <Override PartName="/ppt/media/image4.png" ContentType="image/png"/>
  <Override PartName="/ppt/media/image5.png" ContentType="image/png"/>
  <Override PartName="/ppt/media/image6.png" ContentType="image/png"/>
  <Override PartName="/ppt/slides/slide1.xml" ContentType="application/vnd.openxmlformats-officedocument.presentationml.slide+xml"/>
  <Override PartName="/ppt/slides/_rels/slide5.xml.rels" ContentType="application/vnd.openxmlformats-package.relationships+xml"/>
  <Override PartName="/ppt/slides/_rels/slide4.xml.rels" ContentType="application/vnd.openxmlformats-package.relationships+xml"/>
  <Override PartName="/ppt/slides/_rels/slide3.xml.rels" ContentType="application/vnd.openxmlformats-package.relationships+xml"/>
  <Override PartName="/ppt/slides/_rels/slide2.xml.rels" ContentType="application/vnd.openxmlformats-package.relationships+xml"/>
  <Override PartName="/ppt/slides/_rels/slide1.xml.rels" ContentType="application/vnd.openxmlformats-package.relationships+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Slides/_rels/notesSlide5.xml.rels" ContentType="application/vnd.openxmlformats-package.relationships+xml"/>
  <Override PartName="/ppt/notesSlides/_rels/notesSlide4.xml.rels" ContentType="application/vnd.openxmlformats-package.relationships+xml"/>
  <Override PartName="/ppt/notesSlides/_rels/notesSlide3.xml.rels" ContentType="application/vnd.openxmlformats-package.relationships+xml"/>
  <Override PartName="/ppt/notesSlides/_rels/notesSlide2.xml.rels" ContentType="application/vnd.openxmlformats-package.relationships+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 id="259" r:id="rId7"/>
    <p:sldId id="260" r:id="rId8"/>
  </p:sldIdLst>
  <p:sldSz cx="8959850" cy="6721475"/>
  <p:notesSz cx="9283700" cy="6983413"/>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3" name=""/>
          <p:cNvSpPr/>
          <p:nvPr/>
        </p:nvSpPr>
        <p:spPr>
          <a:xfrm>
            <a:off x="0" y="0"/>
            <a:ext cx="9284400" cy="6984000"/>
          </a:xfrm>
          <a:prstGeom prst="rect">
            <a:avLst/>
          </a:prstGeom>
          <a:solidFill>
            <a:srgbClr val="ffffff"/>
          </a:solidFill>
          <a:ln w="0">
            <a:noFill/>
          </a:ln>
        </p:spPr>
        <p:txBody>
          <a:bodyPr lIns="90000" rIns="90000" tIns="45000" bIns="45000" anchor="ctr" anchorCtr="1">
            <a:noAutofit/>
          </a:bodyPr>
          <a:p>
            <a:endParaRPr b="0" lang="en-US" sz="2400" strike="noStrike" u="none">
              <a:solidFill>
                <a:srgbClr val="000000"/>
              </a:solidFill>
              <a:effectLst/>
              <a:uFillTx/>
              <a:latin typeface="Times New Roman"/>
            </a:endParaRPr>
          </a:p>
        </p:txBody>
      </p:sp>
      <p:sp>
        <p:nvSpPr>
          <p:cNvPr id="34" name="PlaceHolder 1"/>
          <p:cNvSpPr>
            <a:spLocks noGrp="1"/>
          </p:cNvSpPr>
          <p:nvPr>
            <p:ph type="sldImg"/>
          </p:nvPr>
        </p:nvSpPr>
        <p:spPr>
          <a:xfrm>
            <a:off x="634680" y="900000"/>
            <a:ext cx="7953480" cy="5965920"/>
          </a:xfrm>
          <a:prstGeom prst="rect">
            <a:avLst/>
          </a:prstGeom>
          <a:solidFill>
            <a:srgbClr val="ffffff"/>
          </a:solidFill>
          <a:ln w="0">
            <a:noFill/>
          </a:ln>
        </p:spPr>
        <p:txBody>
          <a:bodyPr lIns="90000" rIns="90000" tIns="46800" bIns="46800" anchor="ctr">
            <a:noAutofit/>
          </a:bodyPr>
          <a:p>
            <a:r>
              <a:rPr b="0" lang="en-US" sz="2400" strike="noStrike" u="none">
                <a:solidFill>
                  <a:srgbClr val="000000"/>
                </a:solidFill>
                <a:effectLst/>
                <a:uFillTx/>
                <a:latin typeface="Arial"/>
              </a:rPr>
              <a:t>Click to move the slide</a:t>
            </a:r>
            <a:endParaRPr b="0" lang="en-US" sz="2400" strike="noStrike" u="none">
              <a:solidFill>
                <a:srgbClr val="000000"/>
              </a:solidFill>
              <a:effectLst/>
              <a:uFillTx/>
              <a:latin typeface="Arial"/>
            </a:endParaRPr>
          </a:p>
        </p:txBody>
      </p:sp>
      <p:sp>
        <p:nvSpPr>
          <p:cNvPr id="35"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Click to edit the notes format</a:t>
            </a:r>
            <a:endParaRPr b="0" lang="en-US" sz="1300" strike="noStrike" u="none">
              <a:solidFill>
                <a:srgbClr val="000000"/>
              </a:solidFill>
              <a:effectLst/>
              <a:uFillTx/>
              <a:latin typeface="Times New Roman"/>
            </a:endParaRPr>
          </a:p>
        </p:txBody>
      </p:sp>
      <p:sp>
        <p:nvSpPr>
          <p:cNvPr id="36" name="PlaceHolder 3"/>
          <p:cNvSpPr>
            <a:spLocks noGrp="1"/>
          </p:cNvSpPr>
          <p:nvPr>
            <p:ph type="ftr" idx="4"/>
          </p:nvPr>
        </p:nvSpPr>
        <p:spPr>
          <a:xfrm>
            <a:off x="7332480" y="36360"/>
            <a:ext cx="1688760" cy="12240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8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37" name="PlaceHolder 4"/>
          <p:cNvSpPr>
            <a:spLocks noGrp="1"/>
          </p:cNvSpPr>
          <p:nvPr>
            <p:ph type="sldNum" idx="5"/>
          </p:nvPr>
        </p:nvSpPr>
        <p:spPr>
          <a:xfrm>
            <a:off x="8835840" y="6680880"/>
            <a:ext cx="185400" cy="183240"/>
          </a:xfrm>
          <a:prstGeom prst="rect">
            <a:avLst/>
          </a:prstGeom>
          <a:noFill/>
          <a:ln w="0">
            <a:noFill/>
          </a:ln>
        </p:spPr>
        <p:txBody>
          <a:bodyPr lIns="0" rIns="0" tIns="0" bIns="0" anchor="b">
            <a:noAutofit/>
          </a:bodyPr>
          <a:lstStyle>
            <a:lvl1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200" strike="noStrike" u="none">
                <a:solidFill>
                  <a:srgbClr val="000000"/>
                </a:solidFill>
                <a:effectLst/>
                <a:uFillTx/>
                <a:latin typeface="Arial"/>
              </a:defRPr>
            </a:lvl1pPr>
          </a:lstStyle>
          <a:p>
            <a:pPr indent="0" algn="r">
              <a:lnSpc>
                <a:spcPct val="100000"/>
              </a:lnSpc>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91438044-6137-4C30-B0F1-D2104B718AF8}"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38"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
</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
</Relationship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F54E743-E4C8-4B88-8AD6-34F38C18D2F7}"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40" name=""/>
          <p:cNvSpPr txBox="1"/>
          <p:nvPr/>
        </p:nvSpPr>
        <p:spPr>
          <a:xfrm>
            <a:off x="7332480" y="36360"/>
            <a:ext cx="168876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141" name="PlaceHolder 1"/>
          <p:cNvSpPr>
            <a:spLocks noGrp="1"/>
          </p:cNvSpPr>
          <p:nvPr>
            <p:ph type="sldImg"/>
          </p:nvPr>
        </p:nvSpPr>
        <p:spPr>
          <a:xfrm>
            <a:off x="635040" y="900000"/>
            <a:ext cx="7953480" cy="5965920"/>
          </a:xfrm>
          <a:prstGeom prst="rect">
            <a:avLst/>
          </a:prstGeom>
          <a:ln w="0">
            <a:noFill/>
          </a:ln>
        </p:spPr>
      </p:sp>
      <p:sp>
        <p:nvSpPr>
          <p:cNvPr id="142" name="PlaceHolder 2"/>
          <p:cNvSpPr>
            <a:spLocks noGrp="1"/>
          </p:cNvSpPr>
          <p:nvPr>
            <p:ph type="body"/>
          </p:nvPr>
        </p:nvSpPr>
        <p:spPr>
          <a:xfrm>
            <a:off x="757080" y="221760"/>
            <a:ext cx="5475600" cy="179640"/>
          </a:xfrm>
          <a:prstGeom prst="rect">
            <a:avLst/>
          </a:prstGeom>
          <a:noFill/>
          <a:ln w="0">
            <a:noFill/>
          </a:ln>
        </p:spPr>
        <p:txBody>
          <a:bodyPr lIns="0" rIns="0" tIns="0" bIns="0" anchor="t">
            <a:sp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300" strike="noStrike" u="none">
                <a:solidFill>
                  <a:srgbClr val="000000"/>
                </a:solidFill>
                <a:effectLst/>
                <a:uFillTx/>
                <a:latin typeface="Times New Roman"/>
              </a:rPr>
              <a:t>Annotation</a:t>
            </a:r>
            <a:endParaRPr b="0" lang="en-US" sz="1300" strike="noStrike" u="none">
              <a:solidFill>
                <a:srgbClr val="000000"/>
              </a:solidFill>
              <a:effectLst/>
              <a:uFillTx/>
              <a:latin typeface="Times New Roman"/>
            </a:endParaRPr>
          </a:p>
        </p:txBody>
      </p:sp>
      <p:sp>
        <p:nvSpPr>
          <p:cNvPr id="143"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4"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B5A9C102-93FF-4D0C-9498-ADBBA75A446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45" name=""/>
          <p:cNvSpPr txBox="1"/>
          <p:nvPr/>
        </p:nvSpPr>
        <p:spPr>
          <a:xfrm>
            <a:off x="7332480" y="36360"/>
            <a:ext cx="168876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146" name="PlaceHolder 1"/>
          <p:cNvSpPr>
            <a:spLocks noGrp="1"/>
          </p:cNvSpPr>
          <p:nvPr>
            <p:ph type="sldImg"/>
          </p:nvPr>
        </p:nvSpPr>
        <p:spPr>
          <a:xfrm>
            <a:off x="635040" y="900000"/>
            <a:ext cx="7953480" cy="5965920"/>
          </a:xfrm>
          <a:prstGeom prst="rect">
            <a:avLst/>
          </a:prstGeom>
          <a:ln w="0">
            <a:noFill/>
          </a:ln>
        </p:spPr>
      </p:sp>
      <p:sp>
        <p:nvSpPr>
          <p:cNvPr id="147"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48"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354CAB57-633D-4B2C-B2CD-D4B3E55024D2}"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50" name=""/>
          <p:cNvSpPr txBox="1"/>
          <p:nvPr/>
        </p:nvSpPr>
        <p:spPr>
          <a:xfrm>
            <a:off x="7332480" y="36360"/>
            <a:ext cx="168876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151" name="PlaceHolder 1"/>
          <p:cNvSpPr>
            <a:spLocks noGrp="1"/>
          </p:cNvSpPr>
          <p:nvPr>
            <p:ph type="sldImg"/>
          </p:nvPr>
        </p:nvSpPr>
        <p:spPr>
          <a:xfrm>
            <a:off x="635040" y="900000"/>
            <a:ext cx="7953480" cy="5965920"/>
          </a:xfrm>
          <a:prstGeom prst="rect">
            <a:avLst/>
          </a:prstGeom>
          <a:ln w="0">
            <a:noFill/>
          </a:ln>
        </p:spPr>
      </p:sp>
      <p:sp>
        <p:nvSpPr>
          <p:cNvPr id="152"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3"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4" name=""/>
          <p:cNvSpPr txBox="1"/>
          <p:nvPr/>
        </p:nvSpPr>
        <p:spPr>
          <a:xfrm>
            <a:off x="8835840" y="6680880"/>
            <a:ext cx="185400" cy="18324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55E68701-ACA6-46B8-9249-BD3286E5771B}"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155" name=""/>
          <p:cNvSpPr txBox="1"/>
          <p:nvPr/>
        </p:nvSpPr>
        <p:spPr>
          <a:xfrm>
            <a:off x="7332480" y="36360"/>
            <a:ext cx="1688760" cy="122400"/>
          </a:xfrm>
          <a:prstGeom prst="rect">
            <a:avLst/>
          </a:prstGeom>
          <a:noFill/>
          <a:ln w="0">
            <a:noFill/>
          </a:ln>
        </p:spPr>
        <p:txBody>
          <a:bodyPr lIns="0" rIns="0" tIns="0" bIns="0" anchor="b">
            <a:spAutoFit/>
          </a:bodyPr>
          <a:p>
            <a:pPr algn="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156" name="PlaceHolder 1"/>
          <p:cNvSpPr>
            <a:spLocks noGrp="1"/>
          </p:cNvSpPr>
          <p:nvPr>
            <p:ph type="sldImg"/>
          </p:nvPr>
        </p:nvSpPr>
        <p:spPr>
          <a:xfrm>
            <a:off x="635040" y="900000"/>
            <a:ext cx="7953480" cy="5965920"/>
          </a:xfrm>
          <a:prstGeom prst="rect">
            <a:avLst/>
          </a:prstGeom>
          <a:ln w="0">
            <a:noFill/>
          </a:ln>
        </p:spPr>
      </p:sp>
      <p:sp>
        <p:nvSpPr>
          <p:cNvPr id="157" name="PlaceHolder 2"/>
          <p:cNvSpPr>
            <a:spLocks noGrp="1"/>
          </p:cNvSpPr>
          <p:nvPr>
            <p:ph type="body"/>
          </p:nvPr>
        </p:nvSpPr>
        <p:spPr>
          <a:xfrm>
            <a:off x="757080" y="221760"/>
            <a:ext cx="5475600" cy="179640"/>
          </a:xfrm>
          <a:prstGeom prst="rect">
            <a:avLst/>
          </a:prstGeom>
          <a:noFill/>
          <a:ln w="0">
            <a:noFill/>
          </a:ln>
        </p:spPr>
        <p:txBody>
          <a:bodyPr lIns="0" rIns="0" tIns="0" bIns="0" anchor="t">
            <a:noAutofit/>
          </a:bodyPr>
          <a:p>
            <a:pPr indent="0">
              <a:lnSpc>
                <a:spcPct val="90000"/>
              </a:lnSpc>
              <a:spcBef>
                <a:spcPts val="488"/>
              </a:spcBef>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1300" strike="noStrike" u="none">
              <a:solidFill>
                <a:srgbClr val="000000"/>
              </a:solidFill>
              <a:effectLst/>
              <a:uFillTx/>
              <a:latin typeface="Times New Roman"/>
            </a:endParaRPr>
          </a:p>
        </p:txBody>
      </p:sp>
      <p:sp>
        <p:nvSpPr>
          <p:cNvPr id="158" name="McK Separator"/>
          <p:cNvSpPr/>
          <p:nvPr/>
        </p:nvSpPr>
        <p:spPr>
          <a:xfrm>
            <a:off x="757080" y="1066680"/>
            <a:ext cx="7634520" cy="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ftr" idx="1"/>
          </p:nvPr>
        </p:nvSpPr>
        <p:spPr>
          <a:xfrm>
            <a:off x="7048440" y="36360"/>
            <a:ext cx="168912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sp>
        <p:nvSpPr>
          <p:cNvPr id="1" name="PlaceHolder 2"/>
          <p:cNvSpPr>
            <a:spLocks noGrp="1"/>
          </p:cNvSpPr>
          <p:nvPr>
            <p:ph type="sldNum" idx="2"/>
          </p:nvPr>
        </p:nvSpPr>
        <p:spPr>
          <a:xfrm>
            <a:off x="8551800" y="6511680"/>
            <a:ext cx="185760" cy="18324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12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ACE37298-2597-474B-BE8C-5BE7AA32E243}" type="slidenum">
              <a:rPr b="0" lang="en-US" sz="1200" strike="noStrike" u="none">
                <a:solidFill>
                  <a:srgbClr val="000000"/>
                </a:solidFill>
                <a:effectLst/>
                <a:uFillTx/>
                <a:latin typeface="Arial"/>
              </a:rPr>
              <a:t>&lt;number&gt;</a:t>
            </a:fld>
            <a:endParaRPr b="0" lang="en-US" sz="1200" strike="noStrike" u="none">
              <a:solidFill>
                <a:srgbClr val="000000"/>
              </a:solidFill>
              <a:effectLst/>
              <a:uFillTx/>
              <a:latin typeface="Times New Roman"/>
            </a:endParaRPr>
          </a:p>
        </p:txBody>
      </p:sp>
      <p:sp>
        <p:nvSpPr>
          <p:cNvPr id="2" name="PlaceHolder 3"/>
          <p:cNvSpPr>
            <a:spLocks noGrp="1"/>
          </p:cNvSpPr>
          <p:nvPr>
            <p:ph type="title"/>
          </p:nvPr>
        </p:nvSpPr>
        <p:spPr>
          <a:xfrm>
            <a:off x="139320" y="227160"/>
            <a:ext cx="8591400" cy="28980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Click to edit the title text format</a:t>
            </a:r>
            <a:endParaRPr b="1" lang="en-US" sz="1900" strike="noStrike" u="none">
              <a:solidFill>
                <a:srgbClr val="000000"/>
              </a:solidFill>
              <a:effectLst/>
              <a:uFillTx/>
              <a:latin typeface="Arial"/>
            </a:endParaRPr>
          </a:p>
        </p:txBody>
      </p:sp>
      <p:sp>
        <p:nvSpPr>
          <p:cNvPr id="3" name="PlaceHolder 4"/>
          <p:cNvSpPr>
            <a:spLocks noGrp="1"/>
          </p:cNvSpPr>
          <p:nvPr>
            <p:ph type="body"/>
          </p:nvPr>
        </p:nvSpPr>
        <p:spPr>
          <a:xfrm>
            <a:off x="139320" y="1042920"/>
            <a:ext cx="8591400" cy="170640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Click to edit the outline text format</a:t>
            </a:r>
            <a:endParaRPr b="0" lang="en-US" sz="1600" strike="noStrike" u="none">
              <a:solidFill>
                <a:srgbClr val="000000"/>
              </a:solidFill>
              <a:effectLst/>
              <a:uFillTx/>
              <a:latin typeface="Arial"/>
            </a:endParaRPr>
          </a:p>
          <a:p>
            <a:pPr lvl="1" marL="144360" indent="-142920">
              <a:buClr>
                <a:srgbClr val="000000"/>
              </a:buClr>
              <a:buSzPct val="120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295200" indent="-149040">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431640" indent="-134640">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582480" indent="-149040">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grpSp>
        <p:nvGrpSpPr>
          <p:cNvPr id="4" name="McK Slide Elements"/>
          <p:cNvGrpSpPr/>
          <p:nvPr/>
        </p:nvGrpSpPr>
        <p:grpSpPr>
          <a:xfrm>
            <a:off x="139680" y="284040"/>
            <a:ext cx="8593920" cy="6261120"/>
            <a:chOff x="139680" y="284040"/>
            <a:chExt cx="8593920" cy="6261120"/>
          </a:xfrm>
        </p:grpSpPr>
        <p:sp>
          <p:nvSpPr>
            <p:cNvPr id="5" name="McK Measure" hidden="1"/>
            <p:cNvSpPr/>
            <p:nvPr/>
          </p:nvSpPr>
          <p:spPr>
            <a:xfrm>
              <a:off x="141480" y="531720"/>
              <a:ext cx="143136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Unit of measure</a:t>
              </a:r>
              <a:endParaRPr b="0" lang="en-US" sz="1600" strike="noStrike" u="none">
                <a:solidFill>
                  <a:srgbClr val="000000"/>
                </a:solidFill>
                <a:effectLst/>
                <a:uFillTx/>
                <a:latin typeface="Times New Roman"/>
              </a:endParaRPr>
            </a:p>
          </p:txBody>
        </p:sp>
        <p:sp>
          <p:nvSpPr>
            <p:cNvPr id="6" name="McK Footnote" hidden="1"/>
            <p:cNvSpPr/>
            <p:nvPr/>
          </p:nvSpPr>
          <p:spPr>
            <a:xfrm>
              <a:off x="139680" y="6153480"/>
              <a:ext cx="8591400" cy="39168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Footnote</a:t>
              </a:r>
              <a:endParaRPr b="0" lang="en-US" sz="1200" strike="noStrike" u="none">
                <a:solidFill>
                  <a:srgbClr val="000000"/>
                </a:solidFill>
                <a:effectLst/>
                <a:uFillTx/>
                <a:latin typeface="Times New Roman"/>
              </a:endParaRPr>
            </a:p>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endParaRPr b="0" lang="en-US" sz="1200" strike="noStrike" u="none">
                <a:solidFill>
                  <a:srgbClr val="000000"/>
                </a:solidFill>
                <a:effectLst/>
                <a:uFillTx/>
                <a:latin typeface="Times New Roman"/>
              </a:endParaRPr>
            </a:p>
          </p:txBody>
        </p:sp>
        <p:grpSp>
          <p:nvGrpSpPr>
            <p:cNvPr id="7" name="McK Sticker"/>
            <p:cNvGrpSpPr/>
            <p:nvPr/>
          </p:nvGrpSpPr>
          <p:grpSpPr>
            <a:xfrm>
              <a:off x="7299000" y="284040"/>
              <a:ext cx="1432080" cy="215640"/>
              <a:chOff x="7299000" y="284040"/>
              <a:chExt cx="1432080" cy="215640"/>
            </a:xfrm>
          </p:grpSpPr>
          <p:sp>
            <p:nvSpPr>
              <p:cNvPr id="8" name="McK Footnote" hidden="1"/>
              <p:cNvSpPr/>
              <p:nvPr/>
            </p:nvSpPr>
            <p:spPr>
              <a:xfrm>
                <a:off x="7299000" y="299880"/>
                <a:ext cx="1432080" cy="1832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12880"/>
                    <a:tab algn="l" pos="1625760"/>
                    <a:tab algn="l" pos="2438280"/>
                    <a:tab algn="l" pos="3251160"/>
                    <a:tab algn="l" pos="4064040"/>
                    <a:tab algn="l" pos="4876920"/>
                    <a:tab algn="l" pos="5689440"/>
                    <a:tab algn="l" pos="6502320"/>
                    <a:tab algn="l" pos="7315200"/>
                    <a:tab algn="l" pos="8128080"/>
                    <a:tab algn="l" pos="8940960"/>
                    <a:tab algn="l" pos="9753480"/>
                    <a:tab algn="l" pos="10566360"/>
                  </a:tabLst>
                </a:pPr>
                <a:r>
                  <a:rPr b="0" i="1" lang="en-US" sz="1200" strike="noStrike" u="none">
                    <a:solidFill>
                      <a:srgbClr val="000000"/>
                    </a:solidFill>
                    <a:effectLst/>
                    <a:uFillTx/>
                    <a:latin typeface="Arial"/>
                  </a:rPr>
                  <a:t>STICKER (ALL CAP)</a:t>
                </a:r>
                <a:endParaRPr b="0" lang="en-US" sz="1200" strike="noStrike" u="none">
                  <a:solidFill>
                    <a:srgbClr val="000000"/>
                  </a:solidFill>
                  <a:effectLst/>
                  <a:uFillTx/>
                  <a:latin typeface="Times New Roman"/>
                </a:endParaRPr>
              </a:p>
            </p:txBody>
          </p:sp>
          <p:grpSp>
            <p:nvGrpSpPr>
              <p:cNvPr id="9" name=""/>
              <p:cNvGrpSpPr/>
              <p:nvPr/>
            </p:nvGrpSpPr>
            <p:grpSpPr>
              <a:xfrm>
                <a:off x="7306200" y="284040"/>
                <a:ext cx="1423440" cy="215640"/>
                <a:chOff x="7306200" y="284040"/>
                <a:chExt cx="1423440" cy="215640"/>
              </a:xfrm>
            </p:grpSpPr>
            <p:sp>
              <p:nvSpPr>
                <p:cNvPr id="10" name=""/>
                <p:cNvSpPr/>
                <p:nvPr/>
              </p:nvSpPr>
              <p:spPr>
                <a:xfrm>
                  <a:off x="7306200" y="28404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 name=""/>
                <p:cNvSpPr/>
                <p:nvPr/>
              </p:nvSpPr>
              <p:spPr>
                <a:xfrm>
                  <a:off x="7306200" y="499680"/>
                  <a:ext cx="142344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grpSp>
        </p:grpSp>
        <p:grpSp>
          <p:nvGrpSpPr>
            <p:cNvPr id="12" name="McK Legend"/>
            <p:cNvGrpSpPr/>
            <p:nvPr/>
          </p:nvGrpSpPr>
          <p:grpSpPr>
            <a:xfrm>
              <a:off x="7875720" y="776160"/>
              <a:ext cx="857880" cy="767520"/>
              <a:chOff x="7875720" y="776160"/>
              <a:chExt cx="857880" cy="767520"/>
            </a:xfrm>
          </p:grpSpPr>
          <p:grpSp>
            <p:nvGrpSpPr>
              <p:cNvPr id="13" name=""/>
              <p:cNvGrpSpPr/>
              <p:nvPr/>
            </p:nvGrpSpPr>
            <p:grpSpPr>
              <a:xfrm>
                <a:off x="7875720" y="776160"/>
                <a:ext cx="857880" cy="183240"/>
                <a:chOff x="7875720" y="776160"/>
                <a:chExt cx="857880" cy="183240"/>
              </a:xfrm>
            </p:grpSpPr>
            <p:sp>
              <p:nvSpPr>
                <p:cNvPr id="14" name="" hidden="1"/>
                <p:cNvSpPr/>
                <p:nvPr/>
              </p:nvSpPr>
              <p:spPr>
                <a:xfrm>
                  <a:off x="7875720" y="798480"/>
                  <a:ext cx="284040" cy="139680"/>
                </a:xfrm>
                <a:prstGeom prst="rect">
                  <a:avLst/>
                </a:prstGeom>
                <a:solidFill>
                  <a:srgbClr val="ffffff"/>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5" name="McK Footnote" hidden="1"/>
                <p:cNvSpPr/>
                <p:nvPr/>
              </p:nvSpPr>
              <p:spPr>
                <a:xfrm>
                  <a:off x="8224200" y="77616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6" name=""/>
              <p:cNvGrpSpPr/>
              <p:nvPr/>
            </p:nvGrpSpPr>
            <p:grpSpPr>
              <a:xfrm>
                <a:off x="7875720" y="969840"/>
                <a:ext cx="857880" cy="183240"/>
                <a:chOff x="7875720" y="969840"/>
                <a:chExt cx="857880" cy="183240"/>
              </a:xfrm>
            </p:grpSpPr>
            <p:sp>
              <p:nvSpPr>
                <p:cNvPr id="17" name="" hidden="1"/>
                <p:cNvSpPr/>
                <p:nvPr/>
              </p:nvSpPr>
              <p:spPr>
                <a:xfrm>
                  <a:off x="7875720" y="992160"/>
                  <a:ext cx="284040" cy="139680"/>
                </a:xfrm>
                <a:prstGeom prst="rect">
                  <a:avLst/>
                </a:prstGeom>
                <a:solidFill>
                  <a:srgbClr val="d0d0d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18" name="McK Footnote" hidden="1"/>
                <p:cNvSpPr/>
                <p:nvPr/>
              </p:nvSpPr>
              <p:spPr>
                <a:xfrm>
                  <a:off x="8224200" y="9698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19" name=""/>
              <p:cNvGrpSpPr/>
              <p:nvPr/>
            </p:nvGrpSpPr>
            <p:grpSpPr>
              <a:xfrm>
                <a:off x="7875720" y="1165320"/>
                <a:ext cx="857880" cy="183240"/>
                <a:chOff x="7875720" y="1165320"/>
                <a:chExt cx="857880" cy="183240"/>
              </a:xfrm>
            </p:grpSpPr>
            <p:sp>
              <p:nvSpPr>
                <p:cNvPr id="20" name="" hidden="1"/>
                <p:cNvSpPr/>
                <p:nvPr/>
              </p:nvSpPr>
              <p:spPr>
                <a:xfrm>
                  <a:off x="7875720" y="1187280"/>
                  <a:ext cx="284040" cy="140040"/>
                </a:xfrm>
                <a:prstGeom prst="rect">
                  <a:avLst/>
                </a:prstGeom>
                <a:solidFill>
                  <a:srgbClr val="90909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1" name="McK Footnote" hidden="1"/>
                <p:cNvSpPr/>
                <p:nvPr/>
              </p:nvSpPr>
              <p:spPr>
                <a:xfrm>
                  <a:off x="8224200" y="116532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nvGrpSpPr>
              <p:cNvPr id="22" name=""/>
              <p:cNvGrpSpPr/>
              <p:nvPr/>
            </p:nvGrpSpPr>
            <p:grpSpPr>
              <a:xfrm>
                <a:off x="7875720" y="1360440"/>
                <a:ext cx="857880" cy="183240"/>
                <a:chOff x="7875720" y="1360440"/>
                <a:chExt cx="857880" cy="183240"/>
              </a:xfrm>
            </p:grpSpPr>
            <p:sp>
              <p:nvSpPr>
                <p:cNvPr id="23" name="" hidden="1"/>
                <p:cNvSpPr/>
                <p:nvPr/>
              </p:nvSpPr>
              <p:spPr>
                <a:xfrm>
                  <a:off x="7875720" y="1382760"/>
                  <a:ext cx="284040" cy="139680"/>
                </a:xfrm>
                <a:prstGeom prst="rect">
                  <a:avLst/>
                </a:prstGeom>
                <a:solidFill>
                  <a:srgbClr val="000000"/>
                </a:solidFill>
                <a:ln w="12600">
                  <a:solidFill>
                    <a:srgbClr val="000000"/>
                  </a:solidFill>
                  <a:miter/>
                </a:ln>
              </p:spPr>
              <p:style>
                <a:lnRef idx="0"/>
                <a:fillRef idx="0"/>
                <a:effectRef idx="0"/>
                <a:fontRef idx="minor"/>
              </p:style>
              <p:txBody>
                <a:bodyPr wrap="none" lIns="0" rIns="0" tIns="0" bIns="0" anchor="b">
                  <a:spAutoFit/>
                </a:bodyPr>
                <a:p>
                  <a:endParaRPr b="0" lang="en-US" sz="2400" strike="noStrike" u="none">
                    <a:solidFill>
                      <a:srgbClr val="000000"/>
                    </a:solidFill>
                    <a:effectLst/>
                    <a:uFillTx/>
                    <a:latin typeface="Times New Roman"/>
                  </a:endParaRPr>
                </a:p>
              </p:txBody>
            </p:sp>
            <p:sp>
              <p:nvSpPr>
                <p:cNvPr id="24" name="McK Footnote" hidden="1"/>
                <p:cNvSpPr/>
                <p:nvPr/>
              </p:nvSpPr>
              <p:spPr>
                <a:xfrm>
                  <a:off x="8224200" y="1360440"/>
                  <a:ext cx="509400" cy="1832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1200" strike="noStrike" u="none">
                      <a:solidFill>
                        <a:srgbClr val="000000"/>
                      </a:solidFill>
                      <a:effectLst/>
                      <a:uFillTx/>
                      <a:latin typeface="Arial"/>
                    </a:rPr>
                    <a:t>Legend</a:t>
                  </a:r>
                  <a:endParaRPr b="0" lang="en-US" sz="1200" strike="noStrike" u="none">
                    <a:solidFill>
                      <a:srgbClr val="000000"/>
                    </a:solidFill>
                    <a:effectLst/>
                    <a:uFillTx/>
                    <a:latin typeface="Times New Roman"/>
                  </a:endParaRPr>
                </a:p>
              </p:txBody>
            </p:sp>
          </p:grpSp>
        </p:grpSp>
      </p:gr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1">
    <p:bg>
      <p:bgPr>
        <a:solidFill>
          <a:srgbClr val="ffffff"/>
        </a:solidFill>
      </p:bgPr>
    </p:bg>
    <p:spTree>
      <p:nvGrpSpPr>
        <p:cNvPr id="1" name=""/>
        <p:cNvGrpSpPr/>
        <p:nvPr/>
      </p:nvGrpSpPr>
      <p:grpSpPr>
        <a:xfrm>
          <a:off x="0" y="0"/>
          <a:ext cx="0" cy="0"/>
          <a:chOff x="0" y="0"/>
          <a:chExt cx="0" cy="0"/>
        </a:xfrm>
      </p:grpSpPr>
      <p:sp>
        <p:nvSpPr>
          <p:cNvPr id="25" name="PlaceHolder 1"/>
          <p:cNvSpPr>
            <a:spLocks noGrp="1"/>
          </p:cNvSpPr>
          <p:nvPr>
            <p:ph type="title"/>
          </p:nvPr>
        </p:nvSpPr>
        <p:spPr>
          <a:xfrm>
            <a:off x="2639880" y="2701440"/>
            <a:ext cx="5027760" cy="366120"/>
          </a:xfrm>
          <a:prstGeom prst="rect">
            <a:avLst/>
          </a:prstGeom>
          <a:noFill/>
          <a:ln w="0">
            <a:noFill/>
          </a:ln>
        </p:spPr>
        <p:txBody>
          <a:bodyPr lIns="0" rIns="0" tIns="0" bIns="0" anchor="t">
            <a:no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Click to edit the title text format</a:t>
            </a:r>
            <a:endParaRPr b="0" lang="en-US" sz="2400" strike="noStrike" u="none">
              <a:solidFill>
                <a:srgbClr val="000000"/>
              </a:solidFill>
              <a:effectLst/>
              <a:uFillTx/>
              <a:latin typeface="Arial"/>
            </a:endParaRPr>
          </a:p>
        </p:txBody>
      </p:sp>
      <p:sp>
        <p:nvSpPr>
          <p:cNvPr id="26" name="PlaceHolder 2"/>
          <p:cNvSpPr>
            <a:spLocks noGrp="1"/>
          </p:cNvSpPr>
          <p:nvPr>
            <p:ph type="ftr" idx="3"/>
          </p:nvPr>
        </p:nvSpPr>
        <p:spPr>
          <a:xfrm>
            <a:off x="7048440" y="36360"/>
            <a:ext cx="1689120" cy="122400"/>
          </a:xfrm>
          <a:prstGeom prst="rect">
            <a:avLst/>
          </a:prstGeom>
          <a:noFill/>
          <a:ln w="0">
            <a:noFill/>
          </a:ln>
        </p:spPr>
        <p:txBody>
          <a:bodyPr lIns="0" rIns="0" tIns="0" bIns="0" anchor="t">
            <a:noAutofit/>
          </a:bodyPr>
          <a:lstStyle>
            <a:lvl1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defRPr b="0" lang="en-US" sz="800" strike="noStrike" u="none">
                <a:solidFill>
                  <a:srgbClr val="000000"/>
                </a:solidFill>
                <a:effectLst/>
                <a:uFillTx/>
                <a:latin typeface="Arial"/>
              </a:defRPr>
            </a:lvl1pPr>
          </a:lstStyle>
          <a:p>
            <a:pPr indent="0" algn="r">
              <a:lnSpc>
                <a:spcPct val="100000"/>
              </a:lnSpc>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800" strike="noStrike" u="none">
                <a:solidFill>
                  <a:srgbClr val="000000"/>
                </a:solidFill>
                <a:effectLst/>
                <a:uFillTx/>
                <a:latin typeface="Arial"/>
              </a:rPr>
              <a:t>txho/enx119/01211 doc 1 enx119.ppt</a:t>
            </a:r>
            <a:endParaRPr b="0" lang="en-US" sz="800" strike="noStrike" u="none">
              <a:solidFill>
                <a:srgbClr val="000000"/>
              </a:solidFill>
              <a:effectLst/>
              <a:uFillTx/>
              <a:latin typeface="Times New Roman"/>
            </a:endParaRPr>
          </a:p>
        </p:txBody>
      </p:sp>
      <p:grpSp>
        <p:nvGrpSpPr>
          <p:cNvPr id="27" name="McK Title Elements"/>
          <p:cNvGrpSpPr/>
          <p:nvPr/>
        </p:nvGrpSpPr>
        <p:grpSpPr>
          <a:xfrm>
            <a:off x="2637360" y="2139840"/>
            <a:ext cx="5030280" cy="4510080"/>
            <a:chOff x="2637360" y="2139840"/>
            <a:chExt cx="5030280" cy="4510080"/>
          </a:xfrm>
        </p:grpSpPr>
        <p:sp>
          <p:nvSpPr>
            <p:cNvPr id="28" name="McK Confidential" hidden="1"/>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29" name="McK Document" hidden="1"/>
            <p:cNvSpPr/>
            <p:nvPr/>
          </p:nvSpPr>
          <p:spPr>
            <a:xfrm>
              <a:off x="2639880" y="4839120"/>
              <a:ext cx="5027760" cy="21384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Document (Initial cap first)</a:t>
              </a:r>
              <a:endParaRPr b="0" lang="en-US" sz="1400" strike="noStrike" u="none">
                <a:solidFill>
                  <a:srgbClr val="000000"/>
                </a:solidFill>
                <a:effectLst/>
                <a:uFillTx/>
                <a:latin typeface="Times New Roman"/>
              </a:endParaRPr>
            </a:p>
          </p:txBody>
        </p:sp>
        <p:sp>
          <p:nvSpPr>
            <p:cNvPr id="30" name="McK Date" hidden="1"/>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Date</a:t>
              </a:r>
              <a:endParaRPr b="0" lang="en-US" sz="1400" strike="noStrike" u="none">
                <a:solidFill>
                  <a:srgbClr val="000000"/>
                </a:solidFill>
                <a:effectLst/>
                <a:uFillTx/>
                <a:latin typeface="Times New Roman"/>
              </a:endParaRPr>
            </a:p>
          </p:txBody>
        </p:sp>
        <p:sp>
          <p:nvSpPr>
            <p:cNvPr id="31" name="McK Disclaimer" hidden="1"/>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grpSp>
      <p:sp>
        <p:nvSpPr>
          <p:cNvPr id="32" name="PlaceHolder 3"/>
          <p:cNvSpPr>
            <a:spLocks noGrp="1"/>
          </p:cNvSpPr>
          <p:nvPr>
            <p:ph type="body"/>
          </p:nvPr>
        </p:nvSpPr>
        <p:spPr>
          <a:xfrm>
            <a:off x="447840" y="1572480"/>
            <a:ext cx="8064000" cy="3897720"/>
          </a:xfrm>
          <a:prstGeom prst="rect">
            <a:avLst/>
          </a:prstGeom>
          <a:noFill/>
          <a:ln w="0">
            <a:noFill/>
          </a:ln>
        </p:spPr>
        <p:txBody>
          <a:bodyPr lIns="0" rIns="0" tIns="0" bIns="0" anchor="t">
            <a:normAutofit/>
          </a:bodyPr>
          <a:p>
            <a:pPr indent="0">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Click to edit the outline text format</a:t>
            </a:r>
            <a:endParaRPr b="0" lang="en-US" sz="1400" strike="noStrike" u="none">
              <a:solidFill>
                <a:srgbClr val="000000"/>
              </a:solidFill>
              <a:effectLst/>
              <a:uFillTx/>
              <a:latin typeface="Arial"/>
            </a:endParaRPr>
          </a:p>
          <a:p>
            <a:pPr lvl="1" marL="1440" indent="0" algn="ct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Second Outline Level</a:t>
            </a:r>
            <a:endParaRPr b="0" lang="en-US" sz="1600" strike="noStrike" u="none">
              <a:solidFill>
                <a:srgbClr val="000000"/>
              </a:solidFill>
              <a:effectLst/>
              <a:uFillTx/>
              <a:latin typeface="Arial"/>
            </a:endParaRPr>
          </a:p>
          <a:p>
            <a:pPr lvl="2" marL="146160" algn="ctr">
              <a:buClr>
                <a:srgbClr val="000000"/>
              </a:buClr>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Third Outline Level</a:t>
            </a:r>
            <a:endParaRPr b="0" lang="en-US" sz="1600" strike="noStrike" u="none">
              <a:solidFill>
                <a:srgbClr val="000000"/>
              </a:solidFill>
              <a:effectLst/>
              <a:uFillTx/>
              <a:latin typeface="Arial"/>
            </a:endParaRPr>
          </a:p>
          <a:p>
            <a:pPr lvl="3" marL="297000" algn="ctr">
              <a:buClr>
                <a:srgbClr val="000000"/>
              </a:buClr>
              <a:buSzPct val="89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Fourth Outline Level</a:t>
            </a:r>
            <a:endParaRPr b="0" lang="en-US" sz="1600" strike="noStrike" u="none">
              <a:solidFill>
                <a:srgbClr val="000000"/>
              </a:solidFill>
              <a:effectLst/>
              <a:uFillTx/>
              <a:latin typeface="Arial"/>
            </a:endParaRPr>
          </a:p>
          <a:p>
            <a:pPr lvl="4" marL="433440" algn="ctr">
              <a:buClr>
                <a:srgbClr val="000000"/>
              </a:buClr>
              <a:buSzPct val="75000"/>
              <a:buFont typeface="Arial"/>
              <a:buChar char="–"/>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Fifth Outline Level</a:t>
            </a:r>
            <a:endParaRPr b="0" lang="en-US" sz="1600" strike="noStrike" u="none">
              <a:solidFill>
                <a:srgbClr val="000000"/>
              </a:solidFill>
              <a:effectLst/>
              <a:uFillTx/>
              <a:latin typeface="Arial"/>
            </a:endParaRPr>
          </a:p>
          <a:p>
            <a:pPr lvl="5"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Sixth Outline Level</a:t>
            </a:r>
            <a:endParaRPr b="0" lang="en-US" sz="1600" strike="noStrike" u="none">
              <a:solidFill>
                <a:srgbClr val="000000"/>
              </a:solidFill>
              <a:effectLst/>
              <a:uFillTx/>
              <a:latin typeface="Arial"/>
            </a:endParaRPr>
          </a:p>
          <a:p>
            <a:pPr lvl="6" marL="433440">
              <a:spcBef>
                <a:spcPts val="400"/>
              </a:spcBef>
              <a:buClr>
                <a:srgbClr val="000000"/>
              </a:buClr>
              <a:buSzPct val="75000"/>
              <a:buFont typeface="Arial"/>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Arial"/>
              </a:rPr>
              <a:t>Seventh Outline Level</a:t>
            </a:r>
            <a:endParaRPr b="0" lang="en-US" sz="1600" strike="noStrike" u="none">
              <a:solidFill>
                <a:srgbClr val="000000"/>
              </a:solidFill>
              <a:effectLst/>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2"/>
    <p:sldLayoutId id="2147483650"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1.png"/><Relationship Id="rId3" Type="http://schemas.openxmlformats.org/officeDocument/2006/relationships/oleObject" Target="../embeddings/oleObject2.bin"/><Relationship Id="rId4" Type="http://schemas.openxmlformats.org/officeDocument/2006/relationships/image" Target="../media/image2.png"/><Relationship Id="rId5" Type="http://schemas.openxmlformats.org/officeDocument/2006/relationships/slideLayout" Target="../slideLayouts/slideLayout1.xml"/><Relationship Id="rId6"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
</Relationships>
</file>

<file path=ppt/slides/_rels/slide4.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3.png"/><Relationship Id="rId3" Type="http://schemas.openxmlformats.org/officeDocument/2006/relationships/slideLayout" Target="../slideLayouts/slideLayout1.xml"/><Relationship Id="rId4" Type="http://schemas.openxmlformats.org/officeDocument/2006/relationships/notesSlide" Target="../notesSlides/notesSlide4.xml"/>
</Relationships>
</file>

<file path=ppt/slides/_rels/slide5.xml.rels><?xml version="1.0" encoding="UTF-8"?>
<Relationships xmlns="http://schemas.openxmlformats.org/package/2006/relationships"><Relationship Id="rId1" Type="http://schemas.openxmlformats.org/officeDocument/2006/relationships/oleObject" Target="../embeddings/oleObject1.bin"/><Relationship Id="rId2" Type="http://schemas.openxmlformats.org/officeDocument/2006/relationships/image" Target="../media/image4.png"/><Relationship Id="rId3" Type="http://schemas.openxmlformats.org/officeDocument/2006/relationships/oleObject" Target="../embeddings/oleObject2.bin"/><Relationship Id="rId4" Type="http://schemas.openxmlformats.org/officeDocument/2006/relationships/image" Target="../media/image5.png"/><Relationship Id="rId5" Type="http://schemas.openxmlformats.org/officeDocument/2006/relationships/oleObject" Target="../embeddings/oleObject3.bin"/><Relationship Id="rId6" Type="http://schemas.openxmlformats.org/officeDocument/2006/relationships/image" Target="../media/image6.png"/><Relationship Id="rId7" Type="http://schemas.openxmlformats.org/officeDocument/2006/relationships/slideLayout" Target="../slideLayouts/slideLayout1.xml"/><Relationship Id="rId8" Type="http://schemas.openxmlformats.org/officeDocument/2006/relationships/notesSlide" Target="../notesSlides/notesSlide5.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39" name=""/>
          <p:cNvSpPr/>
          <p:nvPr/>
        </p:nvSpPr>
        <p:spPr>
          <a:xfrm>
            <a:off x="7927920" y="181080"/>
            <a:ext cx="682200" cy="12204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fld id="{7C4AC51C-3D5D-4150-AC9D-311CF96AE4FD}" type="datetime">
              <a:rPr b="0" lang="en-US" sz="800" strike="noStrike" u="none">
                <a:solidFill>
                  <a:srgbClr val="000000"/>
                </a:solidFill>
                <a:effectLst/>
                <a:uFillTx/>
                <a:latin typeface="Arial"/>
              </a:rPr>
              <a:t>09/27/25</a:t>
            </a:fld>
            <a:r>
              <a:rPr b="0" lang="en-US" sz="800" strike="noStrike" u="none">
                <a:solidFill>
                  <a:srgbClr val="000000"/>
                </a:solidFill>
                <a:effectLst/>
                <a:uFillTx/>
                <a:latin typeface="Arial"/>
              </a:rPr>
              <a:t> </a:t>
            </a:r>
            <a:fld id="{91DCC6DF-6399-4666-B871-8758C31B9F0F}" type="datetime10">
              <a:rPr b="0" lang="en-US" sz="800" strike="noStrike" u="none">
                <a:solidFill>
                  <a:srgbClr val="000000"/>
                </a:solidFill>
                <a:effectLst/>
                <a:uFillTx/>
                <a:latin typeface="Arial"/>
              </a:rPr>
              <a:t>01:17</a:t>
            </a:fld>
            <a:endParaRPr b="0" lang="en-US" sz="800" strike="noStrike" u="none">
              <a:solidFill>
                <a:srgbClr val="000000"/>
              </a:solidFill>
              <a:effectLst/>
              <a:uFillTx/>
              <a:latin typeface="Times New Roman"/>
            </a:endParaRPr>
          </a:p>
        </p:txBody>
      </p:sp>
      <p:sp>
        <p:nvSpPr>
          <p:cNvPr id="40" name="McK Confidential"/>
          <p:cNvSpPr/>
          <p:nvPr/>
        </p:nvSpPr>
        <p:spPr>
          <a:xfrm>
            <a:off x="2637360" y="2139840"/>
            <a:ext cx="13086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CONFIDENTIAL</a:t>
            </a:r>
            <a:endParaRPr b="0" lang="en-US" sz="1400" strike="noStrike" u="none">
              <a:solidFill>
                <a:srgbClr val="000000"/>
              </a:solidFill>
              <a:effectLst/>
              <a:uFillTx/>
              <a:latin typeface="Times New Roman"/>
            </a:endParaRPr>
          </a:p>
        </p:txBody>
      </p:sp>
      <p:sp>
        <p:nvSpPr>
          <p:cNvPr id="41" name="McK Date"/>
          <p:cNvSpPr/>
          <p:nvPr/>
        </p:nvSpPr>
        <p:spPr>
          <a:xfrm>
            <a:off x="2639880" y="5105520"/>
            <a:ext cx="502776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Arial"/>
              </a:rPr>
              <a:t>December 11, 2000</a:t>
            </a:r>
            <a:endParaRPr b="0" lang="en-US" sz="1400" strike="noStrike" u="none">
              <a:solidFill>
                <a:srgbClr val="000000"/>
              </a:solidFill>
              <a:effectLst/>
              <a:uFillTx/>
              <a:latin typeface="Times New Roman"/>
            </a:endParaRPr>
          </a:p>
        </p:txBody>
      </p:sp>
      <p:sp>
        <p:nvSpPr>
          <p:cNvPr id="42" name="McK Disclaimer"/>
          <p:cNvSpPr/>
          <p:nvPr/>
        </p:nvSpPr>
        <p:spPr>
          <a:xfrm>
            <a:off x="2639880" y="5961960"/>
            <a:ext cx="3656160" cy="68796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04960"/>
                <a:tab algn="l" pos="1609560"/>
                <a:tab algn="l" pos="2414520"/>
                <a:tab algn="l" pos="3219480"/>
                <a:tab algn="l" pos="4024440"/>
                <a:tab algn="l" pos="4829040"/>
                <a:tab algn="l" pos="5634000"/>
                <a:tab algn="l" pos="6438960"/>
                <a:tab algn="l" pos="7243920"/>
                <a:tab algn="l" pos="8048520"/>
                <a:tab algn="l" pos="8853480"/>
                <a:tab algn="l" pos="9658440"/>
                <a:tab algn="l" pos="10463040"/>
              </a:tabLst>
            </a:pPr>
            <a:r>
              <a:rPr b="0" lang="en-US" sz="900" strike="noStrike" u="none">
                <a:solidFill>
                  <a:srgbClr val="000000"/>
                </a:solidFill>
                <a:effectLst/>
                <a:uFillTx/>
                <a:latin typeface="Arial"/>
              </a:rPr>
              <a:t>This report is solely for the use of client personnel.  No part of it may be circulated, quoted, or reproduced for distribution outside the client organization without prior written approval from McKinsey &amp; Company. This material was used by McKinsey &amp; Company during an oral presentation; it is not a complete record of the discussion.</a:t>
            </a:r>
            <a:endParaRPr b="0" lang="en-US" sz="900" strike="noStrike" u="none">
              <a:solidFill>
                <a:srgbClr val="000000"/>
              </a:solidFill>
              <a:effectLst/>
              <a:uFillTx/>
              <a:latin typeface="Times New Roman"/>
            </a:endParaRPr>
          </a:p>
        </p:txBody>
      </p:sp>
      <p:sp>
        <p:nvSpPr>
          <p:cNvPr id="43" name="PlaceHolder 1"/>
          <p:cNvSpPr>
            <a:spLocks noGrp="1"/>
          </p:cNvSpPr>
          <p:nvPr>
            <p:ph type="title"/>
          </p:nvPr>
        </p:nvSpPr>
        <p:spPr>
          <a:xfrm>
            <a:off x="2639880" y="2701440"/>
            <a:ext cx="5027760" cy="36612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2400" strike="noStrike" u="none">
                <a:solidFill>
                  <a:srgbClr val="000000"/>
                </a:solidFill>
                <a:effectLst/>
                <a:uFillTx/>
                <a:latin typeface="Arial"/>
              </a:rPr>
              <a:t>Global Glass Market Overview</a:t>
            </a:r>
            <a:endParaRPr b="0" lang="en-US" sz="2400" strike="noStrike" u="none">
              <a:solidFill>
                <a:srgbClr val="000000"/>
              </a:solidFill>
              <a:effectLst/>
              <a:uFillTx/>
              <a:latin typeface="Arial"/>
            </a:endParaRPr>
          </a:p>
        </p:txBody>
      </p:sp>
      <p:sp>
        <p:nvSpPr>
          <p:cNvPr id="44" name="PlaceHolder 2"/>
          <p:cNvSpPr>
            <a:spLocks noGrp="1"/>
          </p:cNvSpPr>
          <p:nvPr>
            <p:ph type="subTitle"/>
          </p:nvPr>
        </p:nvSpPr>
        <p:spPr>
          <a:xfrm>
            <a:off x="2639880" y="3882600"/>
            <a:ext cx="5027760" cy="21384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ENRON</a:t>
            </a:r>
            <a:endParaRPr b="0" lang="en-US" sz="1400" strike="noStrike" u="none">
              <a:solidFill>
                <a:srgbClr val="000000"/>
              </a:solidFill>
              <a:effectLst/>
              <a:uFillTx/>
              <a:latin typeface="Arial"/>
            </a:endParaRPr>
          </a:p>
        </p:txBody>
      </p:sp>
      <p:sp>
        <p:nvSpPr>
          <p:cNvPr id="4" name="PlaceHolder 3"/>
          <p:cNvSpPr>
            <a:spLocks noGrp="1"/>
          </p:cNvSpPr>
          <p:nvPr>
            <p:ph type="sldNum" idx="2"/>
          </p:nvPr>
        </p:nvSpPr>
        <p:spPr/>
        <p:txBody>
          <a:bodyPr/>
          <a:p>
            <a:fld id="{9CBFEC3C-62B2-4C7D-98BC-A8C2EF1B0AF8}" type="slidenum">
              <a:t>1</a:t>
            </a:fld>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45"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Analyst reports; U.S. Department of Commerce; Hoover’s</a:t>
            </a:r>
            <a:endParaRPr b="0" lang="en-US" sz="1200" strike="noStrike" u="none">
              <a:solidFill>
                <a:srgbClr val="000000"/>
              </a:solidFill>
              <a:effectLst/>
              <a:uFillTx/>
              <a:latin typeface="Times New Roman"/>
            </a:endParaRPr>
          </a:p>
        </p:txBody>
      </p:sp>
      <p:sp>
        <p:nvSpPr>
          <p:cNvPr id="46"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GLOBAL FLAT GLASS MARKET OVERVIEW</a:t>
            </a:r>
            <a:endParaRPr b="1" lang="en-US" sz="1900" strike="noStrike" u="none">
              <a:solidFill>
                <a:srgbClr val="000000"/>
              </a:solidFill>
              <a:effectLst/>
              <a:uFillTx/>
              <a:latin typeface="Arial"/>
            </a:endParaRPr>
          </a:p>
        </p:txBody>
      </p:sp>
      <p:sp>
        <p:nvSpPr>
          <p:cNvPr id="47" name=""/>
          <p:cNvSpPr/>
          <p:nvPr/>
        </p:nvSpPr>
        <p:spPr>
          <a:xfrm>
            <a:off x="139680" y="4863960"/>
            <a:ext cx="8591400" cy="1494720"/>
          </a:xfrm>
          <a:prstGeom prst="rect">
            <a:avLst/>
          </a:prstGeom>
          <a:noFill/>
          <a:ln w="0">
            <a:noFill/>
          </a:ln>
        </p:spPr>
        <p:style>
          <a:lnRef idx="0"/>
          <a:fillRef idx="0"/>
          <a:effectRef idx="0"/>
          <a:fontRef idx="minor"/>
        </p:style>
        <p:txBody>
          <a:bodyPr lIns="0" rIns="0" tIns="0" bIns="0" anchor="t">
            <a:spAutoFit/>
          </a:bodyPr>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5 players control 75% of the world flat glass market (Pilkington – UK; Asahi – Japan; St. Gobain – France; PPG – U.S.; Guardian – U.S.) but other players are important in certain regions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GDP is the most reliable indicator of flat glass demand for any region (U.S. market correlation – R2 = .83), thus industry is very cyclical</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Markets tend to be regional because of high shipping and packaging costs; flat glass is rarely shipped more than 500 miles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Flat glass PPI shows that prices are not very volatile</a:t>
            </a:r>
            <a:endParaRPr b="0" lang="en-US" sz="1400" strike="noStrike" u="none">
              <a:solidFill>
                <a:srgbClr val="000000"/>
              </a:solidFill>
              <a:effectLst/>
              <a:uFillTx/>
              <a:latin typeface="Times New Roman"/>
            </a:endParaRPr>
          </a:p>
        </p:txBody>
      </p:sp>
      <p:graphicFrame>
        <p:nvGraphicFramePr>
          <p:cNvPr id="48" name=""/>
          <p:cNvGraphicFramePr/>
          <p:nvPr/>
        </p:nvGraphicFramePr>
        <p:xfrm>
          <a:off x="576360" y="1427040"/>
          <a:ext cx="2336760" cy="2203560"/>
        </p:xfrm>
        <a:graphic>
          <a:graphicData uri="http://schemas.openxmlformats.org/presentationml/2006/ole">
            <p:oleObj r:id="rId1" spid="">
              <p:embed/>
              <p:pic>
                <p:nvPicPr>
                  <p:cNvPr id="49" name="" descr=""/>
                  <p:cNvPicPr/>
                  <p:nvPr/>
                </p:nvPicPr>
                <p:blipFill>
                  <a:blip r:embed="rId2"/>
                  <a:stretch/>
                </p:blipFill>
                <p:spPr>
                  <a:xfrm>
                    <a:off x="576360" y="1427040"/>
                    <a:ext cx="2336760" cy="2203560"/>
                  </a:xfrm>
                  <a:prstGeom prst="rect">
                    <a:avLst/>
                  </a:prstGeom>
                  <a:noFill/>
                  <a:ln w="0">
                    <a:noFill/>
                  </a:ln>
                </p:spPr>
              </p:pic>
            </p:oleObj>
          </a:graphicData>
        </a:graphic>
      </p:graphicFrame>
      <p:sp>
        <p:nvSpPr>
          <p:cNvPr id="50" name=""/>
          <p:cNvSpPr/>
          <p:nvPr/>
        </p:nvSpPr>
        <p:spPr>
          <a:xfrm>
            <a:off x="7620120" y="3425760"/>
            <a:ext cx="1130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Raw materials</a:t>
            </a:r>
            <a:endParaRPr b="0" lang="en-US" sz="1400" strike="noStrike" u="none">
              <a:solidFill>
                <a:srgbClr val="000000"/>
              </a:solidFill>
              <a:effectLst/>
              <a:uFillTx/>
              <a:latin typeface="Times New Roman"/>
            </a:endParaRPr>
          </a:p>
        </p:txBody>
      </p:sp>
      <p:sp>
        <p:nvSpPr>
          <p:cNvPr id="51" name=""/>
          <p:cNvSpPr/>
          <p:nvPr/>
        </p:nvSpPr>
        <p:spPr>
          <a:xfrm>
            <a:off x="1358640" y="3602160"/>
            <a:ext cx="108072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Flat glass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(construction)</a:t>
            </a:r>
            <a:endParaRPr b="0" lang="en-US" sz="1400" strike="noStrike" u="none">
              <a:solidFill>
                <a:srgbClr val="000000"/>
              </a:solidFill>
              <a:effectLst/>
              <a:uFillTx/>
              <a:latin typeface="Times New Roman"/>
            </a:endParaRPr>
          </a:p>
        </p:txBody>
      </p:sp>
      <p:sp>
        <p:nvSpPr>
          <p:cNvPr id="52" name=""/>
          <p:cNvSpPr/>
          <p:nvPr/>
        </p:nvSpPr>
        <p:spPr>
          <a:xfrm>
            <a:off x="135000" y="2238480"/>
            <a:ext cx="41724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Auto </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rep</a:t>
            </a:r>
            <a:endParaRPr b="0" lang="en-US" sz="1400" strike="noStrike" u="none">
              <a:solidFill>
                <a:srgbClr val="000000"/>
              </a:solidFill>
              <a:effectLst/>
              <a:uFillTx/>
              <a:latin typeface="Times New Roman"/>
            </a:endParaRPr>
          </a:p>
        </p:txBody>
      </p:sp>
      <p:sp>
        <p:nvSpPr>
          <p:cNvPr id="53" name=""/>
          <p:cNvSpPr/>
          <p:nvPr/>
        </p:nvSpPr>
        <p:spPr>
          <a:xfrm>
            <a:off x="2674440" y="1782720"/>
            <a:ext cx="82332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Auto OEM</a:t>
            </a:r>
            <a:endParaRPr b="0" lang="en-US" sz="1400" strike="noStrike" u="none">
              <a:solidFill>
                <a:srgbClr val="000000"/>
              </a:solidFill>
              <a:effectLst/>
              <a:uFillTx/>
              <a:latin typeface="Times New Roman"/>
            </a:endParaRPr>
          </a:p>
        </p:txBody>
      </p:sp>
      <p:graphicFrame>
        <p:nvGraphicFramePr>
          <p:cNvPr id="54" name=""/>
          <p:cNvGraphicFramePr/>
          <p:nvPr/>
        </p:nvGraphicFramePr>
        <p:xfrm>
          <a:off x="5921280" y="1427040"/>
          <a:ext cx="2336760" cy="2203560"/>
        </p:xfrm>
        <a:graphic>
          <a:graphicData uri="http://schemas.openxmlformats.org/presentationml/2006/ole">
            <p:oleObj r:id="rId3" spid="">
              <p:embed/>
              <p:pic>
                <p:nvPicPr>
                  <p:cNvPr id="55" name="" descr=""/>
                  <p:cNvPicPr/>
                  <p:nvPr/>
                </p:nvPicPr>
                <p:blipFill>
                  <a:blip r:embed="rId4"/>
                  <a:stretch/>
                </p:blipFill>
                <p:spPr>
                  <a:xfrm>
                    <a:off x="5921280" y="1427040"/>
                    <a:ext cx="2336760" cy="2203560"/>
                  </a:xfrm>
                  <a:prstGeom prst="rect">
                    <a:avLst/>
                  </a:prstGeom>
                  <a:noFill/>
                  <a:ln w="0">
                    <a:noFill/>
                  </a:ln>
                </p:spPr>
              </p:pic>
            </p:oleObj>
          </a:graphicData>
        </a:graphic>
      </p:graphicFrame>
      <p:sp>
        <p:nvSpPr>
          <p:cNvPr id="56" name=""/>
          <p:cNvSpPr/>
          <p:nvPr/>
        </p:nvSpPr>
        <p:spPr>
          <a:xfrm>
            <a:off x="411120" y="1087560"/>
            <a:ext cx="754200" cy="42732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Aircraft </a:t>
            </a:r>
            <a:br>
              <a:rPr sz="1400"/>
            </a:br>
            <a:r>
              <a:rPr b="0" lang="en-US" sz="1400" strike="noStrike" u="none">
                <a:solidFill>
                  <a:srgbClr val="000000"/>
                </a:solidFill>
                <a:effectLst/>
                <a:uFillTx/>
                <a:latin typeface="Arial"/>
              </a:rPr>
              <a:t>and other</a:t>
            </a:r>
            <a:endParaRPr b="0" lang="en-US" sz="1400" strike="noStrike" u="none">
              <a:solidFill>
                <a:srgbClr val="000000"/>
              </a:solidFill>
              <a:effectLst/>
              <a:uFillTx/>
              <a:latin typeface="Times New Roman"/>
            </a:endParaRPr>
          </a:p>
        </p:txBody>
      </p:sp>
      <p:sp>
        <p:nvSpPr>
          <p:cNvPr id="57" name=""/>
          <p:cNvSpPr/>
          <p:nvPr/>
        </p:nvSpPr>
        <p:spPr>
          <a:xfrm>
            <a:off x="7654680" y="1352520"/>
            <a:ext cx="56556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Energy</a:t>
            </a:r>
            <a:endParaRPr b="0" lang="en-US" sz="1400" strike="noStrike" u="none">
              <a:solidFill>
                <a:srgbClr val="000000"/>
              </a:solidFill>
              <a:effectLst/>
              <a:uFillTx/>
              <a:latin typeface="Times New Roman"/>
            </a:endParaRPr>
          </a:p>
        </p:txBody>
      </p:sp>
      <p:sp>
        <p:nvSpPr>
          <p:cNvPr id="58" name=""/>
          <p:cNvSpPr/>
          <p:nvPr/>
        </p:nvSpPr>
        <p:spPr>
          <a:xfrm>
            <a:off x="8143560" y="2459160"/>
            <a:ext cx="49608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SG&amp;A</a:t>
            </a:r>
            <a:endParaRPr b="0" lang="en-US" sz="1400" strike="noStrike" u="none">
              <a:solidFill>
                <a:srgbClr val="000000"/>
              </a:solidFill>
              <a:effectLst/>
              <a:uFillTx/>
              <a:latin typeface="Times New Roman"/>
            </a:endParaRPr>
          </a:p>
        </p:txBody>
      </p:sp>
      <p:sp>
        <p:nvSpPr>
          <p:cNvPr id="59" name=""/>
          <p:cNvSpPr/>
          <p:nvPr/>
        </p:nvSpPr>
        <p:spPr>
          <a:xfrm>
            <a:off x="6174720" y="3511440"/>
            <a:ext cx="45684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Labor</a:t>
            </a:r>
            <a:endParaRPr b="0" lang="en-US" sz="1400" strike="noStrike" u="none">
              <a:solidFill>
                <a:srgbClr val="000000"/>
              </a:solidFill>
              <a:effectLst/>
              <a:uFillTx/>
              <a:latin typeface="Times New Roman"/>
            </a:endParaRPr>
          </a:p>
        </p:txBody>
      </p:sp>
      <p:sp>
        <p:nvSpPr>
          <p:cNvPr id="60" name=""/>
          <p:cNvSpPr/>
          <p:nvPr/>
        </p:nvSpPr>
        <p:spPr>
          <a:xfrm>
            <a:off x="5042880" y="2682720"/>
            <a:ext cx="833400" cy="21384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Packaging</a:t>
            </a:r>
            <a:endParaRPr b="0" lang="en-US" sz="1400" strike="noStrike" u="none">
              <a:solidFill>
                <a:srgbClr val="000000"/>
              </a:solidFill>
              <a:effectLst/>
              <a:uFillTx/>
              <a:latin typeface="Times New Roman"/>
            </a:endParaRPr>
          </a:p>
        </p:txBody>
      </p:sp>
      <p:sp>
        <p:nvSpPr>
          <p:cNvPr id="61" name=""/>
          <p:cNvSpPr/>
          <p:nvPr/>
        </p:nvSpPr>
        <p:spPr>
          <a:xfrm>
            <a:off x="4927680" y="1954080"/>
            <a:ext cx="12430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Profit margin</a:t>
            </a:r>
            <a:endParaRPr b="0" lang="en-US" sz="1400" strike="noStrike" u="none">
              <a:solidFill>
                <a:srgbClr val="000000"/>
              </a:solidFill>
              <a:effectLst/>
              <a:uFillTx/>
              <a:latin typeface="Times New Roman"/>
            </a:endParaRPr>
          </a:p>
        </p:txBody>
      </p:sp>
      <p:sp>
        <p:nvSpPr>
          <p:cNvPr id="62" name=""/>
          <p:cNvSpPr/>
          <p:nvPr/>
        </p:nvSpPr>
        <p:spPr>
          <a:xfrm>
            <a:off x="5703840" y="1353960"/>
            <a:ext cx="12430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Shipping</a:t>
            </a:r>
            <a:endParaRPr b="0" lang="en-US" sz="1400" strike="noStrike" u="none">
              <a:solidFill>
                <a:srgbClr val="000000"/>
              </a:solidFill>
              <a:effectLst/>
              <a:uFillTx/>
              <a:latin typeface="Times New Roman"/>
            </a:endParaRPr>
          </a:p>
        </p:txBody>
      </p:sp>
      <p:sp>
        <p:nvSpPr>
          <p:cNvPr id="63" name=""/>
          <p:cNvSpPr/>
          <p:nvPr/>
        </p:nvSpPr>
        <p:spPr>
          <a:xfrm>
            <a:off x="6446880" y="1104840"/>
            <a:ext cx="1243080" cy="21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Other</a:t>
            </a:r>
            <a:endParaRPr b="0" lang="en-US" sz="1400" strike="noStrike" u="none">
              <a:solidFill>
                <a:srgbClr val="000000"/>
              </a:solidFill>
              <a:effectLst/>
              <a:uFillTx/>
              <a:latin typeface="Times New Roman"/>
            </a:endParaRPr>
          </a:p>
        </p:txBody>
      </p:sp>
      <p:sp>
        <p:nvSpPr>
          <p:cNvPr id="64" name=""/>
          <p:cNvSpPr/>
          <p:nvPr/>
        </p:nvSpPr>
        <p:spPr>
          <a:xfrm>
            <a:off x="134280" y="671400"/>
            <a:ext cx="1695240" cy="4273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Global glass market</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100% = $11.5 billion</a:t>
            </a:r>
            <a:endParaRPr b="0" lang="en-US" sz="1400" strike="noStrike" u="none">
              <a:solidFill>
                <a:srgbClr val="000000"/>
              </a:solidFill>
              <a:effectLst/>
              <a:uFillTx/>
              <a:latin typeface="Times New Roman"/>
            </a:endParaRPr>
          </a:p>
        </p:txBody>
      </p:sp>
      <p:sp>
        <p:nvSpPr>
          <p:cNvPr id="65" name=""/>
          <p:cNvSpPr/>
          <p:nvPr/>
        </p:nvSpPr>
        <p:spPr>
          <a:xfrm>
            <a:off x="4919400" y="671400"/>
            <a:ext cx="2161080" cy="427320"/>
          </a:xfrm>
          <a:prstGeom prst="rect">
            <a:avLst/>
          </a:prstGeom>
          <a:noFill/>
          <a:ln w="0">
            <a:noFill/>
          </a:ln>
        </p:spPr>
        <p:style>
          <a:lnRef idx="0"/>
          <a:fillRef idx="0"/>
          <a:effectRef idx="0"/>
          <a:fontRef idx="minor"/>
        </p:style>
        <p:txBody>
          <a:bodyPr wrap="none"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Flat glass cost structures</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Percent</a:t>
            </a:r>
            <a:endParaRPr b="0" lang="en-US" sz="1400" strike="noStrike" u="none">
              <a:solidFill>
                <a:srgbClr val="000000"/>
              </a:solidFill>
              <a:effectLst/>
              <a:uFillTx/>
              <a:latin typeface="Times New Roman"/>
            </a:endParaRPr>
          </a:p>
        </p:txBody>
      </p:sp>
      <p:sp>
        <p:nvSpPr>
          <p:cNvPr id="66" name=""/>
          <p:cNvSpPr/>
          <p:nvPr/>
        </p:nvSpPr>
        <p:spPr>
          <a:xfrm>
            <a:off x="262080" y="4143240"/>
            <a:ext cx="3543120" cy="6102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140 of 171 glass tanks are in Asia/Pacific, Western Europe, and North America</a:t>
            </a:r>
            <a:endParaRPr b="0" lang="en-US" sz="1400" strike="noStrike" u="none">
              <a:solidFill>
                <a:srgbClr val="000000"/>
              </a:solidFill>
              <a:effectLst/>
              <a:uFillTx/>
              <a:latin typeface="Times New Roman"/>
            </a:endParaRPr>
          </a:p>
        </p:txBody>
      </p:sp>
      <p:sp>
        <p:nvSpPr>
          <p:cNvPr id="67" name=""/>
          <p:cNvSpPr/>
          <p:nvPr/>
        </p:nvSpPr>
        <p:spPr>
          <a:xfrm>
            <a:off x="4927680" y="4143240"/>
            <a:ext cx="3751200" cy="610200"/>
          </a:xfrm>
          <a:prstGeom prst="rect">
            <a:avLst/>
          </a:prstGeom>
          <a:solidFill>
            <a:srgbClr val="ffffff"/>
          </a:solidFill>
          <a:ln w="12600">
            <a:solidFill>
              <a:srgbClr val="000000"/>
            </a:solidFill>
            <a:miter/>
          </a:ln>
        </p:spPr>
        <p:style>
          <a:lnRef idx="0"/>
          <a:fillRef idx="0"/>
          <a:effectRef idx="0"/>
          <a:fontRef idx="minor"/>
        </p:style>
        <p:txBody>
          <a:bodyPr lIns="90000" rIns="90000" tIns="91440" bIns="9144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Margins can be higher for cost advantaged manufacturers or other value-added products</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E4ACA2D-7A90-4BB4-9BF2-BBF6CA17C083}" type="slidenum">
              <a:t>2</a:t>
            </a:fld>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8"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FLAT GLASS MANUFACTURING PROCESS</a:t>
            </a:r>
            <a:endParaRPr b="1" lang="en-US" sz="1900" strike="noStrike" u="none">
              <a:solidFill>
                <a:srgbClr val="000000"/>
              </a:solidFill>
              <a:effectLst/>
              <a:uFillTx/>
              <a:latin typeface="Arial"/>
            </a:endParaRPr>
          </a:p>
        </p:txBody>
      </p:sp>
      <p:sp>
        <p:nvSpPr>
          <p:cNvPr id="69" name=""/>
          <p:cNvSpPr/>
          <p:nvPr/>
        </p:nvSpPr>
        <p:spPr>
          <a:xfrm>
            <a:off x="139680" y="2155680"/>
            <a:ext cx="1285920" cy="128124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65% sand</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20% soda ash</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15% limestone and other additives</a:t>
            </a:r>
            <a:endParaRPr b="0" lang="en-US" sz="1400" strike="noStrike" u="none">
              <a:solidFill>
                <a:srgbClr val="000000"/>
              </a:solidFill>
              <a:effectLst/>
              <a:uFillTx/>
              <a:latin typeface="Times New Roman"/>
            </a:endParaRPr>
          </a:p>
        </p:txBody>
      </p:sp>
      <p:sp>
        <p:nvSpPr>
          <p:cNvPr id="70" name=""/>
          <p:cNvSpPr/>
          <p:nvPr/>
        </p:nvSpPr>
        <p:spPr>
          <a:xfrm>
            <a:off x="1533600" y="2155680"/>
            <a:ext cx="1263600" cy="64080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Mixture is melted at 1,600° C</a:t>
            </a:r>
            <a:endParaRPr b="0" lang="en-US" sz="1400" strike="noStrike" u="none">
              <a:solidFill>
                <a:srgbClr val="000000"/>
              </a:solidFill>
              <a:effectLst/>
              <a:uFillTx/>
              <a:latin typeface="Times New Roman"/>
            </a:endParaRPr>
          </a:p>
        </p:txBody>
      </p:sp>
      <p:sp>
        <p:nvSpPr>
          <p:cNvPr id="71" name=""/>
          <p:cNvSpPr/>
          <p:nvPr/>
        </p:nvSpPr>
        <p:spPr>
          <a:xfrm>
            <a:off x="2933640" y="2155680"/>
            <a:ext cx="1305000" cy="106776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Impurities are removed</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Uniform consistency is achieved</a:t>
            </a:r>
            <a:endParaRPr b="0" lang="en-US" sz="1400" strike="noStrike" u="none">
              <a:solidFill>
                <a:srgbClr val="000000"/>
              </a:solidFill>
              <a:effectLst/>
              <a:uFillTx/>
              <a:latin typeface="Times New Roman"/>
            </a:endParaRPr>
          </a:p>
        </p:txBody>
      </p:sp>
      <p:sp>
        <p:nvSpPr>
          <p:cNvPr id="72" name=""/>
          <p:cNvSpPr/>
          <p:nvPr/>
        </p:nvSpPr>
        <p:spPr>
          <a:xfrm>
            <a:off x="4332240" y="2155680"/>
            <a:ext cx="1305000" cy="149472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If glass is to be shaped (e.g., automotive glass), it is done at 600° C</a:t>
            </a:r>
            <a:endParaRPr b="0" lang="en-US" sz="1400" strike="noStrike" u="none">
              <a:solidFill>
                <a:srgbClr val="000000"/>
              </a:solidFill>
              <a:effectLst/>
              <a:uFillTx/>
              <a:latin typeface="Times New Roman"/>
            </a:endParaRPr>
          </a:p>
        </p:txBody>
      </p:sp>
      <p:sp>
        <p:nvSpPr>
          <p:cNvPr id="73" name=""/>
          <p:cNvSpPr/>
          <p:nvPr/>
        </p:nvSpPr>
        <p:spPr>
          <a:xfrm>
            <a:off x="5734080" y="2155680"/>
            <a:ext cx="1332000" cy="128124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Any chemicals coatings are applied</a:t>
            </a:r>
            <a:endParaRPr b="0" lang="en-US" sz="1400" strike="noStrike" u="none">
              <a:solidFill>
                <a:srgbClr val="000000"/>
              </a:solidFill>
              <a:effectLst/>
              <a:uFillTx/>
              <a:latin typeface="Times New Roman"/>
            </a:endParaRPr>
          </a:p>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Glass is coated in a 200° C furnace</a:t>
            </a:r>
            <a:endParaRPr b="0" lang="en-US" sz="1400" strike="noStrike" u="none">
              <a:solidFill>
                <a:srgbClr val="000000"/>
              </a:solidFill>
              <a:effectLst/>
              <a:uFillTx/>
              <a:latin typeface="Times New Roman"/>
            </a:endParaRPr>
          </a:p>
        </p:txBody>
      </p:sp>
      <p:grpSp>
        <p:nvGrpSpPr>
          <p:cNvPr id="74" name=""/>
          <p:cNvGrpSpPr/>
          <p:nvPr/>
        </p:nvGrpSpPr>
        <p:grpSpPr>
          <a:xfrm>
            <a:off x="139680" y="1141560"/>
            <a:ext cx="1563840" cy="914400"/>
            <a:chOff x="139680" y="1141560"/>
            <a:chExt cx="1563840" cy="914400"/>
          </a:xfrm>
        </p:grpSpPr>
        <p:sp>
          <p:nvSpPr>
            <p:cNvPr id="75" name=""/>
            <p:cNvSpPr/>
            <p:nvPr/>
          </p:nvSpPr>
          <p:spPr>
            <a:xfrm>
              <a:off x="139680" y="1141560"/>
              <a:ext cx="1563840" cy="914400"/>
            </a:xfrm>
            <a:custGeom>
              <a:avLst/>
              <a:gdLst/>
              <a:ahLst/>
              <a:rect l="l" t="t" r="r" b="b"/>
              <a:pathLst>
                <a:path w="994" h="576">
                  <a:moveTo>
                    <a:pt x="0" y="0"/>
                  </a:moveTo>
                  <a:lnTo>
                    <a:pt x="890" y="0"/>
                  </a:lnTo>
                  <a:lnTo>
                    <a:pt x="994" y="288"/>
                  </a:lnTo>
                  <a:lnTo>
                    <a:pt x="890" y="576"/>
                  </a:lnTo>
                  <a:lnTo>
                    <a:pt x="0" y="576"/>
                  </a:lnTo>
                  <a:lnTo>
                    <a:pt x="0"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76" name=""/>
            <p:cNvSpPr/>
            <p:nvPr/>
          </p:nvSpPr>
          <p:spPr>
            <a:xfrm>
              <a:off x="189720" y="1192320"/>
              <a:ext cx="135000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Raw material feed</a:t>
              </a:r>
              <a:endParaRPr b="0" lang="en-US" sz="1400" strike="noStrike" u="none">
                <a:solidFill>
                  <a:srgbClr val="000000"/>
                </a:solidFill>
                <a:effectLst/>
                <a:uFillTx/>
                <a:latin typeface="Times New Roman"/>
              </a:endParaRPr>
            </a:p>
          </p:txBody>
        </p:sp>
      </p:grpSp>
      <p:grpSp>
        <p:nvGrpSpPr>
          <p:cNvPr id="77" name=""/>
          <p:cNvGrpSpPr/>
          <p:nvPr/>
        </p:nvGrpSpPr>
        <p:grpSpPr>
          <a:xfrm>
            <a:off x="1533600" y="1141560"/>
            <a:ext cx="1565280" cy="914400"/>
            <a:chOff x="1533600" y="1141560"/>
            <a:chExt cx="1565280" cy="914400"/>
          </a:xfrm>
        </p:grpSpPr>
        <p:sp>
          <p:nvSpPr>
            <p:cNvPr id="78" name=""/>
            <p:cNvSpPr/>
            <p:nvPr/>
          </p:nvSpPr>
          <p:spPr>
            <a:xfrm>
              <a:off x="1533600" y="1141560"/>
              <a:ext cx="1565280" cy="914400"/>
            </a:xfrm>
            <a:custGeom>
              <a:avLst/>
              <a:gdLst/>
              <a:ahLst/>
              <a:rect l="l" t="t" r="r" b="b"/>
              <a:pathLst>
                <a:path w="996" h="576">
                  <a:moveTo>
                    <a:pt x="0" y="0"/>
                  </a:moveTo>
                  <a:lnTo>
                    <a:pt x="892" y="0"/>
                  </a:lnTo>
                  <a:lnTo>
                    <a:pt x="996" y="288"/>
                  </a:lnTo>
                  <a:lnTo>
                    <a:pt x="892" y="576"/>
                  </a:lnTo>
                  <a:lnTo>
                    <a:pt x="0" y="576"/>
                  </a:lnTo>
                  <a:lnTo>
                    <a:pt x="104"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79" name=""/>
            <p:cNvSpPr/>
            <p:nvPr/>
          </p:nvSpPr>
          <p:spPr>
            <a:xfrm>
              <a:off x="1747080" y="1192320"/>
              <a:ext cx="118944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Furnace</a:t>
              </a:r>
              <a:endParaRPr b="0" lang="en-US" sz="1400" strike="noStrike" u="none">
                <a:solidFill>
                  <a:srgbClr val="000000"/>
                </a:solidFill>
                <a:effectLst/>
                <a:uFillTx/>
                <a:latin typeface="Times New Roman"/>
              </a:endParaRPr>
            </a:p>
          </p:txBody>
        </p:sp>
      </p:grpSp>
      <p:grpSp>
        <p:nvGrpSpPr>
          <p:cNvPr id="80" name=""/>
          <p:cNvGrpSpPr/>
          <p:nvPr/>
        </p:nvGrpSpPr>
        <p:grpSpPr>
          <a:xfrm>
            <a:off x="2933640" y="1141560"/>
            <a:ext cx="1571760" cy="914400"/>
            <a:chOff x="2933640" y="1141560"/>
            <a:chExt cx="1571760" cy="914400"/>
          </a:xfrm>
        </p:grpSpPr>
        <p:sp>
          <p:nvSpPr>
            <p:cNvPr id="81" name=""/>
            <p:cNvSpPr/>
            <p:nvPr/>
          </p:nvSpPr>
          <p:spPr>
            <a:xfrm>
              <a:off x="2933640" y="1141560"/>
              <a:ext cx="1571760" cy="914400"/>
            </a:xfrm>
            <a:custGeom>
              <a:avLst/>
              <a:gdLst/>
              <a:ahLst/>
              <a:rect l="l" t="t" r="r" b="b"/>
              <a:pathLst>
                <a:path w="999" h="576">
                  <a:moveTo>
                    <a:pt x="0" y="0"/>
                  </a:moveTo>
                  <a:lnTo>
                    <a:pt x="895" y="0"/>
                  </a:lnTo>
                  <a:lnTo>
                    <a:pt x="999" y="288"/>
                  </a:lnTo>
                  <a:lnTo>
                    <a:pt x="895" y="576"/>
                  </a:lnTo>
                  <a:lnTo>
                    <a:pt x="0" y="576"/>
                  </a:lnTo>
                  <a:lnTo>
                    <a:pt x="104"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82" name=""/>
            <p:cNvSpPr/>
            <p:nvPr/>
          </p:nvSpPr>
          <p:spPr>
            <a:xfrm>
              <a:off x="3147480" y="1192320"/>
              <a:ext cx="119556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Float bath</a:t>
              </a:r>
              <a:endParaRPr b="0" lang="en-US" sz="1400" strike="noStrike" u="none">
                <a:solidFill>
                  <a:srgbClr val="000000"/>
                </a:solidFill>
                <a:effectLst/>
                <a:uFillTx/>
                <a:latin typeface="Times New Roman"/>
              </a:endParaRPr>
            </a:p>
          </p:txBody>
        </p:sp>
      </p:grpSp>
      <p:grpSp>
        <p:nvGrpSpPr>
          <p:cNvPr id="83" name=""/>
          <p:cNvGrpSpPr/>
          <p:nvPr/>
        </p:nvGrpSpPr>
        <p:grpSpPr>
          <a:xfrm>
            <a:off x="4332240" y="1141560"/>
            <a:ext cx="1565280" cy="914400"/>
            <a:chOff x="4332240" y="1141560"/>
            <a:chExt cx="1565280" cy="914400"/>
          </a:xfrm>
        </p:grpSpPr>
        <p:sp>
          <p:nvSpPr>
            <p:cNvPr id="84" name=""/>
            <p:cNvSpPr/>
            <p:nvPr/>
          </p:nvSpPr>
          <p:spPr>
            <a:xfrm>
              <a:off x="4332240" y="1141560"/>
              <a:ext cx="1565280" cy="914400"/>
            </a:xfrm>
            <a:custGeom>
              <a:avLst/>
              <a:gdLst/>
              <a:ahLst/>
              <a:rect l="l" t="t" r="r" b="b"/>
              <a:pathLst>
                <a:path w="996" h="576">
                  <a:moveTo>
                    <a:pt x="0" y="0"/>
                  </a:moveTo>
                  <a:lnTo>
                    <a:pt x="892" y="0"/>
                  </a:lnTo>
                  <a:lnTo>
                    <a:pt x="996" y="288"/>
                  </a:lnTo>
                  <a:lnTo>
                    <a:pt x="892" y="576"/>
                  </a:lnTo>
                  <a:lnTo>
                    <a:pt x="0" y="576"/>
                  </a:lnTo>
                  <a:lnTo>
                    <a:pt x="104"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85" name=""/>
            <p:cNvSpPr/>
            <p:nvPr/>
          </p:nvSpPr>
          <p:spPr>
            <a:xfrm>
              <a:off x="4545720" y="1192320"/>
              <a:ext cx="118944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Molding</a:t>
              </a:r>
              <a:endParaRPr b="0" lang="en-US" sz="1400" strike="noStrike" u="none">
                <a:solidFill>
                  <a:srgbClr val="000000"/>
                </a:solidFill>
                <a:effectLst/>
                <a:uFillTx/>
                <a:latin typeface="Times New Roman"/>
              </a:endParaRPr>
            </a:p>
          </p:txBody>
        </p:sp>
      </p:grpSp>
      <p:grpSp>
        <p:nvGrpSpPr>
          <p:cNvPr id="86" name=""/>
          <p:cNvGrpSpPr/>
          <p:nvPr/>
        </p:nvGrpSpPr>
        <p:grpSpPr>
          <a:xfrm>
            <a:off x="5734080" y="1141560"/>
            <a:ext cx="1566720" cy="914400"/>
            <a:chOff x="5734080" y="1141560"/>
            <a:chExt cx="1566720" cy="914400"/>
          </a:xfrm>
        </p:grpSpPr>
        <p:sp>
          <p:nvSpPr>
            <p:cNvPr id="87" name=""/>
            <p:cNvSpPr/>
            <p:nvPr/>
          </p:nvSpPr>
          <p:spPr>
            <a:xfrm>
              <a:off x="5734080" y="1141560"/>
              <a:ext cx="1566720" cy="914400"/>
            </a:xfrm>
            <a:custGeom>
              <a:avLst/>
              <a:gdLst/>
              <a:ahLst/>
              <a:rect l="l" t="t" r="r" b="b"/>
              <a:pathLst>
                <a:path w="996" h="576">
                  <a:moveTo>
                    <a:pt x="0" y="0"/>
                  </a:moveTo>
                  <a:lnTo>
                    <a:pt x="892" y="0"/>
                  </a:lnTo>
                  <a:lnTo>
                    <a:pt x="996" y="288"/>
                  </a:lnTo>
                  <a:lnTo>
                    <a:pt x="892" y="576"/>
                  </a:lnTo>
                  <a:lnTo>
                    <a:pt x="0" y="576"/>
                  </a:lnTo>
                  <a:lnTo>
                    <a:pt x="104"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88" name=""/>
            <p:cNvSpPr/>
            <p:nvPr/>
          </p:nvSpPr>
          <p:spPr>
            <a:xfrm>
              <a:off x="5947920" y="1192320"/>
              <a:ext cx="119052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Coating/</a:t>
              </a:r>
              <a:br>
                <a:rPr sz="1400"/>
              </a:br>
              <a:r>
                <a:rPr b="1" lang="en-US" sz="1400" strike="noStrike" u="none">
                  <a:solidFill>
                    <a:srgbClr val="000000"/>
                  </a:solidFill>
                  <a:effectLst/>
                  <a:uFillTx/>
                  <a:latin typeface="Arial"/>
                </a:rPr>
                <a:t>cooling</a:t>
              </a:r>
              <a:endParaRPr b="0" lang="en-US" sz="1400" strike="noStrike" u="none">
                <a:solidFill>
                  <a:srgbClr val="000000"/>
                </a:solidFill>
                <a:effectLst/>
                <a:uFillTx/>
                <a:latin typeface="Times New Roman"/>
              </a:endParaRPr>
            </a:p>
          </p:txBody>
        </p:sp>
      </p:grpSp>
      <p:grpSp>
        <p:nvGrpSpPr>
          <p:cNvPr id="89" name=""/>
          <p:cNvGrpSpPr/>
          <p:nvPr/>
        </p:nvGrpSpPr>
        <p:grpSpPr>
          <a:xfrm>
            <a:off x="7137360" y="1141560"/>
            <a:ext cx="1590840" cy="914400"/>
            <a:chOff x="7137360" y="1141560"/>
            <a:chExt cx="1590840" cy="914400"/>
          </a:xfrm>
        </p:grpSpPr>
        <p:sp>
          <p:nvSpPr>
            <p:cNvPr id="90" name=""/>
            <p:cNvSpPr/>
            <p:nvPr/>
          </p:nvSpPr>
          <p:spPr>
            <a:xfrm>
              <a:off x="7137360" y="1141560"/>
              <a:ext cx="1590840" cy="914400"/>
            </a:xfrm>
            <a:custGeom>
              <a:avLst/>
              <a:gdLst/>
              <a:ahLst/>
              <a:rect l="l" t="t" r="r" b="b"/>
              <a:pathLst>
                <a:path w="1012" h="576">
                  <a:moveTo>
                    <a:pt x="0" y="0"/>
                  </a:moveTo>
                  <a:lnTo>
                    <a:pt x="908" y="0"/>
                  </a:lnTo>
                  <a:lnTo>
                    <a:pt x="1012" y="288"/>
                  </a:lnTo>
                  <a:lnTo>
                    <a:pt x="908" y="576"/>
                  </a:lnTo>
                  <a:lnTo>
                    <a:pt x="0" y="576"/>
                  </a:lnTo>
                  <a:lnTo>
                    <a:pt x="104" y="288"/>
                  </a:lnTo>
                  <a:lnTo>
                    <a:pt x="0" y="0"/>
                  </a:lnTo>
                  <a:close/>
                </a:path>
              </a:pathLst>
            </a:custGeom>
            <a:solidFill>
              <a:srgbClr val="ffffff"/>
            </a:solidFill>
            <a:ln w="12600">
              <a:solidFill>
                <a:srgbClr val="000000"/>
              </a:solidFill>
              <a:round/>
            </a:ln>
          </p:spPr>
          <p:style>
            <a:lnRef idx="0"/>
            <a:fillRef idx="0"/>
            <a:effectRef idx="0"/>
            <a:fontRef idx="minor"/>
          </p:style>
          <p:txBody>
            <a:bodyPr wrap="none" lIns="45720" rIns="45720" tIns="0" bIns="0" anchor="ctr">
              <a:spAutoFit/>
            </a:bodyPr>
            <a:p>
              <a:endParaRPr b="0" lang="en-US" sz="2400" strike="noStrike" u="none">
                <a:solidFill>
                  <a:srgbClr val="000000"/>
                </a:solidFill>
                <a:effectLst/>
                <a:uFillTx/>
                <a:latin typeface="Times New Roman"/>
              </a:endParaRPr>
            </a:p>
          </p:txBody>
        </p:sp>
        <p:sp>
          <p:nvSpPr>
            <p:cNvPr id="91" name=""/>
            <p:cNvSpPr/>
            <p:nvPr/>
          </p:nvSpPr>
          <p:spPr>
            <a:xfrm>
              <a:off x="7351200" y="1192320"/>
              <a:ext cx="1215000" cy="787320"/>
            </a:xfrm>
            <a:prstGeom prst="rect">
              <a:avLst/>
            </a:prstGeom>
            <a:noFill/>
            <a:ln w="0">
              <a:noFill/>
            </a:ln>
          </p:spPr>
          <p:style>
            <a:lnRef idx="0"/>
            <a:fillRef idx="0"/>
            <a:effectRef idx="0"/>
            <a:fontRef idx="minor"/>
          </p:style>
          <p:txBody>
            <a:bodyPr lIns="45720" rIns="45720" tIns="0" bIns="0" anchor="ctr">
              <a:norm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Finishing</a:t>
              </a:r>
              <a:endParaRPr b="0" lang="en-US" sz="1400" strike="noStrike" u="none">
                <a:solidFill>
                  <a:srgbClr val="000000"/>
                </a:solidFill>
                <a:effectLst/>
                <a:uFillTx/>
                <a:latin typeface="Times New Roman"/>
              </a:endParaRPr>
            </a:p>
          </p:txBody>
        </p:sp>
      </p:grpSp>
      <p:sp>
        <p:nvSpPr>
          <p:cNvPr id="92" name=""/>
          <p:cNvSpPr/>
          <p:nvPr/>
        </p:nvSpPr>
        <p:spPr>
          <a:xfrm>
            <a:off x="7137360" y="2155680"/>
            <a:ext cx="1411200" cy="854280"/>
          </a:xfrm>
          <a:prstGeom prst="rect">
            <a:avLst/>
          </a:prstGeom>
          <a:noFill/>
          <a:ln w="0">
            <a:noFill/>
          </a:ln>
        </p:spPr>
        <p:style>
          <a:lnRef idx="0"/>
          <a:fillRef idx="0"/>
          <a:effectRef idx="0"/>
          <a:fontRef idx="minor"/>
        </p:style>
        <p:txBody>
          <a:bodyPr lIns="0" rIns="0" tIns="0" bIns="0" anchor="t">
            <a:spAutoFit/>
          </a:bodyPr>
          <a:p>
            <a:pPr lvl="1" marL="133200" indent="-131760">
              <a:lnSpc>
                <a:spcPct val="100000"/>
              </a:lnSpc>
              <a:buClr>
                <a:srgbClr val="000000"/>
              </a:buClr>
              <a:buSzPct val="120000"/>
              <a:buFont typeface="Arial"/>
              <a:buChar char="•"/>
              <a:tabLst>
                <a:tab algn="l" pos="787320"/>
                <a:tab algn="l" pos="1574640"/>
                <a:tab algn="l" pos="2362320"/>
                <a:tab algn="l" pos="3149640"/>
                <a:tab algn="l" pos="3936960"/>
                <a:tab algn="l" pos="4724280"/>
                <a:tab algn="l" pos="5511960"/>
                <a:tab algn="l" pos="6299280"/>
                <a:tab algn="l" pos="7086600"/>
                <a:tab algn="l" pos="7873920"/>
                <a:tab algn="l" pos="8661240"/>
                <a:tab algn="l" pos="9448920"/>
                <a:tab algn="l" pos="10236240"/>
              </a:tabLst>
            </a:pPr>
            <a:r>
              <a:rPr b="0" lang="en-US" sz="1400" strike="noStrike" u="none">
                <a:solidFill>
                  <a:srgbClr val="000000"/>
                </a:solidFill>
                <a:effectLst/>
                <a:uFillTx/>
                <a:latin typeface="Arial"/>
              </a:rPr>
              <a:t>Glass is cut to specifications and prepared for shipping</a:t>
            </a:r>
            <a:endParaRPr b="0" lang="en-US" sz="1400" strike="noStrike" u="none">
              <a:solidFill>
                <a:srgbClr val="000000"/>
              </a:solidFill>
              <a:effectLst/>
              <a:uFillTx/>
              <a:latin typeface="Times New Roman"/>
            </a:endParaRPr>
          </a:p>
        </p:txBody>
      </p:sp>
      <p:sp>
        <p:nvSpPr>
          <p:cNvPr id="93"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Analyst reports; U.S. Department of Commerce </a:t>
            </a:r>
            <a:endParaRPr b="0" lang="en-US" sz="1200" strike="noStrike" u="none">
              <a:solidFill>
                <a:srgbClr val="000000"/>
              </a:solidFill>
              <a:effectLst/>
              <a:uFillTx/>
              <a:latin typeface="Times New Roman"/>
            </a:endParaRPr>
          </a:p>
        </p:txBody>
      </p:sp>
      <p:sp>
        <p:nvSpPr>
          <p:cNvPr id="94" name=""/>
          <p:cNvSpPr/>
          <p:nvPr/>
        </p:nvSpPr>
        <p:spPr>
          <a:xfrm>
            <a:off x="136440" y="3830760"/>
            <a:ext cx="8591760" cy="23486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400" strike="noStrike" u="none">
                <a:solidFill>
                  <a:srgbClr val="000000"/>
                </a:solidFill>
                <a:effectLst/>
                <a:uFillTx/>
                <a:latin typeface="Arial"/>
              </a:rPr>
              <a:t>Economics of flat glass production</a:t>
            </a:r>
            <a:endParaRPr b="0" lang="en-US" sz="14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High capital requirements ($100 million-110 million for 1 float tank) and long lead time for plants to be constructed</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Very high production start-up costs (because of heat needed at all stages of production) requires plants to be operated continuously </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Production can be slowed but utilization below 70% is not economical while greater than 90% is desired</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Continuous operation and long lead time for capacity addition lead to stable supply</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Cyclical demand combined with stable supply leads to some margin volatility</a:t>
            </a:r>
            <a:endParaRPr b="0" lang="en-US" sz="1400" strike="noStrike" u="none">
              <a:solidFill>
                <a:srgbClr val="000000"/>
              </a:solidFill>
              <a:effectLst/>
              <a:uFillTx/>
              <a:latin typeface="Times New Roman"/>
            </a:endParaRPr>
          </a:p>
          <a:p>
            <a:pPr lvl="2" marL="295200" indent="-149040">
              <a:lnSpc>
                <a:spcPct val="100000"/>
              </a:lnSpc>
              <a:buClr>
                <a:srgbClr val="000000"/>
              </a:buClr>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Producers try to counter this through innovative, value-added products</a:t>
            </a:r>
            <a:endParaRPr b="0" lang="en-US" sz="1400" strike="noStrike" u="none">
              <a:solidFill>
                <a:srgbClr val="000000"/>
              </a:solidFill>
              <a:effectLst/>
              <a:uFillTx/>
              <a:latin typeface="Times New Roman"/>
            </a:endParaRPr>
          </a:p>
          <a:p>
            <a:pPr lvl="1" marL="144360" indent="-142920">
              <a:lnSpc>
                <a:spcPct val="100000"/>
              </a:lnSpc>
              <a:buClr>
                <a:srgbClr val="000000"/>
              </a:buClr>
              <a:buSzPct val="120000"/>
              <a:buFont typeface="Arial"/>
              <a:buChar char="•"/>
              <a:tabLst>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400" strike="noStrike" u="none">
                <a:solidFill>
                  <a:srgbClr val="000000"/>
                </a:solidFill>
                <a:effectLst/>
                <a:uFillTx/>
                <a:latin typeface="Arial"/>
              </a:rPr>
              <a:t>Large buyers (e.g., U.S. automakers) exert buying power (Ford produces some of it own glass)</a:t>
            </a:r>
            <a:endParaRPr b="0" lang="en-US" sz="1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800F1482-54DF-4F9E-B0E4-5D747B53A223}" type="slidenum">
              <a:t>3</a:t>
            </a:fld>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graphicFrame>
        <p:nvGraphicFramePr>
          <p:cNvPr id="95" name=""/>
          <p:cNvGraphicFramePr/>
          <p:nvPr/>
        </p:nvGraphicFramePr>
        <p:xfrm>
          <a:off x="-63360" y="968400"/>
          <a:ext cx="6562440" cy="5051520"/>
        </p:xfrm>
        <a:graphic>
          <a:graphicData uri="http://schemas.openxmlformats.org/presentationml/2006/ole">
            <p:oleObj r:id="rId1" spid="">
              <p:embed/>
              <p:pic>
                <p:nvPicPr>
                  <p:cNvPr id="96" name="" descr=""/>
                  <p:cNvPicPr/>
                  <p:nvPr/>
                </p:nvPicPr>
                <p:blipFill>
                  <a:blip r:embed="rId2"/>
                  <a:stretch/>
                </p:blipFill>
                <p:spPr>
                  <a:xfrm>
                    <a:off x="-63360" y="968400"/>
                    <a:ext cx="6562440" cy="5051520"/>
                  </a:xfrm>
                  <a:prstGeom prst="rect">
                    <a:avLst/>
                  </a:prstGeom>
                  <a:noFill/>
                  <a:ln w="0">
                    <a:noFill/>
                  </a:ln>
                </p:spPr>
              </p:pic>
            </p:oleObj>
          </a:graphicData>
        </a:graphic>
      </p:graphicFrame>
      <p:sp>
        <p:nvSpPr>
          <p:cNvPr id="97"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20 YEAR PPI FOR GLASS</a:t>
            </a:r>
            <a:endParaRPr b="1" lang="en-US" sz="1900" strike="noStrike" u="none">
              <a:solidFill>
                <a:srgbClr val="000000"/>
              </a:solidFill>
              <a:effectLst/>
              <a:uFillTx/>
              <a:latin typeface="Arial"/>
            </a:endParaRPr>
          </a:p>
        </p:txBody>
      </p:sp>
      <p:sp>
        <p:nvSpPr>
          <p:cNvPr id="98"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Boardview; Bureau of Labor Statistics</a:t>
            </a:r>
            <a:endParaRPr b="0" lang="en-US" sz="1200" strike="noStrike" u="none">
              <a:solidFill>
                <a:srgbClr val="000000"/>
              </a:solidFill>
              <a:effectLst/>
              <a:uFillTx/>
              <a:latin typeface="Times New Roman"/>
            </a:endParaRPr>
          </a:p>
        </p:txBody>
      </p:sp>
      <p:sp>
        <p:nvSpPr>
          <p:cNvPr id="99" name=""/>
          <p:cNvSpPr/>
          <p:nvPr/>
        </p:nvSpPr>
        <p:spPr>
          <a:xfrm>
            <a:off x="39672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1/80</a:t>
            </a:r>
            <a:endParaRPr b="0" lang="en-US" sz="1600" strike="noStrike" u="none">
              <a:solidFill>
                <a:srgbClr val="000000"/>
              </a:solidFill>
              <a:effectLst/>
              <a:uFillTx/>
              <a:latin typeface="Times New Roman"/>
            </a:endParaRPr>
          </a:p>
        </p:txBody>
      </p:sp>
      <p:sp>
        <p:nvSpPr>
          <p:cNvPr id="100" name=""/>
          <p:cNvSpPr/>
          <p:nvPr/>
        </p:nvSpPr>
        <p:spPr>
          <a:xfrm>
            <a:off x="91584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1/82</a:t>
            </a:r>
            <a:endParaRPr b="0" lang="en-US" sz="1600" strike="noStrike" u="none">
              <a:solidFill>
                <a:srgbClr val="000000"/>
              </a:solidFill>
              <a:effectLst/>
              <a:uFillTx/>
              <a:latin typeface="Times New Roman"/>
            </a:endParaRPr>
          </a:p>
        </p:txBody>
      </p:sp>
      <p:sp>
        <p:nvSpPr>
          <p:cNvPr id="101" name=""/>
          <p:cNvSpPr/>
          <p:nvPr/>
        </p:nvSpPr>
        <p:spPr>
          <a:xfrm>
            <a:off x="143676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1/84</a:t>
            </a:r>
            <a:endParaRPr b="0" lang="en-US" sz="1600" strike="noStrike" u="none">
              <a:solidFill>
                <a:srgbClr val="000000"/>
              </a:solidFill>
              <a:effectLst/>
              <a:uFillTx/>
              <a:latin typeface="Times New Roman"/>
            </a:endParaRPr>
          </a:p>
        </p:txBody>
      </p:sp>
      <p:sp>
        <p:nvSpPr>
          <p:cNvPr id="102" name=""/>
          <p:cNvSpPr/>
          <p:nvPr/>
        </p:nvSpPr>
        <p:spPr>
          <a:xfrm>
            <a:off x="195732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1/86</a:t>
            </a:r>
            <a:endParaRPr b="0" lang="en-US" sz="1600" strike="noStrike" u="none">
              <a:solidFill>
                <a:srgbClr val="000000"/>
              </a:solidFill>
              <a:effectLst/>
              <a:uFillTx/>
              <a:latin typeface="Times New Roman"/>
            </a:endParaRPr>
          </a:p>
        </p:txBody>
      </p:sp>
      <p:sp>
        <p:nvSpPr>
          <p:cNvPr id="103" name=""/>
          <p:cNvSpPr/>
          <p:nvPr/>
        </p:nvSpPr>
        <p:spPr>
          <a:xfrm>
            <a:off x="247824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1/88</a:t>
            </a:r>
            <a:endParaRPr b="0" lang="en-US" sz="1600" strike="noStrike" u="none">
              <a:solidFill>
                <a:srgbClr val="000000"/>
              </a:solidFill>
              <a:effectLst/>
              <a:uFillTx/>
              <a:latin typeface="Times New Roman"/>
            </a:endParaRPr>
          </a:p>
        </p:txBody>
      </p:sp>
      <p:sp>
        <p:nvSpPr>
          <p:cNvPr id="104" name=""/>
          <p:cNvSpPr/>
          <p:nvPr/>
        </p:nvSpPr>
        <p:spPr>
          <a:xfrm>
            <a:off x="299880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1/90</a:t>
            </a:r>
            <a:endParaRPr b="0" lang="en-US" sz="1600" strike="noStrike" u="none">
              <a:solidFill>
                <a:srgbClr val="000000"/>
              </a:solidFill>
              <a:effectLst/>
              <a:uFillTx/>
              <a:latin typeface="Times New Roman"/>
            </a:endParaRPr>
          </a:p>
        </p:txBody>
      </p:sp>
      <p:sp>
        <p:nvSpPr>
          <p:cNvPr id="105" name=""/>
          <p:cNvSpPr/>
          <p:nvPr/>
        </p:nvSpPr>
        <p:spPr>
          <a:xfrm>
            <a:off x="351936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1/92</a:t>
            </a:r>
            <a:endParaRPr b="0" lang="en-US" sz="1600" strike="noStrike" u="none">
              <a:solidFill>
                <a:srgbClr val="000000"/>
              </a:solidFill>
              <a:effectLst/>
              <a:uFillTx/>
              <a:latin typeface="Times New Roman"/>
            </a:endParaRPr>
          </a:p>
        </p:txBody>
      </p:sp>
      <p:sp>
        <p:nvSpPr>
          <p:cNvPr id="106" name=""/>
          <p:cNvSpPr/>
          <p:nvPr/>
        </p:nvSpPr>
        <p:spPr>
          <a:xfrm>
            <a:off x="404028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1/94</a:t>
            </a:r>
            <a:endParaRPr b="0" lang="en-US" sz="1600" strike="noStrike" u="none">
              <a:solidFill>
                <a:srgbClr val="000000"/>
              </a:solidFill>
              <a:effectLst/>
              <a:uFillTx/>
              <a:latin typeface="Times New Roman"/>
            </a:endParaRPr>
          </a:p>
        </p:txBody>
      </p:sp>
      <p:sp>
        <p:nvSpPr>
          <p:cNvPr id="107" name=""/>
          <p:cNvSpPr/>
          <p:nvPr/>
        </p:nvSpPr>
        <p:spPr>
          <a:xfrm>
            <a:off x="456084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1/96</a:t>
            </a:r>
            <a:endParaRPr b="0" lang="en-US" sz="1600" strike="noStrike" u="none">
              <a:solidFill>
                <a:srgbClr val="000000"/>
              </a:solidFill>
              <a:effectLst/>
              <a:uFillTx/>
              <a:latin typeface="Times New Roman"/>
            </a:endParaRPr>
          </a:p>
        </p:txBody>
      </p:sp>
      <p:sp>
        <p:nvSpPr>
          <p:cNvPr id="108" name=""/>
          <p:cNvSpPr/>
          <p:nvPr/>
        </p:nvSpPr>
        <p:spPr>
          <a:xfrm>
            <a:off x="508176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1/98</a:t>
            </a:r>
            <a:endParaRPr b="0" lang="en-US" sz="1600" strike="noStrike" u="none">
              <a:solidFill>
                <a:srgbClr val="000000"/>
              </a:solidFill>
              <a:effectLst/>
              <a:uFillTx/>
              <a:latin typeface="Times New Roman"/>
            </a:endParaRPr>
          </a:p>
        </p:txBody>
      </p:sp>
      <p:sp>
        <p:nvSpPr>
          <p:cNvPr id="109" name=""/>
          <p:cNvSpPr/>
          <p:nvPr/>
        </p:nvSpPr>
        <p:spPr>
          <a:xfrm>
            <a:off x="5602320" y="5811840"/>
            <a:ext cx="39528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1/00</a:t>
            </a:r>
            <a:endParaRPr b="0" lang="en-US" sz="1600" strike="noStrike" u="none">
              <a:solidFill>
                <a:srgbClr val="000000"/>
              </a:solidFill>
              <a:effectLst/>
              <a:uFillTx/>
              <a:latin typeface="Times New Roman"/>
            </a:endParaRPr>
          </a:p>
        </p:txBody>
      </p:sp>
      <p:sp>
        <p:nvSpPr>
          <p:cNvPr id="110" name=""/>
          <p:cNvSpPr/>
          <p:nvPr/>
        </p:nvSpPr>
        <p:spPr>
          <a:xfrm>
            <a:off x="6899400" y="2498760"/>
            <a:ext cx="1942920" cy="219384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The relatively stable prices are likely a result of limited charges in the manufacturing process.  Pilkington developed the current process in the late 1970s</a:t>
            </a:r>
            <a:endParaRPr b="0" lang="en-US" sz="1600" strike="noStrike" u="none">
              <a:solidFill>
                <a:srgbClr val="000000"/>
              </a:solidFill>
              <a:effectLst/>
              <a:uFillTx/>
              <a:latin typeface="Times New Roman"/>
            </a:endParaRPr>
          </a:p>
        </p:txBody>
      </p:sp>
      <p:sp>
        <p:nvSpPr>
          <p:cNvPr id="111" name=""/>
          <p:cNvSpPr/>
          <p:nvPr/>
        </p:nvSpPr>
        <p:spPr>
          <a:xfrm rot="5400000">
            <a:off x="5088960" y="3376440"/>
            <a:ext cx="2743200" cy="444600"/>
          </a:xfrm>
          <a:prstGeom prst="triangle">
            <a:avLst>
              <a:gd name="adj" fmla="val 50000"/>
            </a:avLst>
          </a:prstGeom>
          <a:solidFill>
            <a:srgbClr val="ffffff"/>
          </a:solidFill>
          <a:ln w="12600">
            <a:solidFill>
              <a:srgbClr val="000000"/>
            </a:solidFill>
            <a:miter/>
          </a:ln>
        </p:spPr>
        <p:style>
          <a:lnRef idx="0"/>
          <a:fillRef idx="0"/>
          <a:effectRef idx="0"/>
          <a:fontRef idx="minor"/>
        </p:style>
        <p:txBody>
          <a:bodyPr wrap="none" lIns="90000" rIns="90000" tIns="46800" bIns="46800" anchor="ctr">
            <a:noAutofit/>
          </a:bodyPr>
          <a:p>
            <a:endParaRPr b="0" lang="en-US" sz="2400" strike="noStrike" u="none">
              <a:solidFill>
                <a:srgbClr val="000000"/>
              </a:solidFill>
              <a:effectLst/>
              <a:uFillTx/>
              <a:latin typeface="Times New Roman"/>
            </a:endParaRPr>
          </a:p>
        </p:txBody>
      </p:sp>
      <p:sp>
        <p:nvSpPr>
          <p:cNvPr id="112" name=""/>
          <p:cNvSpPr/>
          <p:nvPr/>
        </p:nvSpPr>
        <p:spPr>
          <a:xfrm>
            <a:off x="137520" y="892080"/>
            <a:ext cx="1093320" cy="244080"/>
          </a:xfrm>
          <a:prstGeom prst="rect">
            <a:avLst/>
          </a:prstGeom>
          <a:noFill/>
          <a:ln w="0">
            <a:noFill/>
          </a:ln>
        </p:spPr>
        <p:style>
          <a:lnRef idx="0"/>
          <a:fillRef idx="0"/>
          <a:effectRef idx="0"/>
          <a:fontRef idx="minor"/>
        </p:style>
        <p:txBody>
          <a:bodyPr wrap="none" lIns="0" rIns="0" tIns="0" bIns="0" anchor="t">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Monthly PPI</a:t>
            </a:r>
            <a:endParaRPr b="0" lang="en-US" sz="16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98BAFE8C-6AC9-4D7F-BFC9-E0B705DD0BDD}" type="slidenum">
              <a:t>4</a:t>
            </a:fld>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113" name=""/>
          <p:cNvSpPr/>
          <p:nvPr/>
        </p:nvSpPr>
        <p:spPr>
          <a:xfrm>
            <a:off x="2228760" y="1857240"/>
            <a:ext cx="105732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14" name=""/>
          <p:cNvSpPr/>
          <p:nvPr/>
        </p:nvSpPr>
        <p:spPr>
          <a:xfrm>
            <a:off x="139680" y="2222640"/>
            <a:ext cx="2070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PPG</a:t>
            </a:r>
            <a:endParaRPr b="0" lang="en-US" sz="1600" strike="noStrike" u="none">
              <a:solidFill>
                <a:srgbClr val="000000"/>
              </a:solidFill>
              <a:effectLst/>
              <a:uFillTx/>
              <a:latin typeface="Times New Roman"/>
            </a:endParaRPr>
          </a:p>
        </p:txBody>
      </p:sp>
      <p:sp>
        <p:nvSpPr>
          <p:cNvPr id="115" name=""/>
          <p:cNvSpPr/>
          <p:nvPr/>
        </p:nvSpPr>
        <p:spPr>
          <a:xfrm>
            <a:off x="2233440" y="1312560"/>
            <a:ext cx="1627200" cy="48780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Market cap</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 Billions</a:t>
            </a:r>
            <a:endParaRPr b="0" lang="en-US" sz="1600" strike="noStrike" u="none">
              <a:solidFill>
                <a:srgbClr val="000000"/>
              </a:solidFill>
              <a:effectLst/>
              <a:uFillTx/>
              <a:latin typeface="Times New Roman"/>
            </a:endParaRPr>
          </a:p>
        </p:txBody>
      </p:sp>
      <p:sp>
        <p:nvSpPr>
          <p:cNvPr id="116" name=""/>
          <p:cNvSpPr/>
          <p:nvPr/>
        </p:nvSpPr>
        <p:spPr>
          <a:xfrm>
            <a:off x="2346480" y="2222640"/>
            <a:ext cx="395280" cy="24408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7.30</a:t>
            </a:r>
            <a:endParaRPr b="0" lang="en-US" sz="1600" strike="noStrike" u="none">
              <a:solidFill>
                <a:srgbClr val="000000"/>
              </a:solidFill>
              <a:effectLst/>
              <a:uFillTx/>
              <a:latin typeface="Times New Roman"/>
            </a:endParaRPr>
          </a:p>
        </p:txBody>
      </p:sp>
      <p:sp>
        <p:nvSpPr>
          <p:cNvPr id="117" name=""/>
          <p:cNvSpPr/>
          <p:nvPr/>
        </p:nvSpPr>
        <p:spPr>
          <a:xfrm>
            <a:off x="3484440" y="1556280"/>
            <a:ext cx="162576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1 year</a:t>
            </a:r>
            <a:endParaRPr b="0" lang="en-US" sz="1600" strike="noStrike" u="none">
              <a:solidFill>
                <a:srgbClr val="000000"/>
              </a:solidFill>
              <a:effectLst/>
              <a:uFillTx/>
              <a:latin typeface="Times New Roman"/>
            </a:endParaRPr>
          </a:p>
        </p:txBody>
      </p:sp>
      <p:sp>
        <p:nvSpPr>
          <p:cNvPr id="118" name=""/>
          <p:cNvSpPr/>
          <p:nvPr/>
        </p:nvSpPr>
        <p:spPr>
          <a:xfrm>
            <a:off x="5815080" y="1556280"/>
            <a:ext cx="162720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3 years</a:t>
            </a:r>
            <a:endParaRPr b="0" lang="en-US" sz="1600" strike="noStrike" u="none">
              <a:solidFill>
                <a:srgbClr val="000000"/>
              </a:solidFill>
              <a:effectLst/>
              <a:uFillTx/>
              <a:latin typeface="Times New Roman"/>
            </a:endParaRPr>
          </a:p>
        </p:txBody>
      </p:sp>
      <p:sp>
        <p:nvSpPr>
          <p:cNvPr id="119" name=""/>
          <p:cNvSpPr/>
          <p:nvPr/>
        </p:nvSpPr>
        <p:spPr>
          <a:xfrm>
            <a:off x="7864560" y="1556280"/>
            <a:ext cx="1538280" cy="24408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5 years</a:t>
            </a:r>
            <a:endParaRPr b="0" lang="en-US" sz="1600" strike="noStrike" u="none">
              <a:solidFill>
                <a:srgbClr val="000000"/>
              </a:solidFill>
              <a:effectLst/>
              <a:uFillTx/>
              <a:latin typeface="Times New Roman"/>
            </a:endParaRPr>
          </a:p>
        </p:txBody>
      </p:sp>
      <p:sp>
        <p:nvSpPr>
          <p:cNvPr id="120" name="PlaceHolder 1"/>
          <p:cNvSpPr>
            <a:spLocks noGrp="1"/>
          </p:cNvSpPr>
          <p:nvPr>
            <p:ph type="title"/>
          </p:nvPr>
        </p:nvSpPr>
        <p:spPr>
          <a:xfrm>
            <a:off x="139320" y="227160"/>
            <a:ext cx="8591400" cy="289800"/>
          </a:xfrm>
          <a:prstGeom prst="rect">
            <a:avLst/>
          </a:prstGeom>
          <a:noFill/>
          <a:ln w="0">
            <a:noFill/>
          </a:ln>
        </p:spPr>
        <p:txBody>
          <a:bodyPr lIns="0" rIns="0" tIns="0" bIns="0" anchor="t">
            <a:spAutoFit/>
          </a:bodyPr>
          <a:p>
            <a:pPr indent="0">
              <a:buNone/>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900" strike="noStrike" u="none">
                <a:solidFill>
                  <a:srgbClr val="000000"/>
                </a:solidFill>
                <a:effectLst/>
                <a:uFillTx/>
                <a:latin typeface="Arial"/>
              </a:rPr>
              <a:t>TOTAL RETURN TO SHAREHOLDERS FOR SELECTED PLAYERS</a:t>
            </a:r>
            <a:endParaRPr b="1" lang="en-US" sz="1900" strike="noStrike" u="none">
              <a:solidFill>
                <a:srgbClr val="000000"/>
              </a:solidFill>
              <a:effectLst/>
              <a:uFillTx/>
              <a:latin typeface="Arial"/>
            </a:endParaRPr>
          </a:p>
        </p:txBody>
      </p:sp>
      <p:sp>
        <p:nvSpPr>
          <p:cNvPr id="121" name="McK Footnote"/>
          <p:cNvSpPr/>
          <p:nvPr/>
        </p:nvSpPr>
        <p:spPr>
          <a:xfrm>
            <a:off x="139680" y="6361920"/>
            <a:ext cx="8591400" cy="183240"/>
          </a:xfrm>
          <a:prstGeom prst="rect">
            <a:avLst/>
          </a:prstGeom>
          <a:noFill/>
          <a:ln w="0">
            <a:noFill/>
          </a:ln>
        </p:spPr>
        <p:style>
          <a:lnRef idx="0"/>
          <a:fillRef idx="0"/>
          <a:effectRef idx="0"/>
          <a:fontRef idx="minor"/>
        </p:style>
        <p:txBody>
          <a:bodyPr lIns="0" rIns="0" tIns="0" bIns="0" anchor="b">
            <a:spAutoFit/>
          </a:bodyPr>
          <a:p>
            <a:pPr marL="563400" indent="-563400">
              <a:lnSpc>
                <a:spcPct val="100000"/>
              </a:lnSpc>
              <a:spcAft>
                <a:spcPts val="201"/>
              </a:spcAft>
              <a:tabLst>
                <a:tab algn="l" pos="0"/>
                <a:tab algn="r" pos="5176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Source:</a:t>
            </a:r>
            <a:r>
              <a:rPr b="0" lang="en-US" sz="1200" strike="noStrike" u="none">
                <a:solidFill>
                  <a:srgbClr val="000000"/>
                </a:solidFill>
                <a:effectLst/>
                <a:uFillTx/>
                <a:latin typeface="Arial"/>
              </a:rPr>
              <a:t>	</a:t>
            </a:r>
            <a:r>
              <a:rPr b="0" lang="en-US" sz="1200" strike="noStrike" u="none">
                <a:solidFill>
                  <a:srgbClr val="000000"/>
                </a:solidFill>
                <a:effectLst/>
                <a:uFillTx/>
                <a:latin typeface="Arial"/>
              </a:rPr>
              <a:t>Bloomberg; Compustat </a:t>
            </a:r>
            <a:endParaRPr b="0" lang="en-US" sz="1200" strike="noStrike" u="none">
              <a:solidFill>
                <a:srgbClr val="000000"/>
              </a:solidFill>
              <a:effectLst/>
              <a:uFillTx/>
              <a:latin typeface="Times New Roman"/>
            </a:endParaRPr>
          </a:p>
        </p:txBody>
      </p:sp>
      <p:graphicFrame>
        <p:nvGraphicFramePr>
          <p:cNvPr id="122" name=""/>
          <p:cNvGraphicFramePr/>
          <p:nvPr/>
        </p:nvGraphicFramePr>
        <p:xfrm>
          <a:off x="3384720" y="1870200"/>
          <a:ext cx="2611440" cy="4341600"/>
        </p:xfrm>
        <a:graphic>
          <a:graphicData uri="http://schemas.openxmlformats.org/presentationml/2006/ole">
            <p:oleObj r:id="rId1" spid="">
              <p:embed/>
              <p:pic>
                <p:nvPicPr>
                  <p:cNvPr id="123" name="" descr=""/>
                  <p:cNvPicPr/>
                  <p:nvPr/>
                </p:nvPicPr>
                <p:blipFill>
                  <a:blip r:embed="rId2"/>
                  <a:stretch/>
                </p:blipFill>
                <p:spPr>
                  <a:xfrm>
                    <a:off x="3384720" y="1870200"/>
                    <a:ext cx="2611440" cy="4341600"/>
                  </a:xfrm>
                  <a:prstGeom prst="rect">
                    <a:avLst/>
                  </a:prstGeom>
                  <a:noFill/>
                  <a:ln w="0">
                    <a:noFill/>
                  </a:ln>
                </p:spPr>
              </p:pic>
            </p:oleObj>
          </a:graphicData>
        </a:graphic>
      </p:graphicFrame>
      <p:graphicFrame>
        <p:nvGraphicFramePr>
          <p:cNvPr id="124" name=""/>
          <p:cNvGraphicFramePr/>
          <p:nvPr/>
        </p:nvGraphicFramePr>
        <p:xfrm>
          <a:off x="5716440" y="1870200"/>
          <a:ext cx="1968480" cy="4341600"/>
        </p:xfrm>
        <a:graphic>
          <a:graphicData uri="http://schemas.openxmlformats.org/presentationml/2006/ole">
            <p:oleObj r:id="rId3" spid="">
              <p:embed/>
              <p:pic>
                <p:nvPicPr>
                  <p:cNvPr id="125" name="" descr=""/>
                  <p:cNvPicPr/>
                  <p:nvPr/>
                </p:nvPicPr>
                <p:blipFill>
                  <a:blip r:embed="rId4"/>
                  <a:stretch/>
                </p:blipFill>
                <p:spPr>
                  <a:xfrm>
                    <a:off x="5716440" y="1870200"/>
                    <a:ext cx="1968480" cy="4341600"/>
                  </a:xfrm>
                  <a:prstGeom prst="rect">
                    <a:avLst/>
                  </a:prstGeom>
                  <a:noFill/>
                  <a:ln w="0">
                    <a:noFill/>
                  </a:ln>
                </p:spPr>
              </p:pic>
            </p:oleObj>
          </a:graphicData>
        </a:graphic>
      </p:graphicFrame>
      <p:graphicFrame>
        <p:nvGraphicFramePr>
          <p:cNvPr id="126" name=""/>
          <p:cNvGraphicFramePr/>
          <p:nvPr/>
        </p:nvGraphicFramePr>
        <p:xfrm>
          <a:off x="7796160" y="1870200"/>
          <a:ext cx="1165320" cy="4341600"/>
        </p:xfrm>
        <a:graphic>
          <a:graphicData uri="http://schemas.openxmlformats.org/presentationml/2006/ole">
            <p:oleObj r:id="rId5" spid="">
              <p:embed/>
              <p:pic>
                <p:nvPicPr>
                  <p:cNvPr id="127" name="" descr=""/>
                  <p:cNvPicPr/>
                  <p:nvPr/>
                </p:nvPicPr>
                <p:blipFill>
                  <a:blip r:embed="rId6"/>
                  <a:stretch/>
                </p:blipFill>
                <p:spPr>
                  <a:xfrm>
                    <a:off x="7796160" y="1870200"/>
                    <a:ext cx="1165320" cy="4341600"/>
                  </a:xfrm>
                  <a:prstGeom prst="rect">
                    <a:avLst/>
                  </a:prstGeom>
                  <a:noFill/>
                  <a:ln w="0">
                    <a:noFill/>
                  </a:ln>
                </p:spPr>
              </p:pic>
            </p:oleObj>
          </a:graphicData>
        </a:graphic>
      </p:graphicFrame>
      <p:sp>
        <p:nvSpPr>
          <p:cNvPr id="128" name=""/>
          <p:cNvSpPr/>
          <p:nvPr/>
        </p:nvSpPr>
        <p:spPr>
          <a:xfrm>
            <a:off x="139680" y="3083040"/>
            <a:ext cx="2070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Apogee Enterprises</a:t>
            </a:r>
            <a:endParaRPr b="0" lang="en-US" sz="1600" strike="noStrike" u="none">
              <a:solidFill>
                <a:srgbClr val="000000"/>
              </a:solidFill>
              <a:effectLst/>
              <a:uFillTx/>
              <a:latin typeface="Times New Roman"/>
            </a:endParaRPr>
          </a:p>
        </p:txBody>
      </p:sp>
      <p:sp>
        <p:nvSpPr>
          <p:cNvPr id="129" name=""/>
          <p:cNvSpPr/>
          <p:nvPr/>
        </p:nvSpPr>
        <p:spPr>
          <a:xfrm>
            <a:off x="139680" y="3944880"/>
            <a:ext cx="2070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Pilkington</a:t>
            </a:r>
            <a:endParaRPr b="0" lang="en-US" sz="1600" strike="noStrike" u="none">
              <a:solidFill>
                <a:srgbClr val="000000"/>
              </a:solidFill>
              <a:effectLst/>
              <a:uFillTx/>
              <a:latin typeface="Times New Roman"/>
            </a:endParaRPr>
          </a:p>
        </p:txBody>
      </p:sp>
      <p:sp>
        <p:nvSpPr>
          <p:cNvPr id="130" name=""/>
          <p:cNvSpPr/>
          <p:nvPr/>
        </p:nvSpPr>
        <p:spPr>
          <a:xfrm>
            <a:off x="139680" y="5667480"/>
            <a:ext cx="2070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St. Gobain</a:t>
            </a:r>
            <a:endParaRPr b="0" lang="en-US" sz="1600" strike="noStrike" u="none">
              <a:solidFill>
                <a:srgbClr val="000000"/>
              </a:solidFill>
              <a:effectLst/>
              <a:uFillTx/>
              <a:latin typeface="Times New Roman"/>
            </a:endParaRPr>
          </a:p>
        </p:txBody>
      </p:sp>
      <p:sp>
        <p:nvSpPr>
          <p:cNvPr id="131" name=""/>
          <p:cNvSpPr/>
          <p:nvPr/>
        </p:nvSpPr>
        <p:spPr>
          <a:xfrm>
            <a:off x="139680" y="4805280"/>
            <a:ext cx="2070000" cy="244080"/>
          </a:xfrm>
          <a:prstGeom prst="rect">
            <a:avLst/>
          </a:prstGeom>
          <a:noFill/>
          <a:ln w="0">
            <a:noFill/>
          </a:ln>
        </p:spPr>
        <p:style>
          <a:lnRef idx="0"/>
          <a:fillRef idx="0"/>
          <a:effectRef idx="0"/>
          <a:fontRef idx="minor"/>
        </p:style>
        <p:txBody>
          <a:bodyPr lIns="0" rIns="0" tIns="0" bIns="0" anchor="t">
            <a:spAutoFit/>
          </a:bodyPr>
          <a:p>
            <a:pP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Asahi Glass</a:t>
            </a:r>
            <a:endParaRPr b="0" lang="en-US" sz="1600" strike="noStrike" u="none">
              <a:solidFill>
                <a:srgbClr val="000000"/>
              </a:solidFill>
              <a:effectLst/>
              <a:uFillTx/>
              <a:latin typeface="Times New Roman"/>
            </a:endParaRPr>
          </a:p>
        </p:txBody>
      </p:sp>
      <p:sp>
        <p:nvSpPr>
          <p:cNvPr id="132" name=""/>
          <p:cNvSpPr/>
          <p:nvPr/>
        </p:nvSpPr>
        <p:spPr>
          <a:xfrm>
            <a:off x="2459160" y="3083040"/>
            <a:ext cx="282600" cy="24408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.14</a:t>
            </a:r>
            <a:endParaRPr b="0" lang="en-US" sz="1600" strike="noStrike" u="none">
              <a:solidFill>
                <a:srgbClr val="000000"/>
              </a:solidFill>
              <a:effectLst/>
              <a:uFillTx/>
              <a:latin typeface="Times New Roman"/>
            </a:endParaRPr>
          </a:p>
        </p:txBody>
      </p:sp>
      <p:sp>
        <p:nvSpPr>
          <p:cNvPr id="133" name=""/>
          <p:cNvSpPr/>
          <p:nvPr/>
        </p:nvSpPr>
        <p:spPr>
          <a:xfrm>
            <a:off x="2346480" y="3944880"/>
            <a:ext cx="395280" cy="24408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1.50</a:t>
            </a:r>
            <a:endParaRPr b="0" lang="en-US" sz="1600" strike="noStrike" u="none">
              <a:solidFill>
                <a:srgbClr val="000000"/>
              </a:solidFill>
              <a:effectLst/>
              <a:uFillTx/>
              <a:latin typeface="Times New Roman"/>
            </a:endParaRPr>
          </a:p>
        </p:txBody>
      </p:sp>
      <p:sp>
        <p:nvSpPr>
          <p:cNvPr id="134" name=""/>
          <p:cNvSpPr/>
          <p:nvPr/>
        </p:nvSpPr>
        <p:spPr>
          <a:xfrm>
            <a:off x="2233440" y="4805280"/>
            <a:ext cx="507960" cy="24408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11.30</a:t>
            </a:r>
            <a:endParaRPr b="0" lang="en-US" sz="1600" strike="noStrike" u="none">
              <a:solidFill>
                <a:srgbClr val="000000"/>
              </a:solidFill>
              <a:effectLst/>
              <a:uFillTx/>
              <a:latin typeface="Times New Roman"/>
            </a:endParaRPr>
          </a:p>
        </p:txBody>
      </p:sp>
      <p:sp>
        <p:nvSpPr>
          <p:cNvPr id="135" name=""/>
          <p:cNvSpPr/>
          <p:nvPr/>
        </p:nvSpPr>
        <p:spPr>
          <a:xfrm>
            <a:off x="2346480" y="5667480"/>
            <a:ext cx="395280" cy="244080"/>
          </a:xfrm>
          <a:prstGeom prst="rect">
            <a:avLst/>
          </a:prstGeom>
          <a:noFill/>
          <a:ln w="0">
            <a:noFill/>
          </a:ln>
        </p:spPr>
        <p:style>
          <a:lnRef idx="0"/>
          <a:fillRef idx="0"/>
          <a:effectRef idx="0"/>
          <a:fontRef idx="minor"/>
        </p:style>
        <p:txBody>
          <a:bodyPr wrap="none" lIns="0" rIns="0" tIns="0" bIns="0" anchor="t">
            <a:spAutoFit/>
          </a:bodyPr>
          <a:p>
            <a:pPr algn="r">
              <a:lnSpc>
                <a:spcPct val="100000"/>
              </a:lnSpc>
              <a:tabLst>
                <a:tab algn="l" pos="0"/>
                <a:tab algn="dec" pos="80028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0.40</a:t>
            </a:r>
            <a:endParaRPr b="0" lang="en-US" sz="1600" strike="noStrike" u="none">
              <a:solidFill>
                <a:srgbClr val="000000"/>
              </a:solidFill>
              <a:effectLst/>
              <a:uFillTx/>
              <a:latin typeface="Times New Roman"/>
            </a:endParaRPr>
          </a:p>
        </p:txBody>
      </p:sp>
      <p:sp>
        <p:nvSpPr>
          <p:cNvPr id="136" name=""/>
          <p:cNvSpPr/>
          <p:nvPr/>
        </p:nvSpPr>
        <p:spPr>
          <a:xfrm>
            <a:off x="3484440" y="753480"/>
            <a:ext cx="2857680" cy="487800"/>
          </a:xfrm>
          <a:prstGeom prst="rect">
            <a:avLst/>
          </a:prstGeom>
          <a:noFill/>
          <a:ln w="0">
            <a:noFill/>
          </a:ln>
        </p:spPr>
        <p:style>
          <a:lnRef idx="0"/>
          <a:fillRef idx="0"/>
          <a:effectRef idx="0"/>
          <a:fontRef idx="minor"/>
        </p:style>
        <p:txBody>
          <a:bodyPr lIns="0" rIns="0" tIns="0" bIns="0" anchor="b">
            <a:spAutoFit/>
          </a:bodyPr>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1" lang="en-US" sz="1600" strike="noStrike" u="none">
                <a:solidFill>
                  <a:srgbClr val="000000"/>
                </a:solidFill>
                <a:effectLst/>
                <a:uFillTx/>
                <a:latin typeface="Arial"/>
              </a:rPr>
              <a:t>Annual TRS performance</a:t>
            </a:r>
            <a:endParaRPr b="0" lang="en-US" sz="1600" strike="noStrike" u="none">
              <a:solidFill>
                <a:srgbClr val="000000"/>
              </a:solidFill>
              <a:effectLst/>
              <a:uFillTx/>
              <a:latin typeface="Times New Roman"/>
            </a:endParaRPr>
          </a:p>
          <a:p>
            <a:pPr>
              <a:lnSpc>
                <a:spcPct val="100000"/>
              </a:lnSpc>
              <a:tabLst>
                <a:tab algn="l" pos="0"/>
                <a:tab algn="l" pos="895320"/>
                <a:tab algn="l" pos="1790640"/>
                <a:tab algn="l" pos="2685960"/>
                <a:tab algn="l" pos="3581280"/>
                <a:tab algn="l" pos="4476600"/>
                <a:tab algn="l" pos="5372280"/>
                <a:tab algn="l" pos="6267600"/>
                <a:tab algn="l" pos="7162920"/>
                <a:tab algn="l" pos="8058240"/>
                <a:tab algn="l" pos="8953560"/>
                <a:tab algn="l" pos="9848880"/>
                <a:tab algn="l" pos="10744200"/>
              </a:tabLst>
            </a:pPr>
            <a:r>
              <a:rPr b="0" lang="en-US" sz="1600" strike="noStrike" u="none">
                <a:solidFill>
                  <a:srgbClr val="000000"/>
                </a:solidFill>
                <a:effectLst/>
                <a:uFillTx/>
                <a:latin typeface="Arial"/>
              </a:rPr>
              <a:t>Percent</a:t>
            </a:r>
            <a:endParaRPr b="0" lang="en-US" sz="1600" strike="noStrike" u="none">
              <a:solidFill>
                <a:srgbClr val="000000"/>
              </a:solidFill>
              <a:effectLst/>
              <a:uFillTx/>
              <a:latin typeface="Times New Roman"/>
            </a:endParaRPr>
          </a:p>
        </p:txBody>
      </p:sp>
      <p:sp>
        <p:nvSpPr>
          <p:cNvPr id="137" name=""/>
          <p:cNvSpPr/>
          <p:nvPr/>
        </p:nvSpPr>
        <p:spPr>
          <a:xfrm>
            <a:off x="3484440" y="1271520"/>
            <a:ext cx="524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138" name=""/>
          <p:cNvSpPr/>
          <p:nvPr/>
        </p:nvSpPr>
        <p:spPr>
          <a:xfrm>
            <a:off x="3484440" y="1857240"/>
            <a:ext cx="5243760" cy="0"/>
          </a:xfrm>
          <a:prstGeom prst="line">
            <a:avLst/>
          </a:prstGeom>
          <a:ln w="12600">
            <a:solidFill>
              <a:srgbClr val="000000"/>
            </a:solidFill>
            <a:miter/>
          </a:ln>
        </p:spPr>
        <p:style>
          <a:lnRef idx="0"/>
          <a:fillRef idx="0"/>
          <a:effectRef idx="0"/>
          <a:fontRef idx="minor"/>
        </p:style>
        <p:txBody>
          <a:bodyPr lIns="90000" rIns="90000" tIns="-46800" bIns="-46800" anchor="ctr">
            <a:noAutofit/>
          </a:bodyPr>
          <a:p>
            <a:endParaRPr b="0" lang="en-US" sz="2400" strike="noStrike" u="none">
              <a:solidFill>
                <a:srgbClr val="000000"/>
              </a:solidFill>
              <a:effectLst/>
              <a:uFillTx/>
              <a:latin typeface="Times New Roman"/>
            </a:endParaRPr>
          </a:p>
        </p:txBody>
      </p:sp>
      <p:sp>
        <p:nvSpPr>
          <p:cNvPr id="3" name="PlaceHolder 2"/>
          <p:cNvSpPr>
            <a:spLocks noGrp="1"/>
          </p:cNvSpPr>
          <p:nvPr>
            <p:ph type="sldNum" idx="2"/>
          </p:nvPr>
        </p:nvSpPr>
        <p:spPr/>
        <p:txBody>
          <a:bodyPr/>
          <a:p>
            <a:fld id="{F41D61D1-93E9-4FE4-90E3-0212486EE808}" type="slidenum">
              <a:t>5</a:t>
            </a:fld>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110</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2000-12-11T13:45:37Z</dcterms:created>
  <dc:creator>McKinsey User</dc:creator>
  <dc:description>US version</dc:description>
  <cp:keywords>V5</cp:keywords>
  <dc:language>en-US</dc:language>
  <cp:lastModifiedBy>Larry MeierЦ퍨_x0012_管わ햸_x0012_</cp:lastModifiedBy>
  <cp:lastPrinted>2000-12-11T16:50:43Z</cp:lastPrinted>
  <dcterms:modified xsi:type="dcterms:W3CDTF">2000-12-11T16:50:57Z</dcterms:modified>
  <cp:revision>12</cp:revision>
  <dc:subject/>
  <dc:title>Title (Initial Cap All)</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DocID">
    <vt:lpwstr>enx119/01211 doc 1 enx119.ppt</vt:lpwstr>
  </property>
  <property fmtid="{D5CDD505-2E9C-101B-9397-08002B2CF9AE}" pid="3" name="DocIDPosition">
    <vt:r8>0</vt:r8>
  </property>
  <property fmtid="{D5CDD505-2E9C-101B-9397-08002B2CF9AE}" pid="4" name="DocIDinSlide">
    <vt:bool>1</vt:bool>
  </property>
  <property fmtid="{D5CDD505-2E9C-101B-9397-08002B2CF9AE}" pid="5" name="DocIDinTitle">
    <vt:bool>1</vt:bool>
  </property>
  <property fmtid="{D5CDD505-2E9C-101B-9397-08002B2CF9AE}" pid="6" name="McKPaperSize">
    <vt:lpwstr>US</vt:lpwstr>
  </property>
  <property fmtid="{D5CDD505-2E9C-101B-9397-08002B2CF9AE}" pid="7" name="NotesPageLayout">
    <vt:lpwstr>Lower</vt:lpwstr>
  </property>
  <property fmtid="{D5CDD505-2E9C-101B-9397-08002B2CF9AE}" pid="8" name="Universal Objects">
    <vt:bool>1</vt:bool>
  </property>
</Properties>
</file>