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embeddings/oleObject1.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000000"/>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76320" y="228600"/>
            <a:ext cx="8991360" cy="4881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Click to edit the title text format</a:t>
            </a:r>
            <a:endParaRPr b="0" lang="en-US" sz="3200" strike="noStrike" u="none">
              <a:solidFill>
                <a:srgbClr val="fefb00"/>
              </a:solidFill>
              <a:effectLst/>
              <a:uFillTx/>
              <a:latin typeface="Arial Black"/>
            </a:endParaRPr>
          </a:p>
        </p:txBody>
      </p:sp>
      <p:sp>
        <p:nvSpPr>
          <p:cNvPr id="1" name="PlaceHolder 2"/>
          <p:cNvSpPr>
            <a:spLocks noGrp="1"/>
          </p:cNvSpPr>
          <p:nvPr>
            <p:ph type="body"/>
          </p:nvPr>
        </p:nvSpPr>
        <p:spPr>
          <a:xfrm>
            <a:off x="912960" y="1685520"/>
            <a:ext cx="7316640" cy="256068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266760" indent="-265320">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638280" indent="-352440">
              <a:buClr>
                <a:srgbClr val="ffffff"/>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876240" indent="-218880">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2" name="PlaceHolder 3"/>
          <p:cNvSpPr>
            <a:spLocks noGrp="1"/>
          </p:cNvSpPr>
          <p:nvPr>
            <p:ph type="ftr" idx="1"/>
          </p:nvPr>
        </p:nvSpPr>
        <p:spPr>
          <a:xfrm>
            <a:off x="6103800" y="75960"/>
            <a:ext cx="2895840" cy="1220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txho/01204dm6c ENX119.ppt</a:t>
            </a:r>
            <a:endParaRPr b="0" lang="en-US" sz="800" strike="noStrike" u="none">
              <a:solidFill>
                <a:srgbClr val="ffffff"/>
              </a:solidFill>
              <a:effectLst/>
              <a:uFillTx/>
              <a:latin typeface="Times New Roman"/>
            </a:endParaRPr>
          </a:p>
        </p:txBody>
      </p:sp>
      <p:sp>
        <p:nvSpPr>
          <p:cNvPr id="3" name="PlaceHolder 4"/>
          <p:cNvSpPr>
            <a:spLocks noGrp="1"/>
          </p:cNvSpPr>
          <p:nvPr>
            <p:ph type="sldNum" idx="2"/>
          </p:nvPr>
        </p:nvSpPr>
        <p:spPr>
          <a:xfrm>
            <a:off x="8813880" y="6671880"/>
            <a:ext cx="185760" cy="1832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47C82C32-CB5D-4CDB-8CB4-175C6AAF4B82}" type="slidenum">
              <a:rPr b="0" lang="en-US" sz="1200" strike="noStrike" u="none">
                <a:solidFill>
                  <a:srgbClr val="000000"/>
                </a:solidFill>
                <a:effectLst/>
                <a:uFillTx/>
                <a:latin typeface="Times New Roman"/>
              </a:rPr>
              <a:t>&lt;number&gt;</a:t>
            </a:fld>
            <a:endParaRPr b="0" lang="en-US" sz="1200" strike="noStrike" u="none">
              <a:solidFill>
                <a:srgbClr val="ffffff"/>
              </a:solidFill>
              <a:effectLst/>
              <a:uFillTx/>
              <a:latin typeface="Times New Roman"/>
            </a:endParaRPr>
          </a:p>
        </p:txBody>
      </p:sp>
      <p:grpSp>
        <p:nvGrpSpPr>
          <p:cNvPr id="4" name="McK Slide Elements"/>
          <p:cNvGrpSpPr/>
          <p:nvPr/>
        </p:nvGrpSpPr>
        <p:grpSpPr>
          <a:xfrm>
            <a:off x="76320" y="297000"/>
            <a:ext cx="8991720" cy="6433920"/>
            <a:chOff x="76320" y="297000"/>
            <a:chExt cx="8991720" cy="6433920"/>
          </a:xfrm>
        </p:grpSpPr>
        <p:sp>
          <p:nvSpPr>
            <p:cNvPr id="5" name="McK Measure" hidden="1"/>
            <p:cNvSpPr/>
            <p:nvPr/>
          </p:nvSpPr>
          <p:spPr>
            <a:xfrm>
              <a:off x="76320" y="685800"/>
              <a:ext cx="2152080" cy="366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ffffff"/>
                  </a:solidFill>
                  <a:effectLst/>
                  <a:uFillTx/>
                  <a:latin typeface="Arial"/>
                </a:rPr>
                <a:t>Unit of measure</a:t>
              </a:r>
              <a:endParaRPr b="0" lang="en-US" sz="2400" strike="noStrike" u="none">
                <a:solidFill>
                  <a:srgbClr val="ffffff"/>
                </a:solidFill>
                <a:effectLst/>
                <a:uFillTx/>
                <a:latin typeface="Arial"/>
              </a:endParaRPr>
            </a:p>
          </p:txBody>
        </p:sp>
        <p:sp>
          <p:nvSpPr>
            <p:cNvPr id="6" name="McK Footnote" hidden="1"/>
            <p:cNvSpPr/>
            <p:nvPr/>
          </p:nvSpPr>
          <p:spPr>
            <a:xfrm>
              <a:off x="76320" y="6339240"/>
              <a:ext cx="8991360" cy="391680"/>
            </a:xfrm>
            <a:prstGeom prst="rect">
              <a:avLst/>
            </a:prstGeom>
            <a:noFill/>
            <a:ln w="0">
              <a:noFill/>
            </a:ln>
          </p:spPr>
          <p:style>
            <a:lnRef idx="0"/>
            <a:fillRef idx="0"/>
            <a:effectRef idx="0"/>
            <a:fontRef idx="minor"/>
          </p:style>
          <p:txBody>
            <a:bodyPr lIns="0" rIns="0" tIns="0" bIns="0" anchor="b">
              <a:spAutoFit/>
            </a:bodyPr>
            <a:p>
              <a:pPr marL="571680" indent="-571680">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ffffff"/>
                </a:solidFill>
                <a:effectLst/>
                <a:uFillTx/>
                <a:latin typeface="Arial"/>
              </a:endParaRPr>
            </a:p>
            <a:p>
              <a:pPr marL="571680" indent="-571680">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Sources</a:t>
              </a:r>
              <a:endParaRPr b="0" lang="en-US" sz="1200" strike="noStrike" u="none">
                <a:solidFill>
                  <a:srgbClr val="ffffff"/>
                </a:solidFill>
                <a:effectLst/>
                <a:uFillTx/>
                <a:latin typeface="Arial"/>
              </a:endParaRPr>
            </a:p>
          </p:txBody>
        </p:sp>
        <p:grpSp>
          <p:nvGrpSpPr>
            <p:cNvPr id="7" name="McK Legend"/>
            <p:cNvGrpSpPr/>
            <p:nvPr/>
          </p:nvGrpSpPr>
          <p:grpSpPr>
            <a:xfrm>
              <a:off x="7781760" y="297000"/>
              <a:ext cx="1286280" cy="1144080"/>
              <a:chOff x="7781760" y="297000"/>
              <a:chExt cx="1286280" cy="1144080"/>
            </a:xfrm>
          </p:grpSpPr>
          <p:grpSp>
            <p:nvGrpSpPr>
              <p:cNvPr id="8" name=""/>
              <p:cNvGrpSpPr/>
              <p:nvPr/>
            </p:nvGrpSpPr>
            <p:grpSpPr>
              <a:xfrm>
                <a:off x="7781760" y="297000"/>
                <a:ext cx="1286280" cy="244080"/>
                <a:chOff x="7781760" y="297000"/>
                <a:chExt cx="1286280" cy="244080"/>
              </a:xfrm>
            </p:grpSpPr>
            <p:sp>
              <p:nvSpPr>
                <p:cNvPr id="9" name="" hidden="1"/>
                <p:cNvSpPr/>
                <p:nvPr/>
              </p:nvSpPr>
              <p:spPr>
                <a:xfrm>
                  <a:off x="7781760" y="306720"/>
                  <a:ext cx="457200" cy="225360"/>
                </a:xfrm>
                <a:prstGeom prst="rect">
                  <a:avLst/>
                </a:prstGeom>
                <a:solidFill>
                  <a:srgbClr val="0000fe"/>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0" name="McK Footnote" hidden="1"/>
                <p:cNvSpPr/>
                <p:nvPr/>
              </p:nvSpPr>
              <p:spPr>
                <a:xfrm>
                  <a:off x="8346600" y="29700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1" name=""/>
              <p:cNvGrpSpPr/>
              <p:nvPr/>
            </p:nvGrpSpPr>
            <p:grpSpPr>
              <a:xfrm>
                <a:off x="7781760" y="597240"/>
                <a:ext cx="1286280" cy="244080"/>
                <a:chOff x="7781760" y="597240"/>
                <a:chExt cx="1286280" cy="244080"/>
              </a:xfrm>
            </p:grpSpPr>
            <p:sp>
              <p:nvSpPr>
                <p:cNvPr id="12" name="" hidden="1"/>
                <p:cNvSpPr/>
                <p:nvPr/>
              </p:nvSpPr>
              <p:spPr>
                <a:xfrm>
                  <a:off x="7781760" y="606960"/>
                  <a:ext cx="457200" cy="225360"/>
                </a:xfrm>
                <a:prstGeom prst="rect">
                  <a:avLst/>
                </a:prstGeom>
                <a:solidFill>
                  <a:srgbClr val="6598ff"/>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3" name="McK Footnote" hidden="1"/>
                <p:cNvSpPr/>
                <p:nvPr/>
              </p:nvSpPr>
              <p:spPr>
                <a:xfrm>
                  <a:off x="8346600" y="59724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4" name=""/>
              <p:cNvGrpSpPr/>
              <p:nvPr/>
            </p:nvGrpSpPr>
            <p:grpSpPr>
              <a:xfrm>
                <a:off x="7781760" y="897120"/>
                <a:ext cx="1286280" cy="244080"/>
                <a:chOff x="7781760" y="897120"/>
                <a:chExt cx="1286280" cy="244080"/>
              </a:xfrm>
            </p:grpSpPr>
            <p:sp>
              <p:nvSpPr>
                <p:cNvPr id="15" name="" hidden="1"/>
                <p:cNvSpPr/>
                <p:nvPr/>
              </p:nvSpPr>
              <p:spPr>
                <a:xfrm>
                  <a:off x="7781760" y="906480"/>
                  <a:ext cx="457200" cy="225720"/>
                </a:xfrm>
                <a:prstGeom prst="rect">
                  <a:avLst/>
                </a:prstGeom>
                <a:solidFill>
                  <a:srgbClr val="33cb33"/>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6" name="McK Footnote" hidden="1"/>
                <p:cNvSpPr/>
                <p:nvPr/>
              </p:nvSpPr>
              <p:spPr>
                <a:xfrm>
                  <a:off x="8346600" y="89712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7" name=""/>
              <p:cNvGrpSpPr/>
              <p:nvPr/>
            </p:nvGrpSpPr>
            <p:grpSpPr>
              <a:xfrm>
                <a:off x="7781760" y="1197000"/>
                <a:ext cx="1286280" cy="244080"/>
                <a:chOff x="7781760" y="1197000"/>
                <a:chExt cx="1286280" cy="244080"/>
              </a:xfrm>
            </p:grpSpPr>
            <p:sp>
              <p:nvSpPr>
                <p:cNvPr id="18" name="" hidden="1"/>
                <p:cNvSpPr/>
                <p:nvPr/>
              </p:nvSpPr>
              <p:spPr>
                <a:xfrm>
                  <a:off x="7781760" y="1206720"/>
                  <a:ext cx="457200" cy="225360"/>
                </a:xfrm>
                <a:prstGeom prst="rect">
                  <a:avLst/>
                </a:prstGeom>
                <a:solidFill>
                  <a:srgbClr val="fefb00"/>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9" name="McK Footnote" hidden="1"/>
                <p:cNvSpPr/>
                <p:nvPr/>
              </p:nvSpPr>
              <p:spPr>
                <a:xfrm>
                  <a:off x="8346600" y="119700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000000"/>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990360" y="1763280"/>
            <a:ext cx="7165800" cy="975960"/>
          </a:xfrm>
          <a:prstGeom prst="rect">
            <a:avLst/>
          </a:prstGeom>
          <a:noFill/>
          <a:ln w="0">
            <a:noFill/>
          </a:ln>
        </p:spPr>
        <p:txBody>
          <a:bodyPr lIns="0" rIns="0" tIns="0" bIns="0" anchor="ctr">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Click to edit the title text format</a:t>
            </a:r>
            <a:endParaRPr b="0" lang="en-US" sz="3200" strike="noStrike" u="none">
              <a:solidFill>
                <a:srgbClr val="fefb00"/>
              </a:solidFill>
              <a:effectLst/>
              <a:uFillTx/>
              <a:latin typeface="Arial Black"/>
            </a:endParaRPr>
          </a:p>
        </p:txBody>
      </p:sp>
      <p:grpSp>
        <p:nvGrpSpPr>
          <p:cNvPr id="21" name="McK Title Elements"/>
          <p:cNvGrpSpPr/>
          <p:nvPr/>
        </p:nvGrpSpPr>
        <p:grpSpPr>
          <a:xfrm>
            <a:off x="990720" y="4799160"/>
            <a:ext cx="7162560" cy="1906560"/>
            <a:chOff x="990720" y="4799160"/>
            <a:chExt cx="7162560" cy="1906560"/>
          </a:xfrm>
        </p:grpSpPr>
        <p:sp>
          <p:nvSpPr>
            <p:cNvPr id="22" name="McK Date" hidden="1"/>
            <p:cNvSpPr/>
            <p:nvPr/>
          </p:nvSpPr>
          <p:spPr>
            <a:xfrm>
              <a:off x="990720" y="4799160"/>
              <a:ext cx="4343400" cy="305280"/>
            </a:xfrm>
            <a:prstGeom prst="rect">
              <a:avLst/>
            </a:prstGeom>
            <a:noFill/>
            <a:ln w="0">
              <a:noFill/>
            </a:ln>
          </p:spPr>
          <p:style>
            <a:lnRef idx="0"/>
            <a:fillRef idx="0"/>
            <a:effectRef idx="0"/>
            <a:fontRef idx="minor"/>
          </p:style>
          <p:txBody>
            <a:bodyPr lIns="0" rIns="0" tIns="0" bIns="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Date</a:t>
              </a:r>
              <a:endParaRPr b="0" lang="en-US" sz="2000" strike="noStrike" u="none">
                <a:solidFill>
                  <a:srgbClr val="ffffff"/>
                </a:solidFill>
                <a:effectLst/>
                <a:uFillTx/>
                <a:latin typeface="Arial"/>
              </a:endParaRPr>
            </a:p>
          </p:txBody>
        </p:sp>
        <p:sp>
          <p:nvSpPr>
            <p:cNvPr id="23" name="McK Disclaimer" hidden="1"/>
            <p:cNvSpPr/>
            <p:nvPr/>
          </p:nvSpPr>
          <p:spPr>
            <a:xfrm>
              <a:off x="990720" y="5973840"/>
              <a:ext cx="7162560" cy="731880"/>
            </a:xfrm>
            <a:prstGeom prst="rect">
              <a:avLst/>
            </a:prstGeom>
            <a:noFill/>
            <a:ln w="0">
              <a:noFill/>
            </a:ln>
          </p:spPr>
          <p:style>
            <a:lnRef idx="0"/>
            <a:fillRef idx="0"/>
            <a:effectRef idx="0"/>
            <a:fontRef idx="minor"/>
          </p:style>
          <p:txBody>
            <a:bodyPr lIns="0" rIns="0" tIns="0" bIns="0" anchor="b">
              <a:spAutoFit/>
            </a:bodyPr>
            <a:p>
              <a:pP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1200" strike="noStrike" u="none">
                <a:solidFill>
                  <a:srgbClr val="ffffff"/>
                </a:solidFill>
                <a:effectLst/>
                <a:uFillTx/>
                <a:latin typeface="Arial"/>
              </a:endParaRPr>
            </a:p>
          </p:txBody>
        </p:sp>
      </p:grpSp>
      <p:sp>
        <p:nvSpPr>
          <p:cNvPr id="24" name="PlaceHolder 2"/>
          <p:cNvSpPr>
            <a:spLocks noGrp="1"/>
          </p:cNvSpPr>
          <p:nvPr>
            <p:ph type="ftr" idx="3"/>
          </p:nvPr>
        </p:nvSpPr>
        <p:spPr>
          <a:xfrm>
            <a:off x="6103800" y="75960"/>
            <a:ext cx="2895840" cy="1220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txho/01204dm6c ENX119.ppt</a:t>
            </a:r>
            <a:endParaRPr b="0" lang="en-US" sz="800" strike="noStrike" u="none">
              <a:solidFill>
                <a:srgbClr val="ffffff"/>
              </a:solidFill>
              <a:effectLst/>
              <a:uFillTx/>
              <a:latin typeface="Times New Roman"/>
            </a:endParaRPr>
          </a:p>
        </p:txBody>
      </p:sp>
      <p:sp>
        <p:nvSpPr>
          <p:cNvPr id="25"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2400" strike="noStrike" u="none">
                <a:solidFill>
                  <a:srgbClr val="ffffff"/>
                </a:solidFill>
                <a:effectLst/>
                <a:uFillTx/>
                <a:latin typeface="Arial"/>
              </a:rPr>
              <a:t>Click to edit the outline text format</a:t>
            </a:r>
            <a:endParaRPr b="0" i="1" lang="en-US" sz="2400" strike="noStrike" u="none">
              <a:solidFill>
                <a:srgbClr val="ffffff"/>
              </a:solidFill>
              <a:effectLst/>
              <a:uFillTx/>
              <a:latin typeface="Arial"/>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115920" indent="169920" algn="ctr">
              <a:buClr>
                <a:srgbClr val="ffffff"/>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230040" indent="427320" algn="ctr">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351000" indent="576000" algn="ctr">
              <a:buClr>
                <a:srgbClr val="ffffff"/>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351000" indent="576000">
              <a:spcBef>
                <a:spcPts val="601"/>
              </a:spcBef>
              <a:buClr>
                <a:srgbClr val="ffffff"/>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351000" indent="576000">
              <a:spcBef>
                <a:spcPts val="601"/>
              </a:spcBef>
              <a:buClr>
                <a:srgbClr val="ffffff"/>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 name="McK Date"/>
          <p:cNvSpPr/>
          <p:nvPr/>
        </p:nvSpPr>
        <p:spPr>
          <a:xfrm>
            <a:off x="990720" y="4799160"/>
            <a:ext cx="4343400" cy="768960"/>
          </a:xfrm>
          <a:prstGeom prst="rect">
            <a:avLst/>
          </a:prstGeom>
          <a:noFill/>
          <a:ln w="0">
            <a:noFill/>
          </a:ln>
        </p:spPr>
        <p:style>
          <a:lnRef idx="0"/>
          <a:fillRef idx="0"/>
          <a:effectRef idx="0"/>
          <a:fontRef idx="minor"/>
        </p:style>
        <p:txBody>
          <a:bodyPr lIns="0" rIns="0" tIns="0" bIns="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November 29, 2000</a:t>
            </a:r>
            <a:endParaRPr b="0" lang="en-US" sz="2000" strike="noStrike" u="none">
              <a:solidFill>
                <a:srgbClr val="ffffff"/>
              </a:solidFill>
              <a:effectLst/>
              <a:uFillTx/>
              <a:latin typeface="Arial"/>
            </a:endParaRPr>
          </a:p>
        </p:txBody>
      </p:sp>
      <p:sp>
        <p:nvSpPr>
          <p:cNvPr id="27" name="McK Disclaimer"/>
          <p:cNvSpPr/>
          <p:nvPr/>
        </p:nvSpPr>
        <p:spPr>
          <a:xfrm>
            <a:off x="990720" y="5973840"/>
            <a:ext cx="7162560" cy="731880"/>
          </a:xfrm>
          <a:prstGeom prst="rect">
            <a:avLst/>
          </a:prstGeom>
          <a:noFill/>
          <a:ln w="0">
            <a:noFill/>
          </a:ln>
        </p:spPr>
        <p:style>
          <a:lnRef idx="0"/>
          <a:fillRef idx="0"/>
          <a:effectRef idx="0"/>
          <a:fontRef idx="minor"/>
        </p:style>
        <p:txBody>
          <a:bodyPr lIns="0" rIns="0" tIns="0" bIns="0" anchor="b">
            <a:spAutoFit/>
          </a:bodyPr>
          <a:p>
            <a:pP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1200" strike="noStrike" u="none">
              <a:solidFill>
                <a:srgbClr val="ffffff"/>
              </a:solidFill>
              <a:effectLst/>
              <a:uFillTx/>
              <a:latin typeface="Arial"/>
            </a:endParaRPr>
          </a:p>
        </p:txBody>
      </p:sp>
      <p:sp>
        <p:nvSpPr>
          <p:cNvPr id="28" name="PlaceHolder 1"/>
          <p:cNvSpPr>
            <a:spLocks noGrp="1"/>
          </p:cNvSpPr>
          <p:nvPr>
            <p:ph type="title"/>
          </p:nvPr>
        </p:nvSpPr>
        <p:spPr>
          <a:xfrm>
            <a:off x="990360" y="1519920"/>
            <a:ext cx="7165800" cy="1463760"/>
          </a:xfrm>
          <a:prstGeom prst="rect">
            <a:avLst/>
          </a:prstGeom>
          <a:noFill/>
          <a:ln w="0">
            <a:noFill/>
          </a:ln>
        </p:spPr>
        <p:txBody>
          <a:bodyPr lIns="0" rIns="0" tIns="0" bIns="0" anchor="ctr">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TRANSITIONING TO A PROFESSIONAL PARTNERSHIP MODEL</a:t>
            </a:r>
            <a:endParaRPr b="0" lang="en-US" sz="3200" strike="noStrike" u="none">
              <a:solidFill>
                <a:srgbClr val="fefb00"/>
              </a:solidFill>
              <a:effectLst/>
              <a:uFillTx/>
              <a:latin typeface="Arial Black"/>
            </a:endParaRPr>
          </a:p>
        </p:txBody>
      </p:sp>
      <p:sp>
        <p:nvSpPr>
          <p:cNvPr id="29" name="PlaceHolder 2"/>
          <p:cNvSpPr>
            <a:spLocks noGrp="1"/>
          </p:cNvSpPr>
          <p:nvPr>
            <p:ph type="subTitle"/>
          </p:nvPr>
        </p:nvSpPr>
        <p:spPr>
          <a:xfrm>
            <a:off x="990360" y="3580920"/>
            <a:ext cx="7165800" cy="36612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2400" strike="noStrike" u="none">
                <a:solidFill>
                  <a:srgbClr val="ffffff"/>
                </a:solidFill>
                <a:effectLst/>
                <a:uFillTx/>
                <a:latin typeface="Arial"/>
              </a:rPr>
              <a:t>Draft document for discussion with Jeff Skilling</a:t>
            </a:r>
            <a:endParaRPr b="0" i="1" lang="en-US" sz="2400" strike="noStrike" u="none">
              <a:solidFill>
                <a:srgbClr val="ffffff"/>
              </a:solidFill>
              <a:effectLst/>
              <a:uFillTx/>
              <a:latin typeface="Arial"/>
            </a:endParaRPr>
          </a:p>
        </p:txBody>
      </p:sp>
      <p:sp>
        <p:nvSpPr>
          <p:cNvPr id="30" name=""/>
          <p:cNvSpPr/>
          <p:nvPr/>
        </p:nvSpPr>
        <p:spPr>
          <a:xfrm>
            <a:off x="8048520" y="222120"/>
            <a:ext cx="752760" cy="122400"/>
          </a:xfrm>
          <a:prstGeom prst="rect">
            <a:avLst/>
          </a:prstGeom>
          <a:noFill/>
          <a:ln w="0">
            <a:noFill/>
          </a:ln>
        </p:spPr>
        <p:style>
          <a:lnRef idx="0"/>
          <a:fillRef idx="0"/>
          <a:effectRef idx="0"/>
          <a:fontRef idx="minor"/>
        </p:style>
        <p:txBody>
          <a:bodyPr wrap="none" lIns="0" rIns="0" tIns="0" bIns="0" anchor="t">
            <a:noAutofit/>
          </a:bodyPr>
          <a:p>
            <a:pPr algn="r">
              <a:tabLst>
                <a:tab algn="l" pos="0"/>
                <a:tab algn="l" pos="1019160"/>
                <a:tab algn="l" pos="2038320"/>
                <a:tab algn="l" pos="3057480"/>
                <a:tab algn="l" pos="4076640"/>
                <a:tab algn="l" pos="5095800"/>
                <a:tab algn="l" pos="6114960"/>
                <a:tab algn="l" pos="7134120"/>
                <a:tab algn="l" pos="8153280"/>
                <a:tab algn="l" pos="9172440"/>
                <a:tab algn="l" pos="10191600"/>
              </a:tabLst>
            </a:pPr>
            <a:fld id="{EFC9431F-04FA-426C-ADBE-EDCA71164963}"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F8903AB5-212E-4D26-ABE7-32356C4782B1}" type="datetime12">
              <a:rPr b="0" lang="en-US" sz="800" strike="noStrike" u="none">
                <a:solidFill>
                  <a:srgbClr val="000000"/>
                </a:solidFill>
                <a:effectLst/>
                <a:uFillTx/>
                <a:latin typeface="Arial"/>
              </a:rPr>
              <a:t>01:20 AM</a:t>
            </a:fld>
            <a:endParaRPr b="0" lang="en-US" sz="800" strike="noStrike" u="none">
              <a:solidFill>
                <a:srgbClr val="ffffff"/>
              </a:solidFill>
              <a:effectLst/>
              <a:uFillTx/>
              <a:latin typeface="Arial"/>
            </a:endParaRPr>
          </a:p>
        </p:txBody>
      </p:sp>
      <p:grpSp>
        <p:nvGrpSpPr>
          <p:cNvPr id="31" name=""/>
          <p:cNvGrpSpPr/>
          <p:nvPr/>
        </p:nvGrpSpPr>
        <p:grpSpPr>
          <a:xfrm>
            <a:off x="8180640" y="534960"/>
            <a:ext cx="595080" cy="254880"/>
            <a:chOff x="8180640" y="534960"/>
            <a:chExt cx="595080" cy="254880"/>
          </a:xfrm>
        </p:grpSpPr>
        <p:sp>
          <p:nvSpPr>
            <p:cNvPr id="32" name=""/>
            <p:cNvSpPr/>
            <p:nvPr/>
          </p:nvSpPr>
          <p:spPr>
            <a:xfrm>
              <a:off x="8180640" y="562320"/>
              <a:ext cx="595080" cy="2138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i="1" lang="en-US" sz="1400" strike="noStrike" u="none">
                  <a:solidFill>
                    <a:srgbClr val="ffffff"/>
                  </a:solidFill>
                  <a:effectLst/>
                  <a:uFillTx/>
                  <a:latin typeface="Arial"/>
                </a:rPr>
                <a:t>DRAFT</a:t>
              </a:r>
              <a:endParaRPr b="0" lang="en-US" sz="1400" strike="noStrike" u="none">
                <a:solidFill>
                  <a:srgbClr val="ffffff"/>
                </a:solidFill>
                <a:effectLst/>
                <a:uFillTx/>
                <a:latin typeface="Arial"/>
              </a:endParaRPr>
            </a:p>
          </p:txBody>
        </p:sp>
        <p:grpSp>
          <p:nvGrpSpPr>
            <p:cNvPr id="33" name=""/>
            <p:cNvGrpSpPr/>
            <p:nvPr/>
          </p:nvGrpSpPr>
          <p:grpSpPr>
            <a:xfrm>
              <a:off x="8187840" y="534960"/>
              <a:ext cx="585360" cy="254880"/>
              <a:chOff x="8187840" y="534960"/>
              <a:chExt cx="585360" cy="254880"/>
            </a:xfrm>
          </p:grpSpPr>
          <p:sp>
            <p:nvSpPr>
              <p:cNvPr id="34" name=""/>
              <p:cNvSpPr/>
              <p:nvPr/>
            </p:nvSpPr>
            <p:spPr>
              <a:xfrm>
                <a:off x="8187840" y="534960"/>
                <a:ext cx="5853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Arial"/>
                </a:endParaRPr>
              </a:p>
            </p:txBody>
          </p:sp>
          <p:sp>
            <p:nvSpPr>
              <p:cNvPr id="35" name=""/>
              <p:cNvSpPr/>
              <p:nvPr/>
            </p:nvSpPr>
            <p:spPr>
              <a:xfrm>
                <a:off x="8187840" y="789840"/>
                <a:ext cx="5853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Arial"/>
                </a:endParaRPr>
              </a:p>
            </p:txBody>
          </p:sp>
        </p:grpSp>
      </p:grpSp>
    </p:spTree>
  </p:cSld>
  <p:transition>
    <p:wipe dir="r"/>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61"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PPM GOVERNANCE</a:t>
            </a:r>
            <a:endParaRPr b="0" lang="en-US" sz="3200" strike="noStrike" u="none">
              <a:solidFill>
                <a:srgbClr val="fefb00"/>
              </a:solidFill>
              <a:effectLst/>
              <a:uFillTx/>
              <a:latin typeface="Arial Black"/>
            </a:endParaRPr>
          </a:p>
        </p:txBody>
      </p:sp>
      <p:sp>
        <p:nvSpPr>
          <p:cNvPr id="162" name=""/>
          <p:cNvSpPr/>
          <p:nvPr/>
        </p:nvSpPr>
        <p:spPr>
          <a:xfrm>
            <a:off x="81000" y="4560840"/>
            <a:ext cx="2322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63" name=""/>
          <p:cNvSpPr/>
          <p:nvPr/>
        </p:nvSpPr>
        <p:spPr>
          <a:xfrm>
            <a:off x="3290760" y="1157400"/>
            <a:ext cx="2819520" cy="228960"/>
          </a:xfrm>
          <a:prstGeom prst="rect">
            <a:avLst/>
          </a:prstGeom>
          <a:noFill/>
          <a:ln w="0">
            <a:noFill/>
          </a:ln>
        </p:spPr>
        <p:style>
          <a:lnRef idx="0"/>
          <a:fillRef idx="0"/>
          <a:effectRef idx="0"/>
          <a:fontRef idx="minor"/>
        </p:style>
        <p:txBody>
          <a:bodyPr lIns="0" rIns="0" tIns="0" bIns="0" anchor="t">
            <a:spAutoFit/>
          </a:bodyPr>
          <a:p>
            <a:pPr lvl="1" marL="130320" indent="-128880">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efb00"/>
                </a:solidFill>
                <a:effectLst/>
                <a:uFillTx/>
                <a:latin typeface="Arial"/>
              </a:rPr>
              <a:t>Role</a:t>
            </a:r>
            <a:endParaRPr b="0" lang="en-US" sz="1500" strike="noStrike" u="none">
              <a:solidFill>
                <a:srgbClr val="ffffff"/>
              </a:solidFill>
              <a:effectLst/>
              <a:uFillTx/>
              <a:latin typeface="Arial"/>
            </a:endParaRPr>
          </a:p>
        </p:txBody>
      </p:sp>
      <p:sp>
        <p:nvSpPr>
          <p:cNvPr id="164" name=""/>
          <p:cNvSpPr/>
          <p:nvPr/>
        </p:nvSpPr>
        <p:spPr>
          <a:xfrm>
            <a:off x="204840" y="4627440"/>
            <a:ext cx="22194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Executive Committee</a:t>
            </a:r>
            <a:endParaRPr b="0" lang="en-US" sz="1500" strike="noStrike" u="none">
              <a:solidFill>
                <a:srgbClr val="ffffff"/>
              </a:solidFill>
              <a:effectLst/>
              <a:uFillTx/>
              <a:latin typeface="Arial"/>
            </a:endParaRPr>
          </a:p>
        </p:txBody>
      </p:sp>
      <p:sp>
        <p:nvSpPr>
          <p:cNvPr id="165" name=""/>
          <p:cNvSpPr/>
          <p:nvPr/>
        </p:nvSpPr>
        <p:spPr>
          <a:xfrm>
            <a:off x="6437160" y="1157400"/>
            <a:ext cx="2424240" cy="228960"/>
          </a:xfrm>
          <a:prstGeom prst="rect">
            <a:avLst/>
          </a:prstGeom>
          <a:noFill/>
          <a:ln w="0">
            <a:noFill/>
          </a:ln>
        </p:spPr>
        <p:style>
          <a:lnRef idx="0"/>
          <a:fillRef idx="0"/>
          <a:effectRef idx="0"/>
          <a:fontRef idx="minor"/>
        </p:style>
        <p:txBody>
          <a:bodyPr lIns="0" rIns="0" tIns="0" bIns="0" anchor="t">
            <a:spAutoFit/>
          </a:bodyPr>
          <a:p>
            <a:pPr lvl="1" marL="130320" indent="-128880">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efb00"/>
                </a:solidFill>
                <a:effectLst/>
                <a:uFillTx/>
                <a:latin typeface="Arial"/>
              </a:rPr>
              <a:t>Membership</a:t>
            </a:r>
            <a:endParaRPr b="0" lang="en-US" sz="1500" strike="noStrike" u="none">
              <a:solidFill>
                <a:srgbClr val="ffffff"/>
              </a:solidFill>
              <a:effectLst/>
              <a:uFillTx/>
              <a:latin typeface="Arial"/>
            </a:endParaRPr>
          </a:p>
        </p:txBody>
      </p:sp>
      <p:sp>
        <p:nvSpPr>
          <p:cNvPr id="166" name=""/>
          <p:cNvSpPr/>
          <p:nvPr/>
        </p:nvSpPr>
        <p:spPr>
          <a:xfrm>
            <a:off x="501480" y="3675240"/>
            <a:ext cx="49068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67" name=""/>
          <p:cNvSpPr/>
          <p:nvPr/>
        </p:nvSpPr>
        <p:spPr>
          <a:xfrm>
            <a:off x="501480" y="3270240"/>
            <a:ext cx="49068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68" name=""/>
          <p:cNvSpPr/>
          <p:nvPr/>
        </p:nvSpPr>
        <p:spPr>
          <a:xfrm>
            <a:off x="501480" y="4105440"/>
            <a:ext cx="49068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69" name=""/>
          <p:cNvSpPr/>
          <p:nvPr/>
        </p:nvSpPr>
        <p:spPr>
          <a:xfrm>
            <a:off x="496800" y="2687760"/>
            <a:ext cx="0" cy="143028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70" name=""/>
          <p:cNvSpPr/>
          <p:nvPr/>
        </p:nvSpPr>
        <p:spPr>
          <a:xfrm>
            <a:off x="81000" y="2338560"/>
            <a:ext cx="2322360" cy="56484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71" name=""/>
          <p:cNvSpPr/>
          <p:nvPr/>
        </p:nvSpPr>
        <p:spPr>
          <a:xfrm>
            <a:off x="204840" y="2395440"/>
            <a:ext cx="2384280" cy="4575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Corporate Policy Committee</a:t>
            </a:r>
            <a:endParaRPr b="0" lang="en-US" sz="1500" strike="noStrike" u="none">
              <a:solidFill>
                <a:srgbClr val="ffffff"/>
              </a:solidFill>
              <a:effectLst/>
              <a:uFillTx/>
              <a:latin typeface="Arial"/>
            </a:endParaRPr>
          </a:p>
        </p:txBody>
      </p:sp>
      <p:sp>
        <p:nvSpPr>
          <p:cNvPr id="172" name=""/>
          <p:cNvSpPr/>
          <p:nvPr/>
        </p:nvSpPr>
        <p:spPr>
          <a:xfrm>
            <a:off x="701640" y="3089160"/>
            <a:ext cx="2417760" cy="27648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73" name=""/>
          <p:cNvSpPr/>
          <p:nvPr/>
        </p:nvSpPr>
        <p:spPr>
          <a:xfrm>
            <a:off x="774720" y="3112920"/>
            <a:ext cx="241452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Building New Businesses</a:t>
            </a:r>
            <a:endParaRPr b="0" lang="en-US" sz="1500" strike="noStrike" u="none">
              <a:solidFill>
                <a:srgbClr val="ffffff"/>
              </a:solidFill>
              <a:effectLst/>
              <a:uFillTx/>
              <a:latin typeface="Arial"/>
            </a:endParaRPr>
          </a:p>
        </p:txBody>
      </p:sp>
      <p:sp>
        <p:nvSpPr>
          <p:cNvPr id="174" name=""/>
          <p:cNvSpPr/>
          <p:nvPr/>
        </p:nvSpPr>
        <p:spPr>
          <a:xfrm>
            <a:off x="701640" y="3505320"/>
            <a:ext cx="2417760" cy="2761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75" name=""/>
          <p:cNvSpPr/>
          <p:nvPr/>
        </p:nvSpPr>
        <p:spPr>
          <a:xfrm>
            <a:off x="774720" y="3529080"/>
            <a:ext cx="16812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Vision and Values</a:t>
            </a:r>
            <a:endParaRPr b="0" lang="en-US" sz="1500" strike="noStrike" u="none">
              <a:solidFill>
                <a:srgbClr val="ffffff"/>
              </a:solidFill>
              <a:effectLst/>
              <a:uFillTx/>
              <a:latin typeface="Arial"/>
            </a:endParaRPr>
          </a:p>
        </p:txBody>
      </p:sp>
      <p:sp>
        <p:nvSpPr>
          <p:cNvPr id="176" name=""/>
          <p:cNvSpPr/>
          <p:nvPr/>
        </p:nvSpPr>
        <p:spPr>
          <a:xfrm>
            <a:off x="701640" y="3917880"/>
            <a:ext cx="2417760" cy="2761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77" name=""/>
          <p:cNvSpPr/>
          <p:nvPr/>
        </p:nvSpPr>
        <p:spPr>
          <a:xfrm>
            <a:off x="774720" y="3941640"/>
            <a:ext cx="16812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People Committee</a:t>
            </a:r>
            <a:endParaRPr b="0" lang="en-US" sz="1500" strike="noStrike" u="none">
              <a:solidFill>
                <a:srgbClr val="ffffff"/>
              </a:solidFill>
              <a:effectLst/>
              <a:uFillTx/>
              <a:latin typeface="Arial"/>
            </a:endParaRPr>
          </a:p>
        </p:txBody>
      </p:sp>
      <p:sp>
        <p:nvSpPr>
          <p:cNvPr id="178" name=""/>
          <p:cNvSpPr/>
          <p:nvPr/>
        </p:nvSpPr>
        <p:spPr>
          <a:xfrm>
            <a:off x="81000" y="1527120"/>
            <a:ext cx="2322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79" name=""/>
          <p:cNvSpPr/>
          <p:nvPr/>
        </p:nvSpPr>
        <p:spPr>
          <a:xfrm>
            <a:off x="204840" y="1593720"/>
            <a:ext cx="219384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Office of the Chairman</a:t>
            </a:r>
            <a:endParaRPr b="0" lang="en-US" sz="1500" strike="noStrike" u="none">
              <a:solidFill>
                <a:srgbClr val="ffffff"/>
              </a:solidFill>
              <a:effectLst/>
              <a:uFillTx/>
              <a:latin typeface="Arial"/>
            </a:endParaRPr>
          </a:p>
        </p:txBody>
      </p:sp>
      <p:sp>
        <p:nvSpPr>
          <p:cNvPr id="180" name=""/>
          <p:cNvSpPr/>
          <p:nvPr/>
        </p:nvSpPr>
        <p:spPr>
          <a:xfrm>
            <a:off x="6437160" y="1527120"/>
            <a:ext cx="2400480" cy="457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Chairman and CEO</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President and COO</a:t>
            </a:r>
            <a:endParaRPr b="0" lang="en-US" sz="1500" strike="noStrike" u="none">
              <a:solidFill>
                <a:srgbClr val="ffffff"/>
              </a:solidFill>
              <a:effectLst/>
              <a:uFillTx/>
              <a:latin typeface="Arial"/>
            </a:endParaRPr>
          </a:p>
        </p:txBody>
      </p:sp>
      <p:sp>
        <p:nvSpPr>
          <p:cNvPr id="181" name=""/>
          <p:cNvSpPr/>
          <p:nvPr/>
        </p:nvSpPr>
        <p:spPr>
          <a:xfrm>
            <a:off x="3249720" y="1446120"/>
            <a:ext cx="5753160" cy="3240"/>
          </a:xfrm>
          <a:prstGeom prst="line">
            <a:avLst/>
          </a:prstGeom>
          <a:ln w="9360">
            <a:solidFill>
              <a:srgbClr val="ffffff"/>
            </a:solidFill>
            <a:miter/>
          </a:ln>
        </p:spPr>
        <p:style>
          <a:lnRef idx="0"/>
          <a:fillRef idx="0"/>
          <a:effectRef idx="0"/>
          <a:fontRef idx="minor"/>
        </p:style>
        <p:txBody>
          <a:bodyPr lIns="90000" rIns="90000" tIns="-43560" bIns="-43560" anchor="ctr">
            <a:noAutofit/>
          </a:bodyPr>
          <a:p>
            <a:endParaRPr b="0" lang="en-US" sz="2400" strike="noStrike" u="none">
              <a:solidFill>
                <a:srgbClr val="ffffff"/>
              </a:solidFill>
              <a:effectLst/>
              <a:uFillTx/>
              <a:latin typeface="Arial"/>
            </a:endParaRPr>
          </a:p>
        </p:txBody>
      </p:sp>
      <p:sp>
        <p:nvSpPr>
          <p:cNvPr id="182" name=""/>
          <p:cNvSpPr/>
          <p:nvPr/>
        </p:nvSpPr>
        <p:spPr>
          <a:xfrm>
            <a:off x="3290760" y="2338560"/>
            <a:ext cx="2870280" cy="1600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Responsible for overall corporate policy, personnel management policy, and corporate strategy</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Subcommittees be used to drive creation of strategy and policies for each area</a:t>
            </a:r>
            <a:endParaRPr b="0" lang="en-US" sz="1500" strike="noStrike" u="none">
              <a:solidFill>
                <a:srgbClr val="ffffff"/>
              </a:solidFill>
              <a:effectLst/>
              <a:uFillTx/>
              <a:latin typeface="Arial"/>
            </a:endParaRPr>
          </a:p>
        </p:txBody>
      </p:sp>
      <p:sp>
        <p:nvSpPr>
          <p:cNvPr id="183" name=""/>
          <p:cNvSpPr/>
          <p:nvPr/>
        </p:nvSpPr>
        <p:spPr>
          <a:xfrm>
            <a:off x="6437160" y="2338560"/>
            <a:ext cx="2400480" cy="11433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Office of the Chairman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Plus 11 selected members (EMDs) from across the organization</a:t>
            </a:r>
            <a:endParaRPr b="0" lang="en-US" sz="1500" strike="noStrike" u="none">
              <a:solidFill>
                <a:srgbClr val="ffffff"/>
              </a:solidFill>
              <a:effectLst/>
              <a:uFillTx/>
              <a:latin typeface="Arial"/>
            </a:endParaRPr>
          </a:p>
        </p:txBody>
      </p:sp>
      <p:sp>
        <p:nvSpPr>
          <p:cNvPr id="184" name=""/>
          <p:cNvSpPr/>
          <p:nvPr/>
        </p:nvSpPr>
        <p:spPr>
          <a:xfrm>
            <a:off x="3290760" y="4560840"/>
            <a:ext cx="2930760" cy="20577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Communication of relevant information/activities across Enron’s businesses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Leadership of company-wide initiatives</a:t>
            </a:r>
            <a:endParaRPr b="0" lang="en-US" sz="1500" strike="noStrike" u="none">
              <a:solidFill>
                <a:srgbClr val="ffffff"/>
              </a:solidFill>
              <a:effectLst/>
              <a:uFillTx/>
              <a:latin typeface="Arial"/>
            </a:endParaRPr>
          </a:p>
          <a:p>
            <a:pPr lvl="2" marL="520560" indent="-2347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Performance review processes</a:t>
            </a:r>
            <a:endParaRPr b="0" lang="en-US" sz="1500" strike="noStrike" u="none">
              <a:solidFill>
                <a:srgbClr val="ffffff"/>
              </a:solidFill>
              <a:effectLst/>
              <a:uFillTx/>
              <a:latin typeface="Arial"/>
            </a:endParaRPr>
          </a:p>
          <a:p>
            <a:pPr lvl="2" marL="520560" indent="-2347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New business evaluation and creation</a:t>
            </a:r>
            <a:endParaRPr b="0" lang="en-US" sz="1500" strike="noStrike" u="none">
              <a:solidFill>
                <a:srgbClr val="ffffff"/>
              </a:solidFill>
              <a:effectLst/>
              <a:uFillTx/>
              <a:latin typeface="Arial"/>
            </a:endParaRPr>
          </a:p>
        </p:txBody>
      </p:sp>
      <p:sp>
        <p:nvSpPr>
          <p:cNvPr id="185" name=""/>
          <p:cNvSpPr/>
          <p:nvPr/>
        </p:nvSpPr>
        <p:spPr>
          <a:xfrm>
            <a:off x="6437160" y="4560840"/>
            <a:ext cx="2400480" cy="1371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Corporate Policy Committee</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Plus 35 selected members (EMDs) from across the organization</a:t>
            </a:r>
            <a:endParaRPr b="0" lang="en-US" sz="1500" strike="noStrike" u="none">
              <a:solidFill>
                <a:srgbClr val="ffffff"/>
              </a:solidFill>
              <a:effectLst/>
              <a:uFillTx/>
              <a:latin typeface="Arial"/>
            </a:endParaRPr>
          </a:p>
        </p:txBody>
      </p:sp>
      <p:sp>
        <p:nvSpPr>
          <p:cNvPr id="186"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87"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88" name=""/>
          <p:cNvSpPr/>
          <p:nvPr/>
        </p:nvSpPr>
        <p:spPr>
          <a:xfrm>
            <a:off x="7819920" y="30492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3EEF1192-12AA-4331-AAB5-1974C7F3241F}" type="slidenum">
              <a:t>10</a:t>
            </a:fld>
          </a:p>
        </p:txBody>
      </p:sp>
    </p:spTree>
  </p:cSld>
  <p:transition>
    <p:wipe dir="r"/>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89" name=""/>
          <p:cNvSpPr/>
          <p:nvPr/>
        </p:nvSpPr>
        <p:spPr>
          <a:xfrm>
            <a:off x="3735360" y="3855600"/>
            <a:ext cx="5114880" cy="2581200"/>
          </a:xfrm>
          <a:custGeom>
            <a:avLst/>
            <a:gdLst>
              <a:gd name="textAreaLeft" fmla="*/ 1046160 w 5114880"/>
              <a:gd name="textAreaRight" fmla="*/ 4068720 w 5114880"/>
              <a:gd name="textAreaTop" fmla="*/ 528120 h 2581200"/>
              <a:gd name="textAreaBottom" fmla="*/ 2053080 h 2581200"/>
            </a:gdLst>
            <a:ahLst/>
            <a:cxnLst/>
            <a:rect l="textAreaLeft" t="textAreaTop" r="textAreaRight" b="textAreaBottom"/>
            <a:pathLst>
              <a:path w="21600" h="21600">
                <a:moveTo>
                  <a:pt x="0" y="10800"/>
                </a:moveTo>
                <a:lnTo>
                  <a:pt x="1942" y="12522"/>
                </a:lnTo>
                <a:lnTo>
                  <a:pt x="786" y="14846"/>
                </a:lnTo>
                <a:lnTo>
                  <a:pt x="3232" y="15715"/>
                </a:lnTo>
                <a:lnTo>
                  <a:pt x="3163" y="18437"/>
                </a:lnTo>
                <a:lnTo>
                  <a:pt x="5754" y="18281"/>
                </a:lnTo>
                <a:lnTo>
                  <a:pt x="6580" y="20741"/>
                </a:lnTo>
                <a:lnTo>
                  <a:pt x="8924" y="19627"/>
                </a:lnTo>
                <a:lnTo>
                  <a:pt x="10800" y="21600"/>
                </a:lnTo>
                <a:lnTo>
                  <a:pt x="12522" y="19658"/>
                </a:lnTo>
                <a:lnTo>
                  <a:pt x="14846" y="20814"/>
                </a:lnTo>
                <a:lnTo>
                  <a:pt x="15715" y="18368"/>
                </a:lnTo>
                <a:lnTo>
                  <a:pt x="18437" y="18437"/>
                </a:lnTo>
                <a:lnTo>
                  <a:pt x="18281" y="15846"/>
                </a:lnTo>
                <a:lnTo>
                  <a:pt x="20741" y="15020"/>
                </a:lnTo>
                <a:lnTo>
                  <a:pt x="19627" y="12676"/>
                </a:lnTo>
                <a:lnTo>
                  <a:pt x="21600" y="10800"/>
                </a:lnTo>
                <a:lnTo>
                  <a:pt x="19658" y="9078"/>
                </a:lnTo>
                <a:lnTo>
                  <a:pt x="20814" y="6754"/>
                </a:lnTo>
                <a:lnTo>
                  <a:pt x="18368" y="5885"/>
                </a:lnTo>
                <a:lnTo>
                  <a:pt x="18437" y="3163"/>
                </a:lnTo>
                <a:lnTo>
                  <a:pt x="15846" y="3319"/>
                </a:lnTo>
                <a:lnTo>
                  <a:pt x="15020" y="859"/>
                </a:lnTo>
                <a:lnTo>
                  <a:pt x="12676" y="1973"/>
                </a:lnTo>
                <a:lnTo>
                  <a:pt x="10800" y="0"/>
                </a:lnTo>
                <a:lnTo>
                  <a:pt x="9078" y="1942"/>
                </a:lnTo>
                <a:lnTo>
                  <a:pt x="6754" y="786"/>
                </a:lnTo>
                <a:lnTo>
                  <a:pt x="5885" y="3232"/>
                </a:lnTo>
                <a:lnTo>
                  <a:pt x="3163" y="3163"/>
                </a:lnTo>
                <a:lnTo>
                  <a:pt x="3319" y="5754"/>
                </a:lnTo>
                <a:lnTo>
                  <a:pt x="859" y="6580"/>
                </a:lnTo>
                <a:lnTo>
                  <a:pt x="1973" y="8924"/>
                </a:lnTo>
                <a:lnTo>
                  <a:pt x="0" y="10800"/>
                </a:lnTo>
                <a:close/>
              </a:path>
            </a:pathLst>
          </a:custGeom>
          <a:gradFill rotWithShape="0">
            <a:gsLst>
              <a:gs pos="0">
                <a:srgbClr val="0000fe"/>
              </a:gs>
              <a:gs pos="100000">
                <a:srgbClr val="000075"/>
              </a:gs>
            </a:gsLst>
            <a:path path="rect">
              <a:fillToRect l="50000" t="50000" r="50000" b="50000"/>
            </a:path>
          </a:gradFill>
          <a:ln w="28440">
            <a:solidFill>
              <a:srgbClr val="ffffff"/>
            </a:solidFill>
            <a:miter/>
          </a:ln>
        </p:spPr>
        <p:style>
          <a:lnRef idx="0"/>
          <a:fillRef idx="0"/>
          <a:effectRef idx="0"/>
          <a:fontRef idx="minor"/>
        </p:style>
        <p:txBody>
          <a:bodyPr lIns="0" rIns="0" tIns="0" bIns="0" anchor="ctr">
            <a:spAutoFit/>
          </a:bodyPr>
          <a:p>
            <a:pPr algn="ctr">
              <a:spcAft>
                <a:spcPts val="17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efb00"/>
                </a:solidFill>
                <a:effectLst/>
                <a:uFillTx/>
                <a:latin typeface="Arial"/>
              </a:rPr>
              <a:t>While time consuming, effective personnel processes are the cornerstone of a successful PPM</a:t>
            </a:r>
            <a:endParaRPr b="0" lang="en-US" sz="2000" strike="noStrike" u="none">
              <a:solidFill>
                <a:srgbClr val="ffffff"/>
              </a:solidFill>
              <a:effectLst/>
              <a:uFillTx/>
              <a:latin typeface="Arial"/>
            </a:endParaRPr>
          </a:p>
        </p:txBody>
      </p:sp>
      <p:sp>
        <p:nvSpPr>
          <p:cNvPr id="190"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PPM PERSONNEL PROCESSES</a:t>
            </a:r>
            <a:endParaRPr b="0" lang="en-US" sz="3200" strike="noStrike" u="none">
              <a:solidFill>
                <a:srgbClr val="fefb00"/>
              </a:solidFill>
              <a:effectLst/>
              <a:uFillTx/>
              <a:latin typeface="Arial Black"/>
            </a:endParaRPr>
          </a:p>
        </p:txBody>
      </p:sp>
      <p:sp>
        <p:nvSpPr>
          <p:cNvPr id="191" name=""/>
          <p:cNvSpPr/>
          <p:nvPr/>
        </p:nvSpPr>
        <p:spPr>
          <a:xfrm>
            <a:off x="81000" y="1266840"/>
            <a:ext cx="398952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Goals</a:t>
            </a:r>
            <a:endParaRPr b="0" lang="en-US" sz="2000" strike="noStrike" u="none">
              <a:solidFill>
                <a:srgbClr val="ffffff"/>
              </a:solidFill>
              <a:effectLst/>
              <a:uFillTx/>
              <a:latin typeface="Arial"/>
            </a:endParaRPr>
          </a:p>
        </p:txBody>
      </p:sp>
      <p:sp>
        <p:nvSpPr>
          <p:cNvPr id="192" name=""/>
          <p:cNvSpPr/>
          <p:nvPr/>
        </p:nvSpPr>
        <p:spPr>
          <a:xfrm>
            <a:off x="81000" y="1731960"/>
            <a:ext cx="3608280" cy="4879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Evaluations of all partnership members and and partner candidates against a “gold standard”</a:t>
            </a: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Partnership elections based on merits, with unlimited room at the top</a:t>
            </a: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Compensation and incentives to reinforce partnership-like behavior</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Cooperation/networking</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Initiative/business building</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Contributions to the organization</a:t>
            </a:r>
            <a:endParaRPr b="0" lang="en-US" sz="2000" strike="noStrike" u="none">
              <a:solidFill>
                <a:srgbClr val="ffffff"/>
              </a:solidFill>
              <a:effectLst/>
              <a:uFillTx/>
              <a:latin typeface="Arial"/>
            </a:endParaRPr>
          </a:p>
        </p:txBody>
      </p:sp>
      <p:sp>
        <p:nvSpPr>
          <p:cNvPr id="193" name=""/>
          <p:cNvSpPr/>
          <p:nvPr/>
        </p:nvSpPr>
        <p:spPr>
          <a:xfrm>
            <a:off x="4575240" y="1266840"/>
            <a:ext cx="398916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How it works</a:t>
            </a:r>
            <a:endParaRPr b="0" lang="en-US" sz="2000" strike="noStrike" u="none">
              <a:solidFill>
                <a:srgbClr val="ffffff"/>
              </a:solidFill>
              <a:effectLst/>
              <a:uFillTx/>
              <a:latin typeface="Arial"/>
            </a:endParaRPr>
          </a:p>
        </p:txBody>
      </p:sp>
      <p:sp>
        <p:nvSpPr>
          <p:cNvPr id="194" name=""/>
          <p:cNvSpPr/>
          <p:nvPr/>
        </p:nvSpPr>
        <p:spPr>
          <a:xfrm>
            <a:off x="4575240" y="1731960"/>
            <a:ext cx="4287600" cy="174708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Governance committees set standards for achievement</a:t>
            </a:r>
            <a:endParaRPr b="0" lang="en-US" sz="2000" strike="noStrike" u="none">
              <a:solidFill>
                <a:srgbClr val="ffffff"/>
              </a:solidFill>
              <a:effectLst/>
              <a:uFillTx/>
              <a:latin typeface="Arial"/>
            </a:endParaRPr>
          </a:p>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Personnel Review Committees (PRCs) perform partner evaluation and election duties</a:t>
            </a:r>
            <a:endParaRPr b="0" lang="en-US" sz="2000" strike="noStrike" u="none">
              <a:solidFill>
                <a:srgbClr val="ffffff"/>
              </a:solidFill>
              <a:effectLst/>
              <a:uFillTx/>
              <a:latin typeface="Arial"/>
            </a:endParaRPr>
          </a:p>
        </p:txBody>
      </p:sp>
      <p:sp>
        <p:nvSpPr>
          <p:cNvPr id="195" name=""/>
          <p:cNvSpPr/>
          <p:nvPr/>
        </p:nvSpPr>
        <p:spPr>
          <a:xfrm>
            <a:off x="81000" y="1616040"/>
            <a:ext cx="8852040" cy="0"/>
          </a:xfrm>
          <a:prstGeom prst="line">
            <a:avLst/>
          </a:prstGeom>
          <a:ln w="1908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96" name=""/>
          <p:cNvSpPr/>
          <p:nvPr/>
        </p:nvSpPr>
        <p:spPr>
          <a:xfrm>
            <a:off x="747540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97"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98"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99" name=""/>
          <p:cNvSpPr/>
          <p:nvPr/>
        </p:nvSpPr>
        <p:spPr>
          <a:xfrm>
            <a:off x="68400" y="1625760"/>
            <a:ext cx="893448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D8669CB0-3164-4548-B730-4EE44FC4F46F}" type="slidenum">
              <a:t>11</a:t>
            </a:fld>
          </a:p>
        </p:txBody>
      </p:sp>
    </p:spTree>
  </p:cSld>
  <p:transition>
    <p:wipe dir="r"/>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00"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KEY PERSONNEL COMMITTEES</a:t>
            </a:r>
            <a:endParaRPr b="0" lang="en-US" sz="3200" strike="noStrike" u="none">
              <a:solidFill>
                <a:srgbClr val="fefb00"/>
              </a:solidFill>
              <a:effectLst/>
              <a:uFillTx/>
              <a:latin typeface="Arial Black"/>
            </a:endParaRPr>
          </a:p>
        </p:txBody>
      </p:sp>
      <p:sp>
        <p:nvSpPr>
          <p:cNvPr id="201" name=""/>
          <p:cNvSpPr/>
          <p:nvPr/>
        </p:nvSpPr>
        <p:spPr>
          <a:xfrm>
            <a:off x="81000" y="4548240"/>
            <a:ext cx="2322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02" name=""/>
          <p:cNvSpPr/>
          <p:nvPr/>
        </p:nvSpPr>
        <p:spPr>
          <a:xfrm>
            <a:off x="3265560" y="992160"/>
            <a:ext cx="2898720" cy="228960"/>
          </a:xfrm>
          <a:prstGeom prst="rect">
            <a:avLst/>
          </a:prstGeom>
          <a:noFill/>
          <a:ln w="0">
            <a:noFill/>
          </a:ln>
        </p:spPr>
        <p:style>
          <a:lnRef idx="0"/>
          <a:fillRef idx="0"/>
          <a:effectRef idx="0"/>
          <a:fontRef idx="minor"/>
        </p:style>
        <p:txBody>
          <a:bodyPr lIns="0" rIns="0" tIns="0" bIns="0" anchor="t">
            <a:spAutoFit/>
          </a:bodyPr>
          <a:p>
            <a:pPr lvl="1" marL="130320" indent="-128880">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efb00"/>
                </a:solidFill>
                <a:effectLst/>
                <a:uFillTx/>
                <a:latin typeface="Arial"/>
              </a:rPr>
              <a:t>Role</a:t>
            </a:r>
            <a:endParaRPr b="0" lang="en-US" sz="1500" strike="noStrike" u="none">
              <a:solidFill>
                <a:srgbClr val="ffffff"/>
              </a:solidFill>
              <a:effectLst/>
              <a:uFillTx/>
              <a:latin typeface="Arial"/>
            </a:endParaRPr>
          </a:p>
        </p:txBody>
      </p:sp>
      <p:sp>
        <p:nvSpPr>
          <p:cNvPr id="203" name=""/>
          <p:cNvSpPr/>
          <p:nvPr/>
        </p:nvSpPr>
        <p:spPr>
          <a:xfrm>
            <a:off x="204840" y="4614840"/>
            <a:ext cx="22194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MD PRC</a:t>
            </a:r>
            <a:endParaRPr b="0" lang="en-US" sz="1500" strike="noStrike" u="none">
              <a:solidFill>
                <a:srgbClr val="ffffff"/>
              </a:solidFill>
              <a:effectLst/>
              <a:uFillTx/>
              <a:latin typeface="Arial"/>
            </a:endParaRPr>
          </a:p>
        </p:txBody>
      </p:sp>
      <p:sp>
        <p:nvSpPr>
          <p:cNvPr id="204" name=""/>
          <p:cNvSpPr/>
          <p:nvPr/>
        </p:nvSpPr>
        <p:spPr>
          <a:xfrm>
            <a:off x="501480" y="3890880"/>
            <a:ext cx="49068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05" name=""/>
          <p:cNvSpPr/>
          <p:nvPr/>
        </p:nvSpPr>
        <p:spPr>
          <a:xfrm>
            <a:off x="501480" y="3524400"/>
            <a:ext cx="49068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06" name=""/>
          <p:cNvSpPr/>
          <p:nvPr/>
        </p:nvSpPr>
        <p:spPr>
          <a:xfrm>
            <a:off x="501480" y="4270320"/>
            <a:ext cx="49068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07" name=""/>
          <p:cNvSpPr/>
          <p:nvPr/>
        </p:nvSpPr>
        <p:spPr>
          <a:xfrm>
            <a:off x="496800" y="3030480"/>
            <a:ext cx="0" cy="12524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08" name=""/>
          <p:cNvSpPr/>
          <p:nvPr/>
        </p:nvSpPr>
        <p:spPr>
          <a:xfrm>
            <a:off x="81000" y="2681280"/>
            <a:ext cx="2322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09" name=""/>
          <p:cNvSpPr/>
          <p:nvPr/>
        </p:nvSpPr>
        <p:spPr>
          <a:xfrm>
            <a:off x="204840" y="2738520"/>
            <a:ext cx="2384280" cy="4575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Corporate Policy Committee</a:t>
            </a:r>
            <a:endParaRPr b="0" lang="en-US" sz="1500" strike="noStrike" u="none">
              <a:solidFill>
                <a:srgbClr val="ffffff"/>
              </a:solidFill>
              <a:effectLst/>
              <a:uFillTx/>
              <a:latin typeface="Arial"/>
            </a:endParaRPr>
          </a:p>
        </p:txBody>
      </p:sp>
      <p:sp>
        <p:nvSpPr>
          <p:cNvPr id="210" name=""/>
          <p:cNvSpPr/>
          <p:nvPr/>
        </p:nvSpPr>
        <p:spPr>
          <a:xfrm>
            <a:off x="701640" y="3343320"/>
            <a:ext cx="1960560" cy="276120"/>
          </a:xfrm>
          <a:prstGeom prst="rect">
            <a:avLst/>
          </a:prstGeom>
          <a:solidFill>
            <a:srgbClr val="0000fe"/>
          </a:solidFill>
          <a:ln w="9360">
            <a:solidFill>
              <a:srgbClr val="ffffff"/>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11" name=""/>
          <p:cNvSpPr/>
          <p:nvPr/>
        </p:nvSpPr>
        <p:spPr>
          <a:xfrm>
            <a:off x="701640" y="3720960"/>
            <a:ext cx="1960560" cy="276480"/>
          </a:xfrm>
          <a:prstGeom prst="rect">
            <a:avLst/>
          </a:prstGeom>
          <a:solidFill>
            <a:srgbClr val="0000fe"/>
          </a:solidFill>
          <a:ln w="9360">
            <a:solidFill>
              <a:srgbClr val="ffffff"/>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12" name=""/>
          <p:cNvSpPr/>
          <p:nvPr/>
        </p:nvSpPr>
        <p:spPr>
          <a:xfrm>
            <a:off x="701640" y="4083120"/>
            <a:ext cx="1960560" cy="2761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13" name=""/>
          <p:cNvSpPr/>
          <p:nvPr/>
        </p:nvSpPr>
        <p:spPr>
          <a:xfrm>
            <a:off x="774720" y="4106880"/>
            <a:ext cx="16812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People Committee</a:t>
            </a:r>
            <a:endParaRPr b="0" lang="en-US" sz="1500" strike="noStrike" u="none">
              <a:solidFill>
                <a:srgbClr val="ffffff"/>
              </a:solidFill>
              <a:effectLst/>
              <a:uFillTx/>
              <a:latin typeface="Arial"/>
            </a:endParaRPr>
          </a:p>
        </p:txBody>
      </p:sp>
      <p:sp>
        <p:nvSpPr>
          <p:cNvPr id="214" name=""/>
          <p:cNvSpPr/>
          <p:nvPr/>
        </p:nvSpPr>
        <p:spPr>
          <a:xfrm>
            <a:off x="81000" y="1362240"/>
            <a:ext cx="2322360" cy="56484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15" name=""/>
          <p:cNvSpPr/>
          <p:nvPr/>
        </p:nvSpPr>
        <p:spPr>
          <a:xfrm>
            <a:off x="204840" y="1428840"/>
            <a:ext cx="219384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Office of the Chairman</a:t>
            </a:r>
            <a:endParaRPr b="0" lang="en-US" sz="1500" strike="noStrike" u="none">
              <a:solidFill>
                <a:srgbClr val="ffffff"/>
              </a:solidFill>
              <a:effectLst/>
              <a:uFillTx/>
              <a:latin typeface="Arial"/>
            </a:endParaRPr>
          </a:p>
        </p:txBody>
      </p:sp>
      <p:sp>
        <p:nvSpPr>
          <p:cNvPr id="216" name=""/>
          <p:cNvSpPr/>
          <p:nvPr/>
        </p:nvSpPr>
        <p:spPr>
          <a:xfrm>
            <a:off x="3265560" y="1362240"/>
            <a:ext cx="6018120" cy="11433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elects, and sets compensation for Exec MDs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Appoints all personnel committee and Corporate Policy Committee members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Approves MD and VP compensation schemes and evaluation/election criteria</a:t>
            </a:r>
            <a:endParaRPr b="0" lang="en-US" sz="1500" strike="noStrike" u="none">
              <a:solidFill>
                <a:srgbClr val="ffffff"/>
              </a:solidFill>
              <a:effectLst/>
              <a:uFillTx/>
              <a:latin typeface="Arial"/>
            </a:endParaRPr>
          </a:p>
        </p:txBody>
      </p:sp>
      <p:sp>
        <p:nvSpPr>
          <p:cNvPr id="217" name=""/>
          <p:cNvSpPr/>
          <p:nvPr/>
        </p:nvSpPr>
        <p:spPr>
          <a:xfrm>
            <a:off x="3224160" y="1255680"/>
            <a:ext cx="5778720" cy="3240"/>
          </a:xfrm>
          <a:prstGeom prst="line">
            <a:avLst/>
          </a:prstGeom>
          <a:ln w="9360">
            <a:solidFill>
              <a:srgbClr val="ffffff"/>
            </a:solidFill>
            <a:miter/>
          </a:ln>
        </p:spPr>
        <p:style>
          <a:lnRef idx="0"/>
          <a:fillRef idx="0"/>
          <a:effectRef idx="0"/>
          <a:fontRef idx="minor"/>
        </p:style>
        <p:txBody>
          <a:bodyPr lIns="90000" rIns="90000" tIns="-43560" bIns="-43560" anchor="ctr">
            <a:noAutofit/>
          </a:bodyPr>
          <a:p>
            <a:endParaRPr b="0" lang="en-US" sz="2400" strike="noStrike" u="none">
              <a:solidFill>
                <a:srgbClr val="ffffff"/>
              </a:solidFill>
              <a:effectLst/>
              <a:uFillTx/>
              <a:latin typeface="Arial"/>
            </a:endParaRPr>
          </a:p>
        </p:txBody>
      </p:sp>
      <p:sp>
        <p:nvSpPr>
          <p:cNvPr id="218" name=""/>
          <p:cNvSpPr/>
          <p:nvPr/>
        </p:nvSpPr>
        <p:spPr>
          <a:xfrm>
            <a:off x="3265560" y="2757600"/>
            <a:ext cx="5726160" cy="1371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Sets MD and VP evaluation and election criteria</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Sets MD and VP compensation levels and “curve tilt”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Hears and decides on MD and VP evaluation / election appeals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Approves election slates from PRCs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Determines partnerable roles</a:t>
            </a:r>
            <a:endParaRPr b="0" lang="en-US" sz="1500" strike="noStrike" u="none">
              <a:solidFill>
                <a:srgbClr val="ffffff"/>
              </a:solidFill>
              <a:effectLst/>
              <a:uFillTx/>
              <a:latin typeface="Arial"/>
            </a:endParaRPr>
          </a:p>
        </p:txBody>
      </p:sp>
      <p:sp>
        <p:nvSpPr>
          <p:cNvPr id="219" name=""/>
          <p:cNvSpPr/>
          <p:nvPr/>
        </p:nvSpPr>
        <p:spPr>
          <a:xfrm>
            <a:off x="3265560" y="4637160"/>
            <a:ext cx="6018120" cy="457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Comprised of EMDs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all MDs</a:t>
            </a:r>
            <a:endParaRPr b="0" lang="en-US" sz="1500" strike="noStrike" u="none">
              <a:solidFill>
                <a:srgbClr val="ffffff"/>
              </a:solidFill>
              <a:effectLst/>
              <a:uFillTx/>
              <a:latin typeface="Arial"/>
            </a:endParaRPr>
          </a:p>
        </p:txBody>
      </p:sp>
      <p:sp>
        <p:nvSpPr>
          <p:cNvPr id="220" name=""/>
          <p:cNvSpPr/>
          <p:nvPr/>
        </p:nvSpPr>
        <p:spPr>
          <a:xfrm>
            <a:off x="81000" y="5310360"/>
            <a:ext cx="2322360" cy="56484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1" name=""/>
          <p:cNvSpPr/>
          <p:nvPr/>
        </p:nvSpPr>
        <p:spPr>
          <a:xfrm>
            <a:off x="204840" y="5376960"/>
            <a:ext cx="2219400" cy="4575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Commercial/Strategic VP PRC</a:t>
            </a:r>
            <a:endParaRPr b="0" lang="en-US" sz="1500" strike="noStrike" u="none">
              <a:solidFill>
                <a:srgbClr val="ffffff"/>
              </a:solidFill>
              <a:effectLst/>
              <a:uFillTx/>
              <a:latin typeface="Arial"/>
            </a:endParaRPr>
          </a:p>
        </p:txBody>
      </p:sp>
      <p:sp>
        <p:nvSpPr>
          <p:cNvPr id="222" name=""/>
          <p:cNvSpPr/>
          <p:nvPr/>
        </p:nvSpPr>
        <p:spPr>
          <a:xfrm>
            <a:off x="81000" y="6165720"/>
            <a:ext cx="2322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3" name=""/>
          <p:cNvSpPr/>
          <p:nvPr/>
        </p:nvSpPr>
        <p:spPr>
          <a:xfrm>
            <a:off x="204840" y="6232680"/>
            <a:ext cx="22194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Support VP PRC</a:t>
            </a:r>
            <a:endParaRPr b="0" lang="en-US" sz="1500" strike="noStrike" u="none">
              <a:solidFill>
                <a:srgbClr val="ffffff"/>
              </a:solidFill>
              <a:effectLst/>
              <a:uFillTx/>
              <a:latin typeface="Arial"/>
            </a:endParaRPr>
          </a:p>
        </p:txBody>
      </p:sp>
      <p:sp>
        <p:nvSpPr>
          <p:cNvPr id="224" name=""/>
          <p:cNvSpPr/>
          <p:nvPr/>
        </p:nvSpPr>
        <p:spPr>
          <a:xfrm>
            <a:off x="3265560" y="5386320"/>
            <a:ext cx="6018120" cy="6861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Comprised of MDs and EMDs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all Commercial and Strategic Professional and Technical VPs</a:t>
            </a:r>
            <a:endParaRPr b="0" lang="en-US" sz="1500" strike="noStrike" u="none">
              <a:solidFill>
                <a:srgbClr val="ffffff"/>
              </a:solidFill>
              <a:effectLst/>
              <a:uFillTx/>
              <a:latin typeface="Arial"/>
            </a:endParaRPr>
          </a:p>
        </p:txBody>
      </p:sp>
      <p:sp>
        <p:nvSpPr>
          <p:cNvPr id="225" name=""/>
          <p:cNvSpPr/>
          <p:nvPr/>
        </p:nvSpPr>
        <p:spPr>
          <a:xfrm>
            <a:off x="3265560" y="6224760"/>
            <a:ext cx="6018120" cy="457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Comprised of MDs and EMDs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Support VPs</a:t>
            </a:r>
            <a:endParaRPr b="0" lang="en-US" sz="1500" strike="noStrike" u="none">
              <a:solidFill>
                <a:srgbClr val="ffffff"/>
              </a:solidFill>
              <a:effectLst/>
              <a:uFillTx/>
              <a:latin typeface="Arial"/>
            </a:endParaRPr>
          </a:p>
        </p:txBody>
      </p:sp>
      <p:sp>
        <p:nvSpPr>
          <p:cNvPr id="226" name=""/>
          <p:cNvSpPr/>
          <p:nvPr/>
        </p:nvSpPr>
        <p:spPr>
          <a:xfrm>
            <a:off x="747540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27"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28"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543C2094-1DE1-4B8E-B824-756EF365D90D}" type="slidenum">
              <a:t>12</a:t>
            </a:fld>
          </a:p>
        </p:txBody>
      </p:sp>
    </p:spTree>
  </p:cSld>
  <p:transition>
    <p:wipe dir="r"/>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29" name="PlaceHolder 1"/>
          <p:cNvSpPr>
            <a:spLocks noGrp="1"/>
          </p:cNvSpPr>
          <p:nvPr>
            <p:ph type="title"/>
          </p:nvPr>
        </p:nvSpPr>
        <p:spPr>
          <a:xfrm>
            <a:off x="76320" y="228600"/>
            <a:ext cx="8991360" cy="4575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000" strike="noStrike" u="none">
                <a:solidFill>
                  <a:srgbClr val="fefb00"/>
                </a:solidFill>
                <a:effectLst/>
                <a:uFillTx/>
                <a:latin typeface="Arial Black"/>
              </a:rPr>
              <a:t>PARTNER EVALUATION CRITERIA</a:t>
            </a:r>
            <a:endParaRPr b="0" lang="en-US" sz="3000" strike="noStrike" u="none">
              <a:solidFill>
                <a:srgbClr val="fefb00"/>
              </a:solidFill>
              <a:effectLst/>
              <a:uFillTx/>
              <a:latin typeface="Arial Black"/>
            </a:endParaRPr>
          </a:p>
        </p:txBody>
      </p:sp>
      <p:sp>
        <p:nvSpPr>
          <p:cNvPr id="230" name=""/>
          <p:cNvSpPr/>
          <p:nvPr/>
        </p:nvSpPr>
        <p:spPr>
          <a:xfrm>
            <a:off x="230040" y="5303880"/>
            <a:ext cx="7986960" cy="1363680"/>
          </a:xfrm>
          <a:custGeom>
            <a:avLst/>
            <a:gdLst/>
            <a:ahLst/>
            <a:rect l="l" t="t" r="r" b="b"/>
            <a:pathLst>
              <a:path w="1352" h="1000">
                <a:moveTo>
                  <a:pt x="0" y="791"/>
                </a:moveTo>
                <a:lnTo>
                  <a:pt x="0" y="440"/>
                </a:lnTo>
                <a:lnTo>
                  <a:pt x="1023" y="184"/>
                </a:lnTo>
                <a:lnTo>
                  <a:pt x="1023" y="0"/>
                </a:lnTo>
                <a:lnTo>
                  <a:pt x="1351" y="480"/>
                </a:lnTo>
                <a:lnTo>
                  <a:pt x="1023" y="999"/>
                </a:lnTo>
                <a:lnTo>
                  <a:pt x="1023" y="791"/>
                </a:lnTo>
                <a:lnTo>
                  <a:pt x="0" y="791"/>
                </a:lnTo>
              </a:path>
            </a:pathLst>
          </a:custGeom>
          <a:solidFill>
            <a:srgbClr val="0000fe"/>
          </a:solidFill>
          <a:ln cap="rnd"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31" name=""/>
          <p:cNvSpPr/>
          <p:nvPr/>
        </p:nvSpPr>
        <p:spPr>
          <a:xfrm>
            <a:off x="230040" y="5608800"/>
            <a:ext cx="4873680" cy="1008000"/>
          </a:xfrm>
          <a:custGeom>
            <a:avLst/>
            <a:gdLst/>
            <a:ahLst/>
            <a:rect l="l" t="t" r="r" b="b"/>
            <a:pathLst>
              <a:path w="1352" h="1000">
                <a:moveTo>
                  <a:pt x="0" y="791"/>
                </a:moveTo>
                <a:lnTo>
                  <a:pt x="0" y="440"/>
                </a:lnTo>
                <a:lnTo>
                  <a:pt x="1023" y="184"/>
                </a:lnTo>
                <a:lnTo>
                  <a:pt x="1023" y="0"/>
                </a:lnTo>
                <a:lnTo>
                  <a:pt x="1351" y="480"/>
                </a:lnTo>
                <a:lnTo>
                  <a:pt x="1023" y="999"/>
                </a:lnTo>
                <a:lnTo>
                  <a:pt x="1023" y="791"/>
                </a:lnTo>
                <a:lnTo>
                  <a:pt x="0" y="791"/>
                </a:lnTo>
              </a:path>
            </a:pathLst>
          </a:custGeom>
          <a:solidFill>
            <a:srgbClr val="0000fe"/>
          </a:solidFill>
          <a:ln cap="rnd"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32" name=""/>
          <p:cNvSpPr/>
          <p:nvPr/>
        </p:nvSpPr>
        <p:spPr>
          <a:xfrm>
            <a:off x="68400" y="3071880"/>
            <a:ext cx="2468520" cy="2336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Individual skills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Problem solving</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People leadership</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Communication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Specialized knowledge</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Project management (meeting deadlines, etc.)</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Teamwork</a:t>
            </a:r>
            <a:endParaRPr b="0" lang="en-US" sz="1500" strike="noStrike" u="none">
              <a:solidFill>
                <a:srgbClr val="ffffff"/>
              </a:solidFill>
              <a:effectLst/>
              <a:uFillTx/>
              <a:latin typeface="Arial"/>
            </a:endParaRPr>
          </a:p>
        </p:txBody>
      </p:sp>
      <p:sp>
        <p:nvSpPr>
          <p:cNvPr id="233" name=""/>
          <p:cNvSpPr/>
          <p:nvPr/>
        </p:nvSpPr>
        <p:spPr>
          <a:xfrm>
            <a:off x="2606760" y="1951200"/>
            <a:ext cx="3054240" cy="3479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Commercial impact</a:t>
            </a:r>
            <a:endParaRPr b="0" lang="en-US" sz="1500" strike="noStrike" u="none">
              <a:solidFill>
                <a:srgbClr val="ffffff"/>
              </a:solidFill>
              <a:effectLst/>
              <a:uFillTx/>
              <a:latin typeface="Arial"/>
            </a:endParaRPr>
          </a:p>
          <a:p>
            <a:pPr lvl="1" marL="266760" indent="-265320">
              <a:buClr>
                <a:srgbClr val="fefb00"/>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Identifiable value creation</a:t>
            </a:r>
            <a:endParaRPr b="0" lang="en-US" sz="1500" strike="noStrike" u="none">
              <a:solidFill>
                <a:srgbClr val="ffffff"/>
              </a:solidFill>
              <a:effectLst/>
              <a:uFillTx/>
              <a:latin typeface="Arial"/>
            </a:endParaRPr>
          </a:p>
          <a:p>
            <a:pPr lvl="2" marL="528480" indent="-2426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 financial impact</a:t>
            </a:r>
            <a:endParaRPr b="0" lang="en-US" sz="1500" strike="noStrike" u="none">
              <a:solidFill>
                <a:srgbClr val="ffffff"/>
              </a:solidFill>
              <a:effectLst/>
              <a:uFillTx/>
              <a:latin typeface="Arial"/>
            </a:endParaRPr>
          </a:p>
          <a:p>
            <a:pPr lvl="2" marL="528480" indent="-2426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Business building</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Deal completion/closing skills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Creativity/innovation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Deal identification </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Structuring (finding the value in a deal)</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Risk management/business judgment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Customer relationship development and management (upsell)</a:t>
            </a:r>
            <a:endParaRPr b="0" lang="en-US" sz="1500" strike="noStrike" u="none">
              <a:solidFill>
                <a:srgbClr val="ffffff"/>
              </a:solidFill>
              <a:effectLst/>
              <a:uFillTx/>
              <a:latin typeface="Arial"/>
            </a:endParaRPr>
          </a:p>
        </p:txBody>
      </p:sp>
      <p:sp>
        <p:nvSpPr>
          <p:cNvPr id="234" name=""/>
          <p:cNvSpPr/>
          <p:nvPr/>
        </p:nvSpPr>
        <p:spPr>
          <a:xfrm>
            <a:off x="5830920" y="1084320"/>
            <a:ext cx="3058920" cy="37083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Organizational impact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Demonstrated ability to build and grow businesses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People development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Collaboration/networking across the organization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Internal committee participation/leadership </a:t>
            </a:r>
            <a:br>
              <a:rPr sz="1500"/>
            </a:br>
            <a:r>
              <a:rPr b="1" lang="en-US" sz="1500" strike="noStrike" u="none">
                <a:solidFill>
                  <a:srgbClr val="ffffff"/>
                </a:solidFill>
                <a:effectLst/>
                <a:uFillTx/>
                <a:latin typeface="Arial"/>
              </a:rPr>
              <a:t>(e.g., PRC)</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 project team leadership (e.g., Vision/ Values)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External reputation and network </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Recruiting leadership</a:t>
            </a:r>
            <a:endParaRPr b="0" lang="en-US" sz="1500" strike="noStrike" u="none">
              <a:solidFill>
                <a:srgbClr val="ffffff"/>
              </a:solidFill>
              <a:effectLst/>
              <a:uFillTx/>
              <a:latin typeface="Arial"/>
            </a:endParaRPr>
          </a:p>
        </p:txBody>
      </p:sp>
      <p:sp>
        <p:nvSpPr>
          <p:cNvPr id="235" name=""/>
          <p:cNvSpPr/>
          <p:nvPr/>
        </p:nvSpPr>
        <p:spPr>
          <a:xfrm>
            <a:off x="68400" y="3381480"/>
            <a:ext cx="2423880" cy="0"/>
          </a:xfrm>
          <a:prstGeom prst="line">
            <a:avLst/>
          </a:prstGeom>
          <a:ln w="507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36" name=""/>
          <p:cNvSpPr/>
          <p:nvPr/>
        </p:nvSpPr>
        <p:spPr>
          <a:xfrm flipH="1" flipV="1">
            <a:off x="2486160" y="2262240"/>
            <a:ext cx="2880" cy="114624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37" name=""/>
          <p:cNvSpPr/>
          <p:nvPr/>
        </p:nvSpPr>
        <p:spPr>
          <a:xfrm>
            <a:off x="2460600" y="2262240"/>
            <a:ext cx="3273480" cy="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38" name=""/>
          <p:cNvSpPr/>
          <p:nvPr/>
        </p:nvSpPr>
        <p:spPr>
          <a:xfrm flipV="1">
            <a:off x="5695920" y="1385640"/>
            <a:ext cx="6480" cy="89532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39" name=""/>
          <p:cNvSpPr/>
          <p:nvPr/>
        </p:nvSpPr>
        <p:spPr>
          <a:xfrm>
            <a:off x="5681520" y="1409760"/>
            <a:ext cx="3305160" cy="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40" name=""/>
          <p:cNvSpPr/>
          <p:nvPr/>
        </p:nvSpPr>
        <p:spPr>
          <a:xfrm>
            <a:off x="230040" y="5862600"/>
            <a:ext cx="3210120" cy="700200"/>
          </a:xfrm>
          <a:custGeom>
            <a:avLst/>
            <a:gdLst/>
            <a:ahLst/>
            <a:rect l="l" t="t" r="r" b="b"/>
            <a:pathLst>
              <a:path w="1352" h="1000">
                <a:moveTo>
                  <a:pt x="0" y="791"/>
                </a:moveTo>
                <a:lnTo>
                  <a:pt x="0" y="440"/>
                </a:lnTo>
                <a:lnTo>
                  <a:pt x="1023" y="184"/>
                </a:lnTo>
                <a:lnTo>
                  <a:pt x="1023" y="0"/>
                </a:lnTo>
                <a:lnTo>
                  <a:pt x="1351" y="480"/>
                </a:lnTo>
                <a:lnTo>
                  <a:pt x="1023" y="999"/>
                </a:lnTo>
                <a:lnTo>
                  <a:pt x="1023" y="791"/>
                </a:lnTo>
                <a:lnTo>
                  <a:pt x="0" y="791"/>
                </a:lnTo>
              </a:path>
            </a:pathLst>
          </a:custGeom>
          <a:solidFill>
            <a:srgbClr val="0000fe"/>
          </a:solidFill>
          <a:ln cap="rnd"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41" name=""/>
          <p:cNvSpPr/>
          <p:nvPr/>
        </p:nvSpPr>
        <p:spPr>
          <a:xfrm>
            <a:off x="847800" y="6140520"/>
            <a:ext cx="2608200" cy="22896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Analyst/associate</a:t>
            </a:r>
            <a:endParaRPr b="0" lang="en-US" sz="1500" strike="noStrike" u="none">
              <a:solidFill>
                <a:srgbClr val="ffffff"/>
              </a:solidFill>
              <a:effectLst/>
              <a:uFillTx/>
              <a:latin typeface="Arial"/>
            </a:endParaRPr>
          </a:p>
        </p:txBody>
      </p:sp>
      <p:sp>
        <p:nvSpPr>
          <p:cNvPr id="242" name=""/>
          <p:cNvSpPr/>
          <p:nvPr/>
        </p:nvSpPr>
        <p:spPr>
          <a:xfrm>
            <a:off x="3579840" y="5916600"/>
            <a:ext cx="1009800" cy="45756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Manager/</a:t>
            </a:r>
            <a:endParaRPr b="0" lang="en-US" sz="15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director</a:t>
            </a:r>
            <a:endParaRPr b="0" lang="en-US" sz="1500" strike="noStrike" u="none">
              <a:solidFill>
                <a:srgbClr val="ffffff"/>
              </a:solidFill>
              <a:effectLst/>
              <a:uFillTx/>
              <a:latin typeface="Arial"/>
            </a:endParaRPr>
          </a:p>
        </p:txBody>
      </p:sp>
      <p:sp>
        <p:nvSpPr>
          <p:cNvPr id="243" name=""/>
          <p:cNvSpPr/>
          <p:nvPr/>
        </p:nvSpPr>
        <p:spPr>
          <a:xfrm>
            <a:off x="5286240" y="5904000"/>
            <a:ext cx="2140200" cy="22896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VP, MD, Exec MD</a:t>
            </a:r>
            <a:endParaRPr b="0" lang="en-US" sz="1500" strike="noStrike" u="none">
              <a:solidFill>
                <a:srgbClr val="ffffff"/>
              </a:solidFill>
              <a:effectLst/>
              <a:uFillTx/>
              <a:latin typeface="Arial"/>
            </a:endParaRPr>
          </a:p>
        </p:txBody>
      </p:sp>
      <p:sp>
        <p:nvSpPr>
          <p:cNvPr id="244" name=""/>
          <p:cNvSpPr/>
          <p:nvPr/>
        </p:nvSpPr>
        <p:spPr>
          <a:xfrm>
            <a:off x="747540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45"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46"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B04E65CD-4047-4C02-B44E-5F25D6E65036}" type="slidenum">
              <a:t>13</a:t>
            </a:fld>
          </a:p>
        </p:txBody>
      </p:sp>
    </p:spTree>
  </p:cSld>
  <p:transition>
    <p:wipe dir="r"/>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47"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COMPENSATION/INCENTIVES</a:t>
            </a:r>
            <a:endParaRPr b="0" lang="en-US" sz="3200" strike="noStrike" u="none">
              <a:solidFill>
                <a:srgbClr val="fefb00"/>
              </a:solidFill>
              <a:effectLst/>
              <a:uFillTx/>
              <a:latin typeface="Arial Black"/>
            </a:endParaRPr>
          </a:p>
        </p:txBody>
      </p:sp>
      <p:sp>
        <p:nvSpPr>
          <p:cNvPr id="248" name=""/>
          <p:cNvSpPr/>
          <p:nvPr/>
        </p:nvSpPr>
        <p:spPr>
          <a:xfrm>
            <a:off x="68400" y="1582560"/>
            <a:ext cx="3112920" cy="3376800"/>
          </a:xfrm>
          <a:prstGeom prst="rect">
            <a:avLst/>
          </a:prstGeom>
          <a:gradFill rotWithShape="0">
            <a:gsLst>
              <a:gs pos="0">
                <a:srgbClr val="000075"/>
              </a:gs>
              <a:gs pos="50000">
                <a:srgbClr val="0000fe"/>
              </a:gs>
              <a:gs pos="100000">
                <a:srgbClr val="000075"/>
              </a:gs>
            </a:gsLst>
            <a:lin ang="13500000"/>
          </a:gradFill>
          <a:ln w="19080">
            <a:solidFill>
              <a:srgbClr val="ffffff"/>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Compensation tenets</a:t>
            </a:r>
            <a:endParaRPr b="0" lang="en-US" sz="1600" strike="noStrike" u="none">
              <a:solidFill>
                <a:srgbClr val="ffffff"/>
              </a:solidFill>
              <a:effectLst/>
              <a:uFillTx/>
              <a:latin typeface="Arial"/>
            </a:endParaRPr>
          </a:p>
        </p:txBody>
      </p:sp>
      <p:sp>
        <p:nvSpPr>
          <p:cNvPr id="249" name=""/>
          <p:cNvSpPr/>
          <p:nvPr/>
        </p:nvSpPr>
        <p:spPr>
          <a:xfrm>
            <a:off x="182520" y="2049480"/>
            <a:ext cx="2746440" cy="2793240"/>
          </a:xfrm>
          <a:prstGeom prst="rect">
            <a:avLst/>
          </a:prstGeom>
          <a:noFill/>
          <a:ln w="0">
            <a:noFill/>
          </a:ln>
        </p:spPr>
        <p:style>
          <a:lnRef idx="0"/>
          <a:fillRef idx="0"/>
          <a:effectRef idx="0"/>
          <a:fontRef idx="minor"/>
        </p:style>
        <p:txBody>
          <a:bodyPr lIns="0" rIns="0" tIns="0" bIns="0" anchor="t">
            <a:spAutoFit/>
          </a:bodyPr>
          <a:p>
            <a:pPr lvl="1" marL="171360" indent="-169920">
              <a:spcAft>
                <a:spcPts val="1400"/>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Partners have more compensation at risk than a typical corporate executive</a:t>
            </a:r>
            <a:endParaRPr b="0" lang="en-US" sz="1600" strike="noStrike" u="none">
              <a:solidFill>
                <a:srgbClr val="ffffff"/>
              </a:solidFill>
              <a:effectLst/>
              <a:uFillTx/>
              <a:latin typeface="Arial"/>
            </a:endParaRPr>
          </a:p>
          <a:p>
            <a:pPr lvl="1" marL="171360" indent="-169920">
              <a:spcAft>
                <a:spcPts val="1400"/>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Increasing variability/ spread in compensation ranges by level</a:t>
            </a:r>
            <a:endParaRPr b="0" lang="en-US" sz="1600" strike="noStrike" u="none">
              <a:solidFill>
                <a:srgbClr val="ffffff"/>
              </a:solidFill>
              <a:effectLst/>
              <a:uFillTx/>
              <a:latin typeface="Arial"/>
            </a:endParaRPr>
          </a:p>
          <a:p>
            <a:pPr lvl="1" marL="171360" indent="-169920">
              <a:spcAft>
                <a:spcPts val="1400"/>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Corporate-wide bonus pools for each partnership level</a:t>
            </a:r>
            <a:endParaRPr b="0" lang="en-US" sz="1600" strike="noStrike" u="none">
              <a:solidFill>
                <a:srgbClr val="ffffff"/>
              </a:solidFill>
              <a:effectLst/>
              <a:uFillTx/>
              <a:latin typeface="Arial"/>
            </a:endParaRPr>
          </a:p>
        </p:txBody>
      </p:sp>
      <p:graphicFrame>
        <p:nvGraphicFramePr>
          <p:cNvPr id="250" name=""/>
          <p:cNvGraphicFramePr/>
          <p:nvPr/>
        </p:nvGraphicFramePr>
        <p:xfrm>
          <a:off x="4067280" y="1413000"/>
          <a:ext cx="4935600" cy="3076560"/>
        </p:xfrm>
        <a:graphic>
          <a:graphicData uri="http://schemas.openxmlformats.org/presentationml/2006/ole">
            <p:oleObj r:id="rId1" spid="">
              <p:embed/>
              <p:pic>
                <p:nvPicPr>
                  <p:cNvPr id="251" name="" descr=""/>
                  <p:cNvPicPr/>
                  <p:nvPr/>
                </p:nvPicPr>
                <p:blipFill>
                  <a:blip r:embed="rId2"/>
                  <a:stretch/>
                </p:blipFill>
                <p:spPr>
                  <a:xfrm>
                    <a:off x="4067280" y="1413000"/>
                    <a:ext cx="4935600" cy="3076560"/>
                  </a:xfrm>
                  <a:prstGeom prst="rect">
                    <a:avLst/>
                  </a:prstGeom>
                  <a:noFill/>
                  <a:ln w="0">
                    <a:noFill/>
                  </a:ln>
                </p:spPr>
              </p:pic>
            </p:oleObj>
          </a:graphicData>
        </a:graphic>
      </p:graphicFrame>
      <p:sp>
        <p:nvSpPr>
          <p:cNvPr id="252" name=""/>
          <p:cNvSpPr/>
          <p:nvPr/>
        </p:nvSpPr>
        <p:spPr>
          <a:xfrm>
            <a:off x="3396600" y="2998800"/>
            <a:ext cx="642600" cy="244080"/>
          </a:xfrm>
          <a:prstGeom prst="rect">
            <a:avLst/>
          </a:prstGeom>
          <a:noFill/>
          <a:ln w="0">
            <a:noFill/>
          </a:ln>
        </p:spPr>
        <p:style>
          <a:lnRef idx="0"/>
          <a:fillRef idx="0"/>
          <a:effectRef idx="0"/>
          <a:fontRef idx="minor"/>
        </p:style>
        <p:txBody>
          <a:bodyPr wrap="none"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At-risk</a:t>
            </a:r>
            <a:endParaRPr b="0" lang="en-US" sz="1600" strike="noStrike" u="none">
              <a:solidFill>
                <a:srgbClr val="ffffff"/>
              </a:solidFill>
              <a:effectLst/>
              <a:uFillTx/>
              <a:latin typeface="Arial"/>
            </a:endParaRPr>
          </a:p>
        </p:txBody>
      </p:sp>
      <p:sp>
        <p:nvSpPr>
          <p:cNvPr id="253" name=""/>
          <p:cNvSpPr/>
          <p:nvPr/>
        </p:nvSpPr>
        <p:spPr>
          <a:xfrm>
            <a:off x="3395880" y="3599280"/>
            <a:ext cx="586800" cy="487800"/>
          </a:xfrm>
          <a:prstGeom prst="rect">
            <a:avLst/>
          </a:prstGeom>
          <a:noFill/>
          <a:ln w="0">
            <a:noFill/>
          </a:ln>
        </p:spPr>
        <p:style>
          <a:lnRef idx="0"/>
          <a:fillRef idx="0"/>
          <a:effectRef idx="0"/>
          <a:fontRef idx="minor"/>
        </p:style>
        <p:txBody>
          <a:bodyPr wrap="none"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Base </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salary</a:t>
            </a:r>
            <a:endParaRPr b="0" lang="en-US" sz="1600" strike="noStrike" u="none">
              <a:solidFill>
                <a:srgbClr val="ffffff"/>
              </a:solidFill>
              <a:effectLst/>
              <a:uFillTx/>
              <a:latin typeface="Arial"/>
            </a:endParaRPr>
          </a:p>
        </p:txBody>
      </p:sp>
      <p:sp>
        <p:nvSpPr>
          <p:cNvPr id="254" name=""/>
          <p:cNvSpPr/>
          <p:nvPr/>
        </p:nvSpPr>
        <p:spPr>
          <a:xfrm>
            <a:off x="5397480" y="4489560"/>
            <a:ext cx="946080" cy="48780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VP </a:t>
            </a:r>
            <a:endParaRPr b="0" lang="en-US" sz="1600" strike="noStrike" u="none">
              <a:solidFill>
                <a:srgbClr val="ffffff"/>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(Partner)</a:t>
            </a:r>
            <a:endParaRPr b="0" lang="en-US" sz="1600" strike="noStrike" u="none">
              <a:solidFill>
                <a:srgbClr val="ffffff"/>
              </a:solidFill>
              <a:effectLst/>
              <a:uFillTx/>
              <a:latin typeface="Arial"/>
            </a:endParaRPr>
          </a:p>
        </p:txBody>
      </p:sp>
      <p:sp>
        <p:nvSpPr>
          <p:cNvPr id="255" name=""/>
          <p:cNvSpPr/>
          <p:nvPr/>
        </p:nvSpPr>
        <p:spPr>
          <a:xfrm>
            <a:off x="7032600" y="4489560"/>
            <a:ext cx="3160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MD</a:t>
            </a:r>
            <a:endParaRPr b="0" lang="en-US" sz="1600" strike="noStrike" u="none">
              <a:solidFill>
                <a:srgbClr val="ffffff"/>
              </a:solidFill>
              <a:effectLst/>
              <a:uFillTx/>
              <a:latin typeface="Arial"/>
            </a:endParaRPr>
          </a:p>
        </p:txBody>
      </p:sp>
      <p:sp>
        <p:nvSpPr>
          <p:cNvPr id="256" name=""/>
          <p:cNvSpPr/>
          <p:nvPr/>
        </p:nvSpPr>
        <p:spPr>
          <a:xfrm>
            <a:off x="8228160" y="4489560"/>
            <a:ext cx="4510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EMD</a:t>
            </a:r>
            <a:endParaRPr b="0" lang="en-US" sz="1600" strike="noStrike" u="none">
              <a:solidFill>
                <a:srgbClr val="ffffff"/>
              </a:solidFill>
              <a:effectLst/>
              <a:uFillTx/>
              <a:latin typeface="Arial"/>
            </a:endParaRPr>
          </a:p>
        </p:txBody>
      </p:sp>
      <p:sp>
        <p:nvSpPr>
          <p:cNvPr id="257" name=""/>
          <p:cNvSpPr/>
          <p:nvPr/>
        </p:nvSpPr>
        <p:spPr>
          <a:xfrm>
            <a:off x="3924360" y="4489560"/>
            <a:ext cx="1355760" cy="48780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VP </a:t>
            </a:r>
            <a:endParaRPr b="0" lang="en-US" sz="1600" strike="noStrike" u="none">
              <a:solidFill>
                <a:srgbClr val="ffffff"/>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(Non-Partner)</a:t>
            </a:r>
            <a:endParaRPr b="0" lang="en-US" sz="1600" strike="noStrike" u="none">
              <a:solidFill>
                <a:srgbClr val="ffffff"/>
              </a:solidFill>
              <a:effectLst/>
              <a:uFillTx/>
              <a:latin typeface="Arial"/>
            </a:endParaRPr>
          </a:p>
        </p:txBody>
      </p:sp>
      <p:sp>
        <p:nvSpPr>
          <p:cNvPr id="258" name=""/>
          <p:cNvSpPr/>
          <p:nvPr/>
        </p:nvSpPr>
        <p:spPr>
          <a:xfrm>
            <a:off x="3395520" y="1314360"/>
            <a:ext cx="5607360" cy="244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Relative level of compensation at-risk for partners</a:t>
            </a:r>
            <a:endParaRPr b="0" lang="en-US" sz="1600" strike="noStrike" u="none">
              <a:solidFill>
                <a:srgbClr val="ffffff"/>
              </a:solidFill>
              <a:effectLst/>
              <a:uFillTx/>
              <a:latin typeface="Arial"/>
            </a:endParaRPr>
          </a:p>
        </p:txBody>
      </p:sp>
      <p:sp>
        <p:nvSpPr>
          <p:cNvPr id="259" name=""/>
          <p:cNvSpPr/>
          <p:nvPr/>
        </p:nvSpPr>
        <p:spPr>
          <a:xfrm>
            <a:off x="747540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60"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61"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3399085A-BA0E-4D62-8427-DFCAF87A1339}" type="slidenum">
              <a:t>14</a:t>
            </a:fld>
          </a:p>
        </p:txBody>
      </p:sp>
    </p:spTree>
  </p:cSld>
  <p:transition>
    <p:wipe dir="r"/>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2"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PPM ACCELERATOR</a:t>
            </a:r>
            <a:endParaRPr b="0" lang="en-US" sz="3200" strike="noStrike" u="none">
              <a:solidFill>
                <a:srgbClr val="fefb00"/>
              </a:solidFill>
              <a:effectLst/>
              <a:uFillTx/>
              <a:latin typeface="Arial Black"/>
            </a:endParaRPr>
          </a:p>
        </p:txBody>
      </p:sp>
      <p:sp>
        <p:nvSpPr>
          <p:cNvPr id="263" name=""/>
          <p:cNvSpPr/>
          <p:nvPr/>
        </p:nvSpPr>
        <p:spPr>
          <a:xfrm>
            <a:off x="81000" y="1494000"/>
            <a:ext cx="8796240" cy="367776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Supports the PPM by </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Creating a formal mechanism to harness internal innovation potential and build new businesses</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Fostering cooperation and networking across the organization</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Increasing attraction and retention of entrepreneurial talent</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Capturing and codifying institutional business building skills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p:txBody>
      </p:sp>
      <p:sp>
        <p:nvSpPr>
          <p:cNvPr id="264"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65" name=""/>
          <p:cNvSpPr/>
          <p:nvPr/>
        </p:nvSpPr>
        <p:spPr>
          <a:xfrm>
            <a:off x="816768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66"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01A624CF-7376-4C40-BE0B-6027B473130F}" type="slidenum">
              <a:t>15</a:t>
            </a:fld>
          </a:p>
        </p:txBody>
      </p:sp>
    </p:spTree>
  </p:cSld>
  <p:transition>
    <p:wipe dir="r"/>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7"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ACCELERATOR OBJECTIVES</a:t>
            </a:r>
            <a:endParaRPr b="0" lang="en-US" sz="3200" strike="noStrike" u="none">
              <a:solidFill>
                <a:srgbClr val="fefb00"/>
              </a:solidFill>
              <a:effectLst/>
              <a:uFillTx/>
              <a:latin typeface="Arial Black"/>
            </a:endParaRPr>
          </a:p>
        </p:txBody>
      </p:sp>
      <p:sp>
        <p:nvSpPr>
          <p:cNvPr id="268" name=""/>
          <p:cNvSpPr/>
          <p:nvPr/>
        </p:nvSpPr>
        <p:spPr>
          <a:xfrm>
            <a:off x="81000" y="1216080"/>
            <a:ext cx="9063000" cy="249624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Primary</a:t>
            </a:r>
            <a:r>
              <a:rPr b="1" lang="en-US" sz="2000" strike="noStrike" u="none">
                <a:solidFill>
                  <a:srgbClr val="ffffff"/>
                </a:solidFill>
                <a:effectLst/>
                <a:uFillTx/>
                <a:latin typeface="Arial"/>
              </a:rPr>
              <a:t> </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Supply additional capacity to identify, evaluate, and develop new business ideas – especially those ideas that require cross-functional input</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Access appropriate resources required for successful business building</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Support “break-out” innovation in core and non-core activities</a:t>
            </a:r>
            <a:endParaRPr b="0" lang="en-US" sz="2000" strike="noStrike" u="none">
              <a:solidFill>
                <a:srgbClr val="ffffff"/>
              </a:solidFill>
              <a:effectLst/>
              <a:uFillTx/>
              <a:latin typeface="Arial"/>
            </a:endParaRPr>
          </a:p>
        </p:txBody>
      </p:sp>
      <p:sp>
        <p:nvSpPr>
          <p:cNvPr id="269" name=""/>
          <p:cNvSpPr/>
          <p:nvPr/>
        </p:nvSpPr>
        <p:spPr>
          <a:xfrm>
            <a:off x="81000" y="4127400"/>
            <a:ext cx="9063000" cy="219132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Secondary</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Provide new career and potential wealth-building opportunities</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Develop a platform that is exemplary of a PPM</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Create a complimentary offering to existing corporate venture capital activities</a:t>
            </a:r>
            <a:endParaRPr b="0" lang="en-US" sz="2000" strike="noStrike" u="none">
              <a:solidFill>
                <a:srgbClr val="ffffff"/>
              </a:solidFill>
              <a:effectLst/>
              <a:uFillTx/>
              <a:latin typeface="Arial"/>
            </a:endParaRPr>
          </a:p>
        </p:txBody>
      </p:sp>
      <p:sp>
        <p:nvSpPr>
          <p:cNvPr id="270"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71" name=""/>
          <p:cNvSpPr/>
          <p:nvPr/>
        </p:nvSpPr>
        <p:spPr>
          <a:xfrm>
            <a:off x="816768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72"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68D0FBF4-C2EA-4AA0-AC39-7E16DA42FF94}" type="slidenum">
              <a:t>16</a:t>
            </a:fld>
          </a:p>
        </p:txBody>
      </p:sp>
    </p:spTree>
  </p:cSld>
  <p:transition>
    <p:wipe dir="r"/>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3"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ACCELERATOR – </a:t>
            </a:r>
            <a:br>
              <a:rPr sz="3200"/>
            </a:br>
            <a:r>
              <a:rPr b="0" lang="en-US" sz="3200" strike="noStrike" u="none">
                <a:solidFill>
                  <a:srgbClr val="fefb00"/>
                </a:solidFill>
                <a:effectLst/>
                <a:uFillTx/>
                <a:latin typeface="Arial Black"/>
              </a:rPr>
              <a:t>GUIDING PRINCIPLES</a:t>
            </a:r>
            <a:endParaRPr b="0" lang="en-US" sz="3200" strike="noStrike" u="none">
              <a:solidFill>
                <a:srgbClr val="fefb00"/>
              </a:solidFill>
              <a:effectLst/>
              <a:uFillTx/>
              <a:latin typeface="Arial Black"/>
            </a:endParaRPr>
          </a:p>
        </p:txBody>
      </p:sp>
      <p:sp>
        <p:nvSpPr>
          <p:cNvPr id="274" name=""/>
          <p:cNvSpPr/>
          <p:nvPr/>
        </p:nvSpPr>
        <p:spPr>
          <a:xfrm>
            <a:off x="81000" y="1836720"/>
            <a:ext cx="9063000" cy="3938040"/>
          </a:xfrm>
          <a:prstGeom prst="rect">
            <a:avLst/>
          </a:prstGeom>
          <a:noFill/>
          <a:ln w="0">
            <a:noFill/>
          </a:ln>
        </p:spPr>
        <p:style>
          <a:lnRef idx="0"/>
          <a:fillRef idx="0"/>
          <a:effectRef idx="0"/>
          <a:fontRef idx="minor"/>
        </p:style>
        <p:txBody>
          <a:bodyPr lIns="0" rIns="0" tIns="0" bIns="0" anchor="t">
            <a:spAutoFit/>
          </a:bodyPr>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All ideas, both core and non-core, will be considered for investment</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External resources, funding, etc. will be considered for ideas expected to be divested</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All investment and external party involvement decisions are approved by the Enron Investment Committee</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Business units will have the option to develop core ideas internally, but will be compensated/rewarded for providing ideas and resources to the accelerator</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Whenever possible, fair market value will be used to assesss value creation and transfer pricing</a:t>
            </a:r>
            <a:endParaRPr b="0" lang="en-US" sz="2000" strike="noStrike" u="none">
              <a:solidFill>
                <a:srgbClr val="ffffff"/>
              </a:solidFill>
              <a:effectLst/>
              <a:uFillTx/>
              <a:latin typeface="Arial"/>
            </a:endParaRPr>
          </a:p>
        </p:txBody>
      </p:sp>
      <p:sp>
        <p:nvSpPr>
          <p:cNvPr id="275"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76" name=""/>
          <p:cNvSpPr/>
          <p:nvPr/>
        </p:nvSpPr>
        <p:spPr>
          <a:xfrm>
            <a:off x="816768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77"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0FB6D22A-9B44-4141-9BC1-44128FC1A178}" type="slidenum">
              <a:t>17</a:t>
            </a:fld>
          </a:p>
        </p:txBody>
      </p:sp>
    </p:spTree>
  </p:cSld>
  <p:transition>
    <p:wipe dir="r"/>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8" name="PlaceHolder 1"/>
          <p:cNvSpPr>
            <a:spLocks noGrp="1"/>
          </p:cNvSpPr>
          <p:nvPr>
            <p:ph type="title"/>
          </p:nvPr>
        </p:nvSpPr>
        <p:spPr>
          <a:xfrm>
            <a:off x="76320" y="228600"/>
            <a:ext cx="8991360" cy="4575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000" strike="noStrike" u="none">
                <a:solidFill>
                  <a:srgbClr val="fefb00"/>
                </a:solidFill>
                <a:effectLst/>
                <a:uFillTx/>
                <a:latin typeface="Arial Black"/>
              </a:rPr>
              <a:t>ACCELERATOR – CORE ACTIVITIES</a:t>
            </a:r>
            <a:endParaRPr b="0" lang="en-US" sz="3000" strike="noStrike" u="none">
              <a:solidFill>
                <a:srgbClr val="fefb00"/>
              </a:solidFill>
              <a:effectLst/>
              <a:uFillTx/>
              <a:latin typeface="Arial Black"/>
            </a:endParaRPr>
          </a:p>
        </p:txBody>
      </p:sp>
      <p:sp>
        <p:nvSpPr>
          <p:cNvPr id="279" name=""/>
          <p:cNvSpPr/>
          <p:nvPr/>
        </p:nvSpPr>
        <p:spPr>
          <a:xfrm>
            <a:off x="800280" y="1230480"/>
            <a:ext cx="7315200" cy="2431800"/>
          </a:xfrm>
          <a:prstGeom prst="rect">
            <a:avLst/>
          </a:prstGeom>
          <a:noFill/>
          <a:ln w="12600">
            <a:solidFill>
              <a:srgbClr val="ffffff"/>
            </a:solidFill>
            <a:miter/>
          </a:ln>
        </p:spPr>
        <p:style>
          <a:lnRef idx="0"/>
          <a:fillRef idx="0"/>
          <a:effectRef idx="0"/>
          <a:fontRef idx="minor"/>
        </p:style>
        <p:txBody>
          <a:bodyPr lIns="97200" rIns="97200" tIns="48600" bIns="48600" anchor="t">
            <a:noAutofit/>
          </a:bodyPr>
          <a:p>
            <a:pPr algn="ctr">
              <a:spcBef>
                <a:spcPts val="876"/>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400" strike="noStrike" u="none">
                <a:solidFill>
                  <a:srgbClr val="fefb00"/>
                </a:solidFill>
                <a:effectLst/>
                <a:uFillTx/>
                <a:latin typeface="Arial"/>
              </a:rPr>
              <a:t>Core Activities</a:t>
            </a:r>
            <a:endParaRPr b="0" lang="en-US" sz="1400" strike="noStrike" u="none">
              <a:solidFill>
                <a:srgbClr val="ffffff"/>
              </a:solidFill>
              <a:effectLst/>
              <a:uFillTx/>
              <a:latin typeface="Arial"/>
            </a:endParaRPr>
          </a:p>
        </p:txBody>
      </p:sp>
      <p:sp>
        <p:nvSpPr>
          <p:cNvPr id="280" name=""/>
          <p:cNvSpPr/>
          <p:nvPr/>
        </p:nvSpPr>
        <p:spPr>
          <a:xfrm>
            <a:off x="923760" y="1741320"/>
            <a:ext cx="1285920" cy="1698840"/>
          </a:xfrm>
          <a:prstGeom prst="rect">
            <a:avLst/>
          </a:prstGeom>
          <a:gradFill rotWithShape="0">
            <a:gsLst>
              <a:gs pos="0">
                <a:srgbClr val="2e4675"/>
              </a:gs>
              <a:gs pos="50000">
                <a:srgbClr val="6598ff"/>
              </a:gs>
              <a:gs pos="100000">
                <a:srgbClr val="2e4675"/>
              </a:gs>
            </a:gsLst>
            <a:lin ang="13500000"/>
          </a:gradFill>
          <a:ln w="9360">
            <a:solidFill>
              <a:srgbClr val="ffffff"/>
            </a:solidFill>
            <a:miter/>
          </a:ln>
        </p:spPr>
        <p:style>
          <a:lnRef idx="0"/>
          <a:fillRef idx="0"/>
          <a:effectRef idx="0"/>
          <a:fontRef idx="minor"/>
        </p:style>
        <p:txBody>
          <a:bodyPr lIns="97200" rIns="97200" tIns="48600" bIns="48600" anchor="t">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efb00"/>
                </a:solidFill>
                <a:effectLst/>
                <a:uFillTx/>
                <a:latin typeface="Arial"/>
              </a:rPr>
              <a:t>Innovation/ Ideation</a:t>
            </a:r>
            <a:br>
              <a:rPr sz="1200"/>
            </a:br>
            <a:r>
              <a:rPr b="1" lang="en-GB" sz="1200" strike="noStrike" u="none">
                <a:solidFill>
                  <a:srgbClr val="ffffff"/>
                </a:solidFill>
                <a:effectLst/>
                <a:uFillTx/>
                <a:latin typeface="Arial"/>
              </a:rPr>
              <a:t>(Idea Attraction/ Generation)</a:t>
            </a:r>
            <a:endParaRPr b="0" lang="en-US" sz="1200" strike="noStrike" u="none">
              <a:solidFill>
                <a:srgbClr val="ffffff"/>
              </a:solidFill>
              <a:effectLst/>
              <a:uFillTx/>
              <a:latin typeface="Arial"/>
            </a:endParaRPr>
          </a:p>
        </p:txBody>
      </p:sp>
      <p:sp>
        <p:nvSpPr>
          <p:cNvPr id="281" name=""/>
          <p:cNvSpPr/>
          <p:nvPr/>
        </p:nvSpPr>
        <p:spPr>
          <a:xfrm>
            <a:off x="2368440" y="1741320"/>
            <a:ext cx="1289160" cy="1698840"/>
          </a:xfrm>
          <a:prstGeom prst="rect">
            <a:avLst/>
          </a:prstGeom>
          <a:gradFill rotWithShape="0">
            <a:gsLst>
              <a:gs pos="0">
                <a:srgbClr val="2e4675"/>
              </a:gs>
              <a:gs pos="50000">
                <a:srgbClr val="6598ff"/>
              </a:gs>
              <a:gs pos="100000">
                <a:srgbClr val="2e4675"/>
              </a:gs>
            </a:gsLst>
            <a:lin ang="13500000"/>
          </a:gradFill>
          <a:ln w="9360">
            <a:solidFill>
              <a:srgbClr val="ffffff"/>
            </a:solidFill>
            <a:miter/>
          </a:ln>
        </p:spPr>
        <p:style>
          <a:lnRef idx="0"/>
          <a:fillRef idx="0"/>
          <a:effectRef idx="0"/>
          <a:fontRef idx="minor"/>
        </p:style>
        <p:txBody>
          <a:bodyPr lIns="97200" rIns="97200" tIns="48600" bIns="48600" anchor="t">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efb00"/>
                </a:solidFill>
                <a:effectLst/>
                <a:uFillTx/>
                <a:latin typeface="Arial"/>
              </a:rPr>
              <a:t>“Stress Test” Ideas</a:t>
            </a:r>
            <a:br>
              <a:rPr sz="1200"/>
            </a:br>
            <a:r>
              <a:rPr b="1" lang="en-GB" sz="1200" strike="noStrike" u="none">
                <a:solidFill>
                  <a:srgbClr val="ffffff"/>
                </a:solidFill>
                <a:effectLst/>
                <a:uFillTx/>
                <a:latin typeface="Arial"/>
              </a:rPr>
              <a:t>(Idea Evaluation)</a:t>
            </a:r>
            <a:endParaRPr b="0" lang="en-US" sz="1200" strike="noStrike" u="none">
              <a:solidFill>
                <a:srgbClr val="ffffff"/>
              </a:solidFill>
              <a:effectLst/>
              <a:uFillTx/>
              <a:latin typeface="Arial"/>
            </a:endParaRPr>
          </a:p>
        </p:txBody>
      </p:sp>
      <p:sp>
        <p:nvSpPr>
          <p:cNvPr id="282" name=""/>
          <p:cNvSpPr/>
          <p:nvPr/>
        </p:nvSpPr>
        <p:spPr>
          <a:xfrm>
            <a:off x="3816360" y="1741320"/>
            <a:ext cx="1287360" cy="1698840"/>
          </a:xfrm>
          <a:prstGeom prst="rect">
            <a:avLst/>
          </a:prstGeom>
          <a:gradFill rotWithShape="0">
            <a:gsLst>
              <a:gs pos="0">
                <a:srgbClr val="2e4675"/>
              </a:gs>
              <a:gs pos="50000">
                <a:srgbClr val="6598ff"/>
              </a:gs>
              <a:gs pos="100000">
                <a:srgbClr val="2e4675"/>
              </a:gs>
            </a:gsLst>
            <a:lin ang="13500000"/>
          </a:gradFill>
          <a:ln w="9360">
            <a:solidFill>
              <a:srgbClr val="ffffff"/>
            </a:solidFill>
            <a:miter/>
          </a:ln>
        </p:spPr>
        <p:style>
          <a:lnRef idx="0"/>
          <a:fillRef idx="0"/>
          <a:effectRef idx="0"/>
          <a:fontRef idx="minor"/>
        </p:style>
        <p:txBody>
          <a:bodyPr lIns="97200" rIns="97200" tIns="48600" bIns="48600" anchor="t">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efb00"/>
                </a:solidFill>
                <a:effectLst/>
                <a:uFillTx/>
                <a:latin typeface="Arial"/>
              </a:rPr>
              <a:t>Create the Venture</a:t>
            </a:r>
            <a:br>
              <a:rPr sz="1200"/>
            </a:br>
            <a:r>
              <a:rPr b="1" lang="en-GB" sz="1200" strike="noStrike" u="none">
                <a:solidFill>
                  <a:srgbClr val="ffffff"/>
                </a:solidFill>
                <a:effectLst/>
                <a:uFillTx/>
                <a:latin typeface="Arial"/>
              </a:rPr>
              <a:t>(Plan/ Prototype)</a:t>
            </a:r>
            <a:endParaRPr b="0" lang="en-US" sz="1200" strike="noStrike" u="none">
              <a:solidFill>
                <a:srgbClr val="ffffff"/>
              </a:solidFill>
              <a:effectLst/>
              <a:uFillTx/>
              <a:latin typeface="Arial"/>
            </a:endParaRPr>
          </a:p>
        </p:txBody>
      </p:sp>
      <p:sp>
        <p:nvSpPr>
          <p:cNvPr id="283" name=""/>
          <p:cNvSpPr/>
          <p:nvPr/>
        </p:nvSpPr>
        <p:spPr>
          <a:xfrm>
            <a:off x="5262480" y="1741320"/>
            <a:ext cx="1289160" cy="1698840"/>
          </a:xfrm>
          <a:prstGeom prst="rect">
            <a:avLst/>
          </a:prstGeom>
          <a:gradFill rotWithShape="0">
            <a:gsLst>
              <a:gs pos="0">
                <a:srgbClr val="2e4675"/>
              </a:gs>
              <a:gs pos="50000">
                <a:srgbClr val="6598ff"/>
              </a:gs>
              <a:gs pos="100000">
                <a:srgbClr val="2e4675"/>
              </a:gs>
            </a:gsLst>
            <a:lin ang="13500000"/>
          </a:gradFill>
          <a:ln w="9360">
            <a:solidFill>
              <a:srgbClr val="ffffff"/>
            </a:solidFill>
            <a:miter/>
          </a:ln>
        </p:spPr>
        <p:style>
          <a:lnRef idx="0"/>
          <a:fillRef idx="0"/>
          <a:effectRef idx="0"/>
          <a:fontRef idx="minor"/>
        </p:style>
        <p:txBody>
          <a:bodyPr lIns="19080" rIns="19080" tIns="48600" bIns="48600" anchor="t">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efb00"/>
                </a:solidFill>
                <a:effectLst/>
                <a:uFillTx/>
                <a:latin typeface="Arial"/>
              </a:rPr>
              <a:t>Launch the Venture</a:t>
            </a:r>
            <a:br>
              <a:rPr sz="1200"/>
            </a:br>
            <a:r>
              <a:rPr b="1" lang="en-GB" sz="1200" strike="noStrike" u="none">
                <a:solidFill>
                  <a:srgbClr val="ffffff"/>
                </a:solidFill>
                <a:effectLst/>
                <a:uFillTx/>
                <a:latin typeface="Arial"/>
              </a:rPr>
              <a:t>(Detailed Design/  Implementation)</a:t>
            </a:r>
            <a:endParaRPr b="0" lang="en-US" sz="1200" strike="noStrike" u="none">
              <a:solidFill>
                <a:srgbClr val="ffffff"/>
              </a:solidFill>
              <a:effectLst/>
              <a:uFillTx/>
              <a:latin typeface="Arial"/>
            </a:endParaRPr>
          </a:p>
        </p:txBody>
      </p:sp>
      <p:sp>
        <p:nvSpPr>
          <p:cNvPr id="284" name=""/>
          <p:cNvSpPr/>
          <p:nvPr/>
        </p:nvSpPr>
        <p:spPr>
          <a:xfrm>
            <a:off x="6710400" y="1741320"/>
            <a:ext cx="1289160" cy="1698840"/>
          </a:xfrm>
          <a:prstGeom prst="rect">
            <a:avLst/>
          </a:prstGeom>
          <a:gradFill rotWithShape="0">
            <a:gsLst>
              <a:gs pos="0">
                <a:srgbClr val="2e4675"/>
              </a:gs>
              <a:gs pos="50000">
                <a:srgbClr val="6598ff"/>
              </a:gs>
              <a:gs pos="100000">
                <a:srgbClr val="2e4675"/>
              </a:gs>
            </a:gsLst>
            <a:lin ang="13500000"/>
          </a:gradFill>
          <a:ln w="9360">
            <a:solidFill>
              <a:srgbClr val="ffffff"/>
            </a:solidFill>
            <a:miter/>
          </a:ln>
        </p:spPr>
        <p:style>
          <a:lnRef idx="0"/>
          <a:fillRef idx="0"/>
          <a:effectRef idx="0"/>
          <a:fontRef idx="minor"/>
        </p:style>
        <p:txBody>
          <a:bodyPr lIns="97200" rIns="97200" tIns="48600" bIns="48600" anchor="t">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efb00"/>
                </a:solidFill>
                <a:effectLst/>
                <a:uFillTx/>
                <a:latin typeface="Arial"/>
              </a:rPr>
              <a:t>Run the Venture</a:t>
            </a:r>
            <a:br>
              <a:rPr sz="1200"/>
            </a:br>
            <a:r>
              <a:rPr b="1" lang="en-GB" sz="1200" strike="noStrike" u="none">
                <a:solidFill>
                  <a:srgbClr val="ffffff"/>
                </a:solidFill>
                <a:effectLst/>
                <a:uFillTx/>
                <a:latin typeface="Arial"/>
              </a:rPr>
              <a:t>(Operation-alize/ Stabilisation)</a:t>
            </a:r>
            <a:endParaRPr b="0" lang="en-US" sz="1200" strike="noStrike" u="none">
              <a:solidFill>
                <a:srgbClr val="ffffff"/>
              </a:solidFill>
              <a:effectLst/>
              <a:uFillTx/>
              <a:latin typeface="Arial"/>
            </a:endParaRPr>
          </a:p>
        </p:txBody>
      </p:sp>
      <p:sp>
        <p:nvSpPr>
          <p:cNvPr id="285" name=""/>
          <p:cNvSpPr/>
          <p:nvPr/>
        </p:nvSpPr>
        <p:spPr>
          <a:xfrm>
            <a:off x="923760" y="5737320"/>
            <a:ext cx="7078680" cy="877680"/>
          </a:xfrm>
          <a:prstGeom prst="rect">
            <a:avLst/>
          </a:prstGeom>
          <a:noFill/>
          <a:ln w="12600">
            <a:solidFill>
              <a:srgbClr val="ffffff"/>
            </a:solidFill>
            <a:miter/>
          </a:ln>
        </p:spPr>
        <p:style>
          <a:lnRef idx="0"/>
          <a:fillRef idx="0"/>
          <a:effectRef idx="0"/>
          <a:fontRef idx="minor"/>
        </p:style>
        <p:txBody>
          <a:bodyPr lIns="97200" rIns="97200" tIns="48600" bIns="48600" anchor="t">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efb00"/>
                </a:solidFill>
                <a:effectLst/>
                <a:uFillTx/>
                <a:latin typeface="Arial"/>
              </a:rPr>
              <a:t>Administration</a:t>
            </a:r>
            <a:endParaRPr b="0" lang="en-US" sz="1200" strike="noStrike" u="none">
              <a:solidFill>
                <a:srgbClr val="ffffff"/>
              </a:solidFill>
              <a:effectLst/>
              <a:uFillTx/>
              <a:latin typeface="Arial"/>
            </a:endParaRPr>
          </a:p>
        </p:txBody>
      </p:sp>
      <p:sp>
        <p:nvSpPr>
          <p:cNvPr id="286" name=""/>
          <p:cNvSpPr/>
          <p:nvPr/>
        </p:nvSpPr>
        <p:spPr>
          <a:xfrm>
            <a:off x="996840" y="5191200"/>
            <a:ext cx="6919920" cy="460440"/>
          </a:xfrm>
          <a:prstGeom prst="leftRightArrow">
            <a:avLst>
              <a:gd name="adj1" fmla="val 64824"/>
              <a:gd name="adj2" fmla="val 114526"/>
            </a:avLst>
          </a:prstGeom>
          <a:solidFill>
            <a:srgbClr val="0000fe"/>
          </a:solidFill>
          <a:ln w="9360">
            <a:solidFill>
              <a:srgbClr val="ffffff"/>
            </a:solidFill>
            <a:miter/>
          </a:ln>
        </p:spPr>
        <p:style>
          <a:lnRef idx="0"/>
          <a:fillRef idx="0"/>
          <a:effectRef idx="0"/>
          <a:fontRef idx="minor"/>
        </p:style>
        <p:txBody>
          <a:bodyPr wrap="none" lIns="97200" rIns="97200" tIns="48600" bIns="4860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Alliance Management:  End-to-End Alliance Identification, Selection and Partnering</a:t>
            </a:r>
            <a:endParaRPr b="0" lang="en-US" sz="1200" strike="noStrike" u="none">
              <a:solidFill>
                <a:srgbClr val="ffffff"/>
              </a:solidFill>
              <a:effectLst/>
              <a:uFillTx/>
              <a:latin typeface="Arial"/>
            </a:endParaRPr>
          </a:p>
        </p:txBody>
      </p:sp>
      <p:sp>
        <p:nvSpPr>
          <p:cNvPr id="287" name=""/>
          <p:cNvSpPr/>
          <p:nvPr/>
        </p:nvSpPr>
        <p:spPr>
          <a:xfrm>
            <a:off x="992160" y="4179960"/>
            <a:ext cx="6924600" cy="460440"/>
          </a:xfrm>
          <a:prstGeom prst="leftRightArrow">
            <a:avLst>
              <a:gd name="adj1" fmla="val 73796"/>
              <a:gd name="adj2" fmla="val 104786"/>
            </a:avLst>
          </a:prstGeom>
          <a:solidFill>
            <a:srgbClr val="0000fe"/>
          </a:solidFill>
          <a:ln w="9360">
            <a:solidFill>
              <a:srgbClr val="ffffff"/>
            </a:solidFill>
            <a:miter/>
          </a:ln>
        </p:spPr>
        <p:style>
          <a:lnRef idx="0"/>
          <a:fillRef idx="0"/>
          <a:effectRef idx="0"/>
          <a:fontRef idx="minor"/>
        </p:style>
        <p:txBody>
          <a:bodyPr wrap="none" lIns="97200" rIns="97200" tIns="48600" bIns="4860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Program Management:  Interface, Communication, Status Tracking, Prioritisation, Staffing</a:t>
            </a:r>
            <a:endParaRPr b="0" lang="en-US" sz="1200" strike="noStrike" u="none">
              <a:solidFill>
                <a:srgbClr val="ffffff"/>
              </a:solidFill>
              <a:effectLst/>
              <a:uFillTx/>
              <a:latin typeface="Arial"/>
            </a:endParaRPr>
          </a:p>
        </p:txBody>
      </p:sp>
      <p:sp>
        <p:nvSpPr>
          <p:cNvPr id="288" name=""/>
          <p:cNvSpPr/>
          <p:nvPr/>
        </p:nvSpPr>
        <p:spPr>
          <a:xfrm>
            <a:off x="1020600" y="4684680"/>
            <a:ext cx="6896160" cy="460440"/>
          </a:xfrm>
          <a:prstGeom prst="leftRightArrow">
            <a:avLst>
              <a:gd name="adj1" fmla="val 73796"/>
              <a:gd name="adj2" fmla="val 106852"/>
            </a:avLst>
          </a:prstGeom>
          <a:solidFill>
            <a:srgbClr val="0000fe"/>
          </a:solidFill>
          <a:ln w="9360">
            <a:solidFill>
              <a:srgbClr val="ffffff"/>
            </a:solidFill>
            <a:miter/>
          </a:ln>
        </p:spPr>
        <p:style>
          <a:lnRef idx="0"/>
          <a:fillRef idx="0"/>
          <a:effectRef idx="0"/>
          <a:fontRef idx="minor"/>
        </p:style>
        <p:txBody>
          <a:bodyPr wrap="none" lIns="97200" rIns="97200" tIns="48600" bIns="4860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Portfolio Management:  Capital Management/Allocation Process, Idea Portfolio</a:t>
            </a:r>
            <a:endParaRPr b="0" lang="en-US" sz="1200" strike="noStrike" u="none">
              <a:solidFill>
                <a:srgbClr val="ffffff"/>
              </a:solidFill>
              <a:effectLst/>
              <a:uFillTx/>
              <a:latin typeface="Arial"/>
            </a:endParaRPr>
          </a:p>
        </p:txBody>
      </p:sp>
      <p:sp>
        <p:nvSpPr>
          <p:cNvPr id="289" name=""/>
          <p:cNvSpPr/>
          <p:nvPr/>
        </p:nvSpPr>
        <p:spPr>
          <a:xfrm>
            <a:off x="1106640" y="6083280"/>
            <a:ext cx="1133280" cy="460440"/>
          </a:xfrm>
          <a:prstGeom prst="rect">
            <a:avLst/>
          </a:prstGeom>
          <a:gradFill rotWithShape="0">
            <a:gsLst>
              <a:gs pos="0">
                <a:srgbClr val="000075"/>
              </a:gs>
              <a:gs pos="50000">
                <a:srgbClr val="0000fe"/>
              </a:gs>
              <a:gs pos="100000">
                <a:srgbClr val="000075"/>
              </a:gs>
            </a:gsLst>
            <a:lin ang="13500000"/>
          </a:gradFill>
          <a:ln w="9360">
            <a:solidFill>
              <a:srgbClr val="ffffff"/>
            </a:solidFill>
            <a:miter/>
          </a:ln>
        </p:spPr>
        <p:style>
          <a:lnRef idx="0"/>
          <a:fillRef idx="0"/>
          <a:effectRef idx="0"/>
          <a:fontRef idx="minor"/>
        </p:style>
        <p:txBody>
          <a:bodyPr lIns="124560" rIns="124560" tIns="62280" bIns="6228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Recruiting</a:t>
            </a:r>
            <a:endParaRPr b="0" lang="en-US" sz="1200" strike="noStrike" u="none">
              <a:solidFill>
                <a:srgbClr val="ffffff"/>
              </a:solidFill>
              <a:effectLst/>
              <a:uFillTx/>
              <a:latin typeface="Arial"/>
            </a:endParaRPr>
          </a:p>
        </p:txBody>
      </p:sp>
      <p:sp>
        <p:nvSpPr>
          <p:cNvPr id="290" name=""/>
          <p:cNvSpPr/>
          <p:nvPr/>
        </p:nvSpPr>
        <p:spPr>
          <a:xfrm>
            <a:off x="2440080" y="6083280"/>
            <a:ext cx="1135080" cy="460440"/>
          </a:xfrm>
          <a:prstGeom prst="rect">
            <a:avLst/>
          </a:prstGeom>
          <a:gradFill rotWithShape="0">
            <a:gsLst>
              <a:gs pos="0">
                <a:srgbClr val="000075"/>
              </a:gs>
              <a:gs pos="50000">
                <a:srgbClr val="0000fe"/>
              </a:gs>
              <a:gs pos="100000">
                <a:srgbClr val="000075"/>
              </a:gs>
            </a:gsLst>
            <a:lin ang="13500000"/>
          </a:gradFill>
          <a:ln w="9360">
            <a:solidFill>
              <a:srgbClr val="ffffff"/>
            </a:solidFill>
            <a:miter/>
          </a:ln>
        </p:spPr>
        <p:style>
          <a:lnRef idx="0"/>
          <a:fillRef idx="0"/>
          <a:effectRef idx="0"/>
          <a:fontRef idx="minor"/>
        </p:style>
        <p:txBody>
          <a:bodyPr lIns="124560" rIns="124560" tIns="62280" bIns="6228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Budgeting/ Financial</a:t>
            </a:r>
            <a:endParaRPr b="0" lang="en-US" sz="1200" strike="noStrike" u="none">
              <a:solidFill>
                <a:srgbClr val="ffffff"/>
              </a:solidFill>
              <a:effectLst/>
              <a:uFillTx/>
              <a:latin typeface="Arial"/>
            </a:endParaRPr>
          </a:p>
        </p:txBody>
      </p:sp>
      <p:sp>
        <p:nvSpPr>
          <p:cNvPr id="291" name=""/>
          <p:cNvSpPr/>
          <p:nvPr/>
        </p:nvSpPr>
        <p:spPr>
          <a:xfrm>
            <a:off x="5351400" y="6083280"/>
            <a:ext cx="1135080" cy="460440"/>
          </a:xfrm>
          <a:prstGeom prst="rect">
            <a:avLst/>
          </a:prstGeom>
          <a:gradFill rotWithShape="0">
            <a:gsLst>
              <a:gs pos="0">
                <a:srgbClr val="000075"/>
              </a:gs>
              <a:gs pos="50000">
                <a:srgbClr val="0000fe"/>
              </a:gs>
              <a:gs pos="100000">
                <a:srgbClr val="000075"/>
              </a:gs>
            </a:gsLst>
            <a:lin ang="13500000"/>
          </a:gradFill>
          <a:ln w="9360">
            <a:solidFill>
              <a:srgbClr val="ffffff"/>
            </a:solidFill>
            <a:miter/>
          </a:ln>
        </p:spPr>
        <p:style>
          <a:lnRef idx="0"/>
          <a:fillRef idx="0"/>
          <a:effectRef idx="0"/>
          <a:fontRef idx="minor"/>
        </p:style>
        <p:txBody>
          <a:bodyPr lIns="124560" rIns="124560" tIns="62280" bIns="6228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Legal</a:t>
            </a:r>
            <a:endParaRPr b="0" lang="en-US" sz="1200" strike="noStrike" u="none">
              <a:solidFill>
                <a:srgbClr val="ffffff"/>
              </a:solidFill>
              <a:effectLst/>
              <a:uFillTx/>
              <a:latin typeface="Arial"/>
            </a:endParaRPr>
          </a:p>
        </p:txBody>
      </p:sp>
      <p:sp>
        <p:nvSpPr>
          <p:cNvPr id="292" name=""/>
          <p:cNvSpPr/>
          <p:nvPr/>
        </p:nvSpPr>
        <p:spPr>
          <a:xfrm>
            <a:off x="6688080" y="6083280"/>
            <a:ext cx="1135080" cy="460440"/>
          </a:xfrm>
          <a:prstGeom prst="rect">
            <a:avLst/>
          </a:prstGeom>
          <a:gradFill rotWithShape="0">
            <a:gsLst>
              <a:gs pos="0">
                <a:srgbClr val="000075"/>
              </a:gs>
              <a:gs pos="50000">
                <a:srgbClr val="0000fe"/>
              </a:gs>
              <a:gs pos="100000">
                <a:srgbClr val="000075"/>
              </a:gs>
            </a:gsLst>
            <a:lin ang="13500000"/>
          </a:gradFill>
          <a:ln w="9360">
            <a:solidFill>
              <a:srgbClr val="ffffff"/>
            </a:solidFill>
            <a:miter/>
          </a:ln>
        </p:spPr>
        <p:style>
          <a:lnRef idx="0"/>
          <a:fillRef idx="0"/>
          <a:effectRef idx="0"/>
          <a:fontRef idx="minor"/>
        </p:style>
        <p:txBody>
          <a:bodyPr lIns="124560" rIns="124560" tIns="62280" bIns="6228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Training/ Education</a:t>
            </a:r>
            <a:endParaRPr b="0" lang="en-US" sz="1200" strike="noStrike" u="none">
              <a:solidFill>
                <a:srgbClr val="ffffff"/>
              </a:solidFill>
              <a:effectLst/>
              <a:uFillTx/>
              <a:latin typeface="Arial"/>
            </a:endParaRPr>
          </a:p>
        </p:txBody>
      </p:sp>
      <p:sp>
        <p:nvSpPr>
          <p:cNvPr id="293" name=""/>
          <p:cNvSpPr/>
          <p:nvPr/>
        </p:nvSpPr>
        <p:spPr>
          <a:xfrm>
            <a:off x="3776760" y="6087960"/>
            <a:ext cx="1374840" cy="460440"/>
          </a:xfrm>
          <a:prstGeom prst="rect">
            <a:avLst/>
          </a:prstGeom>
          <a:gradFill rotWithShape="0">
            <a:gsLst>
              <a:gs pos="0">
                <a:srgbClr val="000075"/>
              </a:gs>
              <a:gs pos="50000">
                <a:srgbClr val="0000fe"/>
              </a:gs>
              <a:gs pos="100000">
                <a:srgbClr val="000075"/>
              </a:gs>
            </a:gsLst>
            <a:lin ang="13500000"/>
          </a:gradFill>
          <a:ln w="9360">
            <a:solidFill>
              <a:srgbClr val="ffffff"/>
            </a:solidFill>
            <a:miter/>
          </a:ln>
        </p:spPr>
        <p:style>
          <a:lnRef idx="0"/>
          <a:fillRef idx="0"/>
          <a:effectRef idx="0"/>
          <a:fontRef idx="minor"/>
        </p:style>
        <p:txBody>
          <a:bodyPr lIns="124560" rIns="124560" tIns="62280" bIns="62280" anchor="ctr">
            <a:noAutofit/>
          </a:bodyPr>
          <a:p>
            <a:pPr algn="ctr">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Facility (Infra/Telecom)</a:t>
            </a:r>
            <a:endParaRPr b="0" lang="en-US" sz="1200" strike="noStrike" u="none">
              <a:solidFill>
                <a:srgbClr val="ffffff"/>
              </a:solidFill>
              <a:effectLst/>
              <a:uFillTx/>
              <a:latin typeface="Arial"/>
            </a:endParaRPr>
          </a:p>
        </p:txBody>
      </p:sp>
      <p:sp>
        <p:nvSpPr>
          <p:cNvPr id="294" name=""/>
          <p:cNvSpPr/>
          <p:nvPr/>
        </p:nvSpPr>
        <p:spPr>
          <a:xfrm>
            <a:off x="90360" y="2803680"/>
            <a:ext cx="709920" cy="636480"/>
          </a:xfrm>
          <a:custGeom>
            <a:avLst/>
            <a:gdLst>
              <a:gd name="textAreaLeft" fmla="*/ 0 w 709920"/>
              <a:gd name="textAreaRight" fmla="*/ 709920 w 709920"/>
              <a:gd name="textAreaTop" fmla="*/ 0 h 636480"/>
              <a:gd name="textAreaBottom" fmla="*/ 636840 h 636480"/>
            </a:gdLst>
            <a:ahLst/>
            <a:cxnLst/>
            <a:rect l="textAreaLeft" t="textAreaTop" r="textAreaRight" b="textAreaBottom"/>
            <a:pathLst>
              <a:path w="21600" h="21600">
                <a:moveTo>
                  <a:pt x="0" y="0"/>
                </a:moveTo>
                <a:lnTo>
                  <a:pt x="19478" y="0"/>
                </a:lnTo>
                <a:lnTo>
                  <a:pt x="21600" y="10800"/>
                </a:lnTo>
                <a:lnTo>
                  <a:pt x="19478" y="21600"/>
                </a:lnTo>
                <a:lnTo>
                  <a:pt x="0" y="21600"/>
                </a:lnTo>
                <a:close/>
              </a:path>
            </a:pathLst>
          </a:custGeom>
          <a:gradFill rotWithShape="0">
            <a:gsLst>
              <a:gs pos="0">
                <a:srgbClr val="0000fe"/>
              </a:gs>
              <a:gs pos="100000">
                <a:srgbClr val="000075"/>
              </a:gs>
            </a:gsLst>
            <a:lin ang="10800000"/>
          </a:gradFill>
          <a:ln w="9360">
            <a:solidFill>
              <a:srgbClr val="ffffff"/>
            </a:solidFill>
            <a:miter/>
          </a:ln>
        </p:spPr>
        <p:style>
          <a:lnRef idx="0"/>
          <a:fillRef idx="0"/>
          <a:effectRef idx="0"/>
          <a:fontRef idx="minor"/>
        </p:style>
        <p:txBody>
          <a:bodyPr lIns="97200" rIns="97200" tIns="48600" bIns="48600" anchor="ctr">
            <a:noAutofit/>
          </a:bodyPr>
          <a:p>
            <a:pPr algn="ctr">
              <a:lnSpc>
                <a:spcPct val="97000"/>
              </a:lnSpc>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US" sz="1200" strike="noStrike" u="none">
                <a:solidFill>
                  <a:srgbClr val="ffffff"/>
                </a:solidFill>
                <a:effectLst/>
                <a:uFillTx/>
                <a:latin typeface="Arial"/>
              </a:rPr>
              <a:t>Ideas</a:t>
            </a:r>
            <a:endParaRPr b="0" lang="en-US" sz="1200" strike="noStrike" u="none">
              <a:solidFill>
                <a:srgbClr val="ffffff"/>
              </a:solidFill>
              <a:effectLst/>
              <a:uFillTx/>
              <a:latin typeface="Arial"/>
            </a:endParaRPr>
          </a:p>
        </p:txBody>
      </p:sp>
      <p:sp>
        <p:nvSpPr>
          <p:cNvPr id="295" name=""/>
          <p:cNvSpPr/>
          <p:nvPr/>
        </p:nvSpPr>
        <p:spPr>
          <a:xfrm>
            <a:off x="8115480" y="2803680"/>
            <a:ext cx="1027080" cy="636480"/>
          </a:xfrm>
          <a:custGeom>
            <a:avLst/>
            <a:gdLst>
              <a:gd name="textAreaLeft" fmla="*/ 0 w 1027080"/>
              <a:gd name="textAreaRight" fmla="*/ 1027440 w 1027080"/>
              <a:gd name="textAreaTop" fmla="*/ 0 h 636480"/>
              <a:gd name="textAreaBottom" fmla="*/ 636840 h 636480"/>
            </a:gdLst>
            <a:ahLst/>
            <a:cxnLst/>
            <a:rect l="textAreaLeft" t="textAreaTop" r="textAreaRight" b="textAreaBottom"/>
            <a:pathLst>
              <a:path w="21600" h="21600">
                <a:moveTo>
                  <a:pt x="0" y="0"/>
                </a:moveTo>
                <a:lnTo>
                  <a:pt x="19576" y="0"/>
                </a:lnTo>
                <a:lnTo>
                  <a:pt x="21600" y="10800"/>
                </a:lnTo>
                <a:lnTo>
                  <a:pt x="19576" y="21600"/>
                </a:lnTo>
                <a:lnTo>
                  <a:pt x="0" y="21600"/>
                </a:lnTo>
                <a:close/>
              </a:path>
            </a:pathLst>
          </a:custGeom>
          <a:gradFill rotWithShape="0">
            <a:gsLst>
              <a:gs pos="0">
                <a:srgbClr val="0000fe"/>
              </a:gs>
              <a:gs pos="100000">
                <a:srgbClr val="000075"/>
              </a:gs>
            </a:gsLst>
            <a:lin ang="10800000"/>
          </a:gradFill>
          <a:ln w="9360">
            <a:solidFill>
              <a:srgbClr val="ffffff"/>
            </a:solidFill>
            <a:miter/>
          </a:ln>
        </p:spPr>
        <p:style>
          <a:lnRef idx="0"/>
          <a:fillRef idx="0"/>
          <a:effectRef idx="0"/>
          <a:fontRef idx="minor"/>
        </p:style>
        <p:txBody>
          <a:bodyPr lIns="97200" rIns="97200" tIns="48600" bIns="48600" anchor="ctr">
            <a:noAutofit/>
          </a:bodyPr>
          <a:p>
            <a:pPr algn="ctr">
              <a:lnSpc>
                <a:spcPct val="97000"/>
              </a:lnSpc>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US" sz="1200" strike="noStrike" u="none">
                <a:solidFill>
                  <a:srgbClr val="ffffff"/>
                </a:solidFill>
                <a:effectLst/>
                <a:uFillTx/>
                <a:latin typeface="Arial"/>
              </a:rPr>
              <a:t>New Ventures</a:t>
            </a:r>
            <a:endParaRPr b="0" lang="en-US" sz="1200" strike="noStrike" u="none">
              <a:solidFill>
                <a:srgbClr val="ffffff"/>
              </a:solidFill>
              <a:effectLst/>
              <a:uFillTx/>
              <a:latin typeface="Arial"/>
            </a:endParaRPr>
          </a:p>
        </p:txBody>
      </p:sp>
      <p:sp>
        <p:nvSpPr>
          <p:cNvPr id="296" name=""/>
          <p:cNvSpPr/>
          <p:nvPr/>
        </p:nvSpPr>
        <p:spPr>
          <a:xfrm>
            <a:off x="870120" y="2955960"/>
            <a:ext cx="7199280" cy="331920"/>
          </a:xfrm>
          <a:prstGeom prst="rightArrow">
            <a:avLst>
              <a:gd name="adj1" fmla="val 59806"/>
              <a:gd name="adj2" fmla="val 140180"/>
            </a:avLst>
          </a:prstGeom>
          <a:gradFill rotWithShape="0">
            <a:gsLst>
              <a:gs pos="0">
                <a:srgbClr val="175d17"/>
              </a:gs>
              <a:gs pos="50000">
                <a:srgbClr val="33cb33"/>
              </a:gs>
              <a:gs pos="100000">
                <a:srgbClr val="175d17"/>
              </a:gs>
            </a:gsLst>
            <a:lin ang="5400000"/>
          </a:gra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97" name=""/>
          <p:cNvSpPr/>
          <p:nvPr/>
        </p:nvSpPr>
        <p:spPr>
          <a:xfrm>
            <a:off x="800280" y="3862440"/>
            <a:ext cx="7315200" cy="2825640"/>
          </a:xfrm>
          <a:prstGeom prst="rect">
            <a:avLst/>
          </a:prstGeom>
          <a:noFill/>
          <a:ln w="12600">
            <a:solidFill>
              <a:srgbClr val="ffffff"/>
            </a:solidFill>
            <a:miter/>
          </a:ln>
        </p:spPr>
        <p:style>
          <a:lnRef idx="0"/>
          <a:fillRef idx="0"/>
          <a:effectRef idx="0"/>
          <a:fontRef idx="minor"/>
        </p:style>
        <p:txBody>
          <a:bodyPr lIns="97200" rIns="97200" tIns="48600" bIns="48600" anchor="t">
            <a:noAutofit/>
          </a:bodyPr>
          <a:p>
            <a:pPr algn="ctr">
              <a:spcBef>
                <a:spcPts val="876"/>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400" strike="noStrike" u="none">
                <a:solidFill>
                  <a:srgbClr val="fefb00"/>
                </a:solidFill>
                <a:effectLst/>
                <a:uFillTx/>
                <a:latin typeface="Arial"/>
              </a:rPr>
              <a:t>Support Activities</a:t>
            </a:r>
            <a:endParaRPr b="0" lang="en-US" sz="1400" strike="noStrike" u="none">
              <a:solidFill>
                <a:srgbClr val="ffffff"/>
              </a:solidFill>
              <a:effectLst/>
              <a:uFillTx/>
              <a:latin typeface="Arial"/>
            </a:endParaRPr>
          </a:p>
        </p:txBody>
      </p:sp>
      <p:sp>
        <p:nvSpPr>
          <p:cNvPr id="298"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99" name=""/>
          <p:cNvSpPr/>
          <p:nvPr/>
        </p:nvSpPr>
        <p:spPr>
          <a:xfrm>
            <a:off x="816768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00"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1A76505B-8E68-4DF2-AA15-939422303563}" type="slidenum">
              <a:t>18</a:t>
            </a:fld>
          </a:p>
        </p:txBody>
      </p:sp>
    </p:spTree>
  </p:cSld>
  <p:transition>
    <p:wipe dir="r"/>
  </p:transition>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01"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ACCELERATOR STRUCTURE</a:t>
            </a:r>
            <a:endParaRPr b="0" lang="en-US" sz="3200" strike="noStrike" u="none">
              <a:solidFill>
                <a:srgbClr val="fefb00"/>
              </a:solidFill>
              <a:effectLst/>
              <a:uFillTx/>
              <a:latin typeface="Arial Black"/>
            </a:endParaRPr>
          </a:p>
        </p:txBody>
      </p:sp>
      <p:sp>
        <p:nvSpPr>
          <p:cNvPr id="302" name=""/>
          <p:cNvSpPr/>
          <p:nvPr/>
        </p:nvSpPr>
        <p:spPr>
          <a:xfrm>
            <a:off x="2052720" y="2835360"/>
            <a:ext cx="1450800" cy="1895400"/>
          </a:xfrm>
          <a:prstGeom prst="rect">
            <a:avLst/>
          </a:prstGeom>
          <a:noFill/>
          <a:ln w="28440">
            <a:solidFill>
              <a:srgbClr val="fefb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03" name=""/>
          <p:cNvSpPr/>
          <p:nvPr/>
        </p:nvSpPr>
        <p:spPr>
          <a:xfrm>
            <a:off x="831960" y="1448280"/>
            <a:ext cx="1350720" cy="276840"/>
          </a:xfrm>
          <a:prstGeom prst="rect">
            <a:avLst/>
          </a:prstGeom>
          <a:solidFill>
            <a:srgbClr val="0000fe"/>
          </a:solidFill>
          <a:ln w="9360">
            <a:solidFill>
              <a:srgbClr val="ffffff"/>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ENRON</a:t>
            </a:r>
            <a:endParaRPr b="0" lang="en-US" sz="1200" strike="noStrike" u="none">
              <a:solidFill>
                <a:srgbClr val="ffffff"/>
              </a:solidFill>
              <a:effectLst/>
              <a:uFillTx/>
              <a:latin typeface="Arial"/>
            </a:endParaRPr>
          </a:p>
        </p:txBody>
      </p:sp>
      <p:sp>
        <p:nvSpPr>
          <p:cNvPr id="304" name=""/>
          <p:cNvSpPr/>
          <p:nvPr/>
        </p:nvSpPr>
        <p:spPr>
          <a:xfrm>
            <a:off x="2156760" y="3067200"/>
            <a:ext cx="1112400" cy="4597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Accelerator</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Management</a:t>
            </a:r>
            <a:endParaRPr b="0" lang="en-US" sz="1200" strike="noStrike" u="none">
              <a:solidFill>
                <a:srgbClr val="ffffff"/>
              </a:solidFill>
              <a:effectLst/>
              <a:uFillTx/>
              <a:latin typeface="Arial"/>
            </a:endParaRPr>
          </a:p>
        </p:txBody>
      </p:sp>
      <p:sp>
        <p:nvSpPr>
          <p:cNvPr id="305" name=""/>
          <p:cNvSpPr/>
          <p:nvPr/>
        </p:nvSpPr>
        <p:spPr>
          <a:xfrm>
            <a:off x="82080" y="3067200"/>
            <a:ext cx="900720" cy="4597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Business </a:t>
            </a:r>
            <a:br>
              <a:rPr sz="1200"/>
            </a:br>
            <a:r>
              <a:rPr b="1" lang="en-US" sz="1200" strike="noStrike" u="none">
                <a:solidFill>
                  <a:srgbClr val="ffffff"/>
                </a:solidFill>
                <a:effectLst/>
                <a:uFillTx/>
                <a:latin typeface="Arial"/>
              </a:rPr>
              <a:t>Unit 1</a:t>
            </a:r>
            <a:endParaRPr b="0" lang="en-US" sz="1200" strike="noStrike" u="none">
              <a:solidFill>
                <a:srgbClr val="ffffff"/>
              </a:solidFill>
              <a:effectLst/>
              <a:uFillTx/>
              <a:latin typeface="Arial"/>
            </a:endParaRPr>
          </a:p>
        </p:txBody>
      </p:sp>
      <p:sp>
        <p:nvSpPr>
          <p:cNvPr id="306" name=""/>
          <p:cNvSpPr/>
          <p:nvPr/>
        </p:nvSpPr>
        <p:spPr>
          <a:xfrm>
            <a:off x="1056960" y="3067200"/>
            <a:ext cx="900720" cy="4597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Business </a:t>
            </a:r>
            <a:br>
              <a:rPr sz="1200"/>
            </a:br>
            <a:r>
              <a:rPr b="1" lang="en-US" sz="1200" strike="noStrike" u="none">
                <a:solidFill>
                  <a:srgbClr val="ffffff"/>
                </a:solidFill>
                <a:effectLst/>
                <a:uFillTx/>
                <a:latin typeface="Arial"/>
              </a:rPr>
              <a:t>Unit 2</a:t>
            </a:r>
            <a:endParaRPr b="0" lang="en-US" sz="1200" strike="noStrike" u="none">
              <a:solidFill>
                <a:srgbClr val="ffffff"/>
              </a:solidFill>
              <a:effectLst/>
              <a:uFillTx/>
              <a:latin typeface="Arial"/>
            </a:endParaRPr>
          </a:p>
        </p:txBody>
      </p:sp>
      <p:sp>
        <p:nvSpPr>
          <p:cNvPr id="307" name=""/>
          <p:cNvSpPr/>
          <p:nvPr/>
        </p:nvSpPr>
        <p:spPr>
          <a:xfrm>
            <a:off x="2316240" y="2219400"/>
            <a:ext cx="1008000" cy="459720"/>
          </a:xfrm>
          <a:prstGeom prst="rect">
            <a:avLst/>
          </a:prstGeom>
          <a:solidFill>
            <a:srgbClr val="0000fe"/>
          </a:solidFill>
          <a:ln w="9360">
            <a:solidFill>
              <a:srgbClr val="ffffff"/>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Investment</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Committee</a:t>
            </a:r>
            <a:endParaRPr b="0" lang="en-US" sz="1200" strike="noStrike" u="none">
              <a:solidFill>
                <a:srgbClr val="ffffff"/>
              </a:solidFill>
              <a:effectLst/>
              <a:uFillTx/>
              <a:latin typeface="Arial"/>
            </a:endParaRPr>
          </a:p>
        </p:txBody>
      </p:sp>
      <p:sp>
        <p:nvSpPr>
          <p:cNvPr id="308" name=""/>
          <p:cNvSpPr/>
          <p:nvPr/>
        </p:nvSpPr>
        <p:spPr>
          <a:xfrm>
            <a:off x="2333520" y="4959720"/>
            <a:ext cx="1028880" cy="459720"/>
          </a:xfrm>
          <a:prstGeom prst="rect">
            <a:avLst/>
          </a:prstGeom>
          <a:solidFill>
            <a:srgbClr val="0000fe"/>
          </a:solidFill>
          <a:ln w="9360">
            <a:solidFill>
              <a:srgbClr val="ffffff"/>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Advisory</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Committee</a:t>
            </a:r>
            <a:endParaRPr b="0" lang="en-US" sz="1200" strike="noStrike" u="none">
              <a:solidFill>
                <a:srgbClr val="ffffff"/>
              </a:solidFill>
              <a:effectLst/>
              <a:uFillTx/>
              <a:latin typeface="Arial"/>
            </a:endParaRPr>
          </a:p>
        </p:txBody>
      </p:sp>
      <p:sp>
        <p:nvSpPr>
          <p:cNvPr id="309" name=""/>
          <p:cNvSpPr/>
          <p:nvPr/>
        </p:nvSpPr>
        <p:spPr>
          <a:xfrm>
            <a:off x="2168640" y="3946680"/>
            <a:ext cx="1087200" cy="4597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Accelerated </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Ideas</a:t>
            </a:r>
            <a:endParaRPr b="0" lang="en-US" sz="1200" strike="noStrike" u="none">
              <a:solidFill>
                <a:srgbClr val="ffffff"/>
              </a:solidFill>
              <a:effectLst/>
              <a:uFillTx/>
              <a:latin typeface="Arial"/>
            </a:endParaRPr>
          </a:p>
        </p:txBody>
      </p:sp>
      <p:sp>
        <p:nvSpPr>
          <p:cNvPr id="310" name=""/>
          <p:cNvSpPr/>
          <p:nvPr/>
        </p:nvSpPr>
        <p:spPr>
          <a:xfrm>
            <a:off x="2230560" y="4010400"/>
            <a:ext cx="1087200" cy="4597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Accelerated </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Ideas</a:t>
            </a:r>
            <a:endParaRPr b="0" lang="en-US" sz="1200" strike="noStrike" u="none">
              <a:solidFill>
                <a:srgbClr val="ffffff"/>
              </a:solidFill>
              <a:effectLst/>
              <a:uFillTx/>
              <a:latin typeface="Arial"/>
            </a:endParaRPr>
          </a:p>
        </p:txBody>
      </p:sp>
      <p:sp>
        <p:nvSpPr>
          <p:cNvPr id="311" name=""/>
          <p:cNvSpPr/>
          <p:nvPr/>
        </p:nvSpPr>
        <p:spPr>
          <a:xfrm>
            <a:off x="2305080" y="4073760"/>
            <a:ext cx="1087200" cy="4597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Accelerated </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Ideas</a:t>
            </a:r>
            <a:endParaRPr b="0" lang="en-US" sz="1200" strike="noStrike" u="none">
              <a:solidFill>
                <a:srgbClr val="ffffff"/>
              </a:solidFill>
              <a:effectLst/>
              <a:uFillTx/>
              <a:latin typeface="Arial"/>
            </a:endParaRPr>
          </a:p>
        </p:txBody>
      </p:sp>
      <p:grpSp>
        <p:nvGrpSpPr>
          <p:cNvPr id="312" name=""/>
          <p:cNvGrpSpPr/>
          <p:nvPr/>
        </p:nvGrpSpPr>
        <p:grpSpPr>
          <a:xfrm>
            <a:off x="2200320" y="5761440"/>
            <a:ext cx="1290600" cy="624600"/>
            <a:chOff x="2200320" y="5761440"/>
            <a:chExt cx="1290600" cy="624600"/>
          </a:xfrm>
        </p:grpSpPr>
        <p:sp>
          <p:nvSpPr>
            <p:cNvPr id="313" name=""/>
            <p:cNvSpPr/>
            <p:nvPr/>
          </p:nvSpPr>
          <p:spPr>
            <a:xfrm>
              <a:off x="2200320" y="5761440"/>
              <a:ext cx="1023840" cy="459720"/>
            </a:xfrm>
            <a:prstGeom prst="rect">
              <a:avLst/>
            </a:prstGeom>
            <a:solidFill>
              <a:srgbClr val="0000fe"/>
            </a:solidFill>
            <a:ln w="9360">
              <a:solidFill>
                <a:srgbClr val="ffffff"/>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External</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Investor</a:t>
              </a:r>
              <a:endParaRPr b="0" lang="en-US" sz="1200" strike="noStrike" u="none">
                <a:solidFill>
                  <a:srgbClr val="ffffff"/>
                </a:solidFill>
                <a:effectLst/>
                <a:uFillTx/>
                <a:latin typeface="Arial"/>
              </a:endParaRPr>
            </a:p>
          </p:txBody>
        </p:sp>
        <p:sp>
          <p:nvSpPr>
            <p:cNvPr id="314" name=""/>
            <p:cNvSpPr/>
            <p:nvPr/>
          </p:nvSpPr>
          <p:spPr>
            <a:xfrm>
              <a:off x="2327400" y="5837400"/>
              <a:ext cx="1023840" cy="459720"/>
            </a:xfrm>
            <a:prstGeom prst="rect">
              <a:avLst/>
            </a:prstGeom>
            <a:solidFill>
              <a:srgbClr val="0000fe"/>
            </a:solidFill>
            <a:ln w="9360">
              <a:solidFill>
                <a:srgbClr val="ffffff"/>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External</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Investor</a:t>
              </a:r>
              <a:endParaRPr b="0" lang="en-US" sz="1200" strike="noStrike" u="none">
                <a:solidFill>
                  <a:srgbClr val="ffffff"/>
                </a:solidFill>
                <a:effectLst/>
                <a:uFillTx/>
                <a:latin typeface="Arial"/>
              </a:endParaRPr>
            </a:p>
          </p:txBody>
        </p:sp>
        <p:sp>
          <p:nvSpPr>
            <p:cNvPr id="315" name=""/>
            <p:cNvSpPr/>
            <p:nvPr/>
          </p:nvSpPr>
          <p:spPr>
            <a:xfrm>
              <a:off x="2467080" y="5926320"/>
              <a:ext cx="1023840" cy="459720"/>
            </a:xfrm>
            <a:prstGeom prst="rect">
              <a:avLst/>
            </a:prstGeom>
            <a:solidFill>
              <a:srgbClr val="0000fe"/>
            </a:solidFill>
            <a:ln w="9360">
              <a:solidFill>
                <a:srgbClr val="ffffff"/>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External</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Investors</a:t>
              </a:r>
              <a:endParaRPr b="0" lang="en-US" sz="1200" strike="noStrike" u="none">
                <a:solidFill>
                  <a:srgbClr val="ffffff"/>
                </a:solidFill>
                <a:effectLst/>
                <a:uFillTx/>
                <a:latin typeface="Arial"/>
              </a:endParaRPr>
            </a:p>
          </p:txBody>
        </p:sp>
      </p:grpSp>
      <p:sp>
        <p:nvSpPr>
          <p:cNvPr id="316" name=""/>
          <p:cNvSpPr/>
          <p:nvPr/>
        </p:nvSpPr>
        <p:spPr>
          <a:xfrm>
            <a:off x="2792520" y="2682720"/>
            <a:ext cx="0" cy="381240"/>
          </a:xfrm>
          <a:prstGeom prst="line">
            <a:avLst/>
          </a:prstGeom>
          <a:ln w="2844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17" name=""/>
          <p:cNvSpPr/>
          <p:nvPr/>
        </p:nvSpPr>
        <p:spPr>
          <a:xfrm>
            <a:off x="1506600" y="1728720"/>
            <a:ext cx="0" cy="2192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18" name=""/>
          <p:cNvSpPr/>
          <p:nvPr/>
        </p:nvSpPr>
        <p:spPr>
          <a:xfrm>
            <a:off x="468360" y="1947960"/>
            <a:ext cx="231120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19" name=""/>
          <p:cNvSpPr/>
          <p:nvPr/>
        </p:nvSpPr>
        <p:spPr>
          <a:xfrm>
            <a:off x="468360" y="1947960"/>
            <a:ext cx="0" cy="111600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20" name=""/>
          <p:cNvSpPr/>
          <p:nvPr/>
        </p:nvSpPr>
        <p:spPr>
          <a:xfrm>
            <a:off x="1506600" y="1947960"/>
            <a:ext cx="0" cy="111600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21" name=""/>
          <p:cNvSpPr/>
          <p:nvPr/>
        </p:nvSpPr>
        <p:spPr>
          <a:xfrm>
            <a:off x="2792520" y="1947960"/>
            <a:ext cx="0" cy="26820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22" name=""/>
          <p:cNvSpPr/>
          <p:nvPr/>
        </p:nvSpPr>
        <p:spPr>
          <a:xfrm flipV="1">
            <a:off x="530280" y="4012920"/>
            <a:ext cx="1620720" cy="6120"/>
          </a:xfrm>
          <a:prstGeom prst="line">
            <a:avLst/>
          </a:prstGeom>
          <a:ln w="28440">
            <a:solidFill>
              <a:srgbClr val="ffffff"/>
            </a:solidFill>
            <a:miter/>
            <a:tailEnd len="med" type="triangle" w="med"/>
          </a:ln>
        </p:spPr>
        <p:style>
          <a:lnRef idx="0"/>
          <a:fillRef idx="0"/>
          <a:effectRef idx="0"/>
          <a:fontRef idx="minor"/>
        </p:style>
        <p:txBody>
          <a:bodyPr lIns="90000" rIns="90000" tIns="-40680" bIns="-40680" anchor="ctr">
            <a:noAutofit/>
          </a:bodyPr>
          <a:p>
            <a:endParaRPr b="0" lang="en-US" sz="2400" strike="noStrike" u="none">
              <a:solidFill>
                <a:srgbClr val="ffffff"/>
              </a:solidFill>
              <a:effectLst/>
              <a:uFillTx/>
              <a:latin typeface="Arial"/>
            </a:endParaRPr>
          </a:p>
        </p:txBody>
      </p:sp>
      <p:sp>
        <p:nvSpPr>
          <p:cNvPr id="323" name=""/>
          <p:cNvSpPr/>
          <p:nvPr/>
        </p:nvSpPr>
        <p:spPr>
          <a:xfrm>
            <a:off x="1506600" y="3530520"/>
            <a:ext cx="0" cy="48888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24" name=""/>
          <p:cNvSpPr/>
          <p:nvPr/>
        </p:nvSpPr>
        <p:spPr>
          <a:xfrm>
            <a:off x="3754440" y="1432080"/>
            <a:ext cx="5313240" cy="228960"/>
          </a:xfrm>
          <a:prstGeom prst="rect">
            <a:avLst/>
          </a:prstGeom>
          <a:noFill/>
          <a:ln w="0">
            <a:noFill/>
          </a:ln>
        </p:spPr>
        <p:style>
          <a:lnRef idx="0"/>
          <a:fillRef idx="0"/>
          <a:effectRef idx="0"/>
          <a:fontRef idx="minor"/>
        </p:style>
        <p:txBody>
          <a:bodyPr lIns="0" rIns="0" tIns="0" bIns="0" anchor="t">
            <a:spAutoFit/>
          </a:bodyPr>
          <a:p>
            <a:pPr lvl="1" marL="203040" indent="-2016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 Accelerator is wholly owned and managed by Enron</a:t>
            </a:r>
            <a:endParaRPr b="0" lang="en-US" sz="1500" strike="noStrike" u="none">
              <a:solidFill>
                <a:srgbClr val="ffffff"/>
              </a:solidFill>
              <a:effectLst/>
              <a:uFillTx/>
              <a:latin typeface="Arial"/>
            </a:endParaRPr>
          </a:p>
        </p:txBody>
      </p:sp>
      <p:sp>
        <p:nvSpPr>
          <p:cNvPr id="325" name=""/>
          <p:cNvSpPr/>
          <p:nvPr/>
        </p:nvSpPr>
        <p:spPr>
          <a:xfrm>
            <a:off x="3754440" y="2136600"/>
            <a:ext cx="5313240" cy="457560"/>
          </a:xfrm>
          <a:prstGeom prst="rect">
            <a:avLst/>
          </a:prstGeom>
          <a:noFill/>
          <a:ln w="0">
            <a:noFill/>
          </a:ln>
        </p:spPr>
        <p:style>
          <a:lnRef idx="0"/>
          <a:fillRef idx="0"/>
          <a:effectRef idx="0"/>
          <a:fontRef idx="minor"/>
        </p:style>
        <p:txBody>
          <a:bodyPr lIns="0" rIns="0" tIns="0" bIns="0" anchor="t">
            <a:spAutoFit/>
          </a:bodyPr>
          <a:p>
            <a:pPr lvl="1" marL="190440" indent="-1890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Investment Committee provides final approval on ideas screened by accelerator management</a:t>
            </a:r>
            <a:endParaRPr b="0" lang="en-US" sz="1500" strike="noStrike" u="none">
              <a:solidFill>
                <a:srgbClr val="ffffff"/>
              </a:solidFill>
              <a:effectLst/>
              <a:uFillTx/>
              <a:latin typeface="Arial"/>
            </a:endParaRPr>
          </a:p>
        </p:txBody>
      </p:sp>
      <p:sp>
        <p:nvSpPr>
          <p:cNvPr id="326" name=""/>
          <p:cNvSpPr/>
          <p:nvPr/>
        </p:nvSpPr>
        <p:spPr>
          <a:xfrm>
            <a:off x="3754440" y="4954680"/>
            <a:ext cx="5313240" cy="914760"/>
          </a:xfrm>
          <a:prstGeom prst="rect">
            <a:avLst/>
          </a:prstGeom>
          <a:noFill/>
          <a:ln w="0">
            <a:noFill/>
          </a:ln>
        </p:spPr>
        <p:style>
          <a:lnRef idx="0"/>
          <a:fillRef idx="0"/>
          <a:effectRef idx="0"/>
          <a:fontRef idx="minor"/>
        </p:style>
        <p:txBody>
          <a:bodyPr lIns="0" rIns="0" tIns="0" bIns="0" anchor="t">
            <a:spAutoFit/>
          </a:bodyPr>
          <a:p>
            <a:pPr lvl="1" marL="190440" indent="-1890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Advisory Committee comprises market and subject matter experts from business units</a:t>
            </a:r>
            <a:endParaRPr b="0" lang="en-US" sz="1500" strike="noStrike" u="none">
              <a:solidFill>
                <a:srgbClr val="ffffff"/>
              </a:solidFill>
              <a:effectLst/>
              <a:uFillTx/>
              <a:latin typeface="Arial"/>
            </a:endParaRPr>
          </a:p>
          <a:p>
            <a:pPr lvl="1" marL="190440" indent="-1890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BU reps serve to remove administrative and political road blocks</a:t>
            </a:r>
            <a:endParaRPr b="0" lang="en-US" sz="1500" strike="noStrike" u="none">
              <a:solidFill>
                <a:srgbClr val="ffffff"/>
              </a:solidFill>
              <a:effectLst/>
              <a:uFillTx/>
              <a:latin typeface="Arial"/>
            </a:endParaRPr>
          </a:p>
        </p:txBody>
      </p:sp>
      <p:sp>
        <p:nvSpPr>
          <p:cNvPr id="327" name=""/>
          <p:cNvSpPr/>
          <p:nvPr/>
        </p:nvSpPr>
        <p:spPr>
          <a:xfrm>
            <a:off x="3754440" y="2916360"/>
            <a:ext cx="5313240" cy="1371960"/>
          </a:xfrm>
          <a:prstGeom prst="rect">
            <a:avLst/>
          </a:prstGeom>
          <a:noFill/>
          <a:ln w="0">
            <a:noFill/>
          </a:ln>
        </p:spPr>
        <p:style>
          <a:lnRef idx="0"/>
          <a:fillRef idx="0"/>
          <a:effectRef idx="0"/>
          <a:fontRef idx="minor"/>
        </p:style>
        <p:txBody>
          <a:bodyPr lIns="0" rIns="0" tIns="0" bIns="0" anchor="t">
            <a:spAutoFit/>
          </a:bodyPr>
          <a:p>
            <a:pPr lvl="1" marL="203040" indent="-2016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Accelerator attracts, screens, develops business cases, and presents ideas to the Investment Committee</a:t>
            </a:r>
            <a:endParaRPr b="0" lang="en-US" sz="1500" strike="noStrike" u="none">
              <a:solidFill>
                <a:srgbClr val="ffffff"/>
              </a:solidFill>
              <a:effectLst/>
              <a:uFillTx/>
              <a:latin typeface="Arial"/>
            </a:endParaRPr>
          </a:p>
          <a:p>
            <a:pPr lvl="1" marL="203040" indent="-2016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Coordinates portfolio management</a:t>
            </a:r>
            <a:endParaRPr b="0" lang="en-US" sz="1500" strike="noStrike" u="none">
              <a:solidFill>
                <a:srgbClr val="ffffff"/>
              </a:solidFill>
              <a:effectLst/>
              <a:uFillTx/>
              <a:latin typeface="Arial"/>
            </a:endParaRPr>
          </a:p>
          <a:p>
            <a:pPr lvl="1" marL="203040" indent="-2016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Provides planning and business building resources</a:t>
            </a:r>
            <a:endParaRPr b="0" lang="en-US" sz="1500" strike="noStrike" u="none">
              <a:solidFill>
                <a:srgbClr val="ffffff"/>
              </a:solidFill>
              <a:effectLst/>
              <a:uFillTx/>
              <a:latin typeface="Arial"/>
            </a:endParaRPr>
          </a:p>
          <a:p>
            <a:pPr lvl="1" marL="203040" indent="-2016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Coaches entrepreneurs, creates privileged networks</a:t>
            </a:r>
            <a:endParaRPr b="0" lang="en-US" sz="1500" strike="noStrike" u="none">
              <a:solidFill>
                <a:srgbClr val="ffffff"/>
              </a:solidFill>
              <a:effectLst/>
              <a:uFillTx/>
              <a:latin typeface="Arial"/>
            </a:endParaRPr>
          </a:p>
          <a:p>
            <a:pPr lvl="1" marL="203040" indent="-2016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Captures/codifies institutional business building skills</a:t>
            </a:r>
            <a:endParaRPr b="0" lang="en-US" sz="1500" strike="noStrike" u="none">
              <a:solidFill>
                <a:srgbClr val="ffffff"/>
              </a:solidFill>
              <a:effectLst/>
              <a:uFillTx/>
              <a:latin typeface="Arial"/>
            </a:endParaRPr>
          </a:p>
        </p:txBody>
      </p:sp>
      <p:sp>
        <p:nvSpPr>
          <p:cNvPr id="328" name=""/>
          <p:cNvSpPr/>
          <p:nvPr/>
        </p:nvSpPr>
        <p:spPr>
          <a:xfrm>
            <a:off x="3754440" y="6046920"/>
            <a:ext cx="5313240" cy="457560"/>
          </a:xfrm>
          <a:prstGeom prst="rect">
            <a:avLst/>
          </a:prstGeom>
          <a:noFill/>
          <a:ln w="0">
            <a:noFill/>
          </a:ln>
        </p:spPr>
        <p:style>
          <a:lnRef idx="0"/>
          <a:fillRef idx="0"/>
          <a:effectRef idx="0"/>
          <a:fontRef idx="minor"/>
        </p:style>
        <p:txBody>
          <a:bodyPr lIns="0" rIns="0" tIns="0" bIns="0" anchor="t">
            <a:spAutoFit/>
          </a:bodyPr>
          <a:p>
            <a:pPr lvl="1" marL="177840" indent="-1764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External investors are invited to participate on a individual deal basis</a:t>
            </a:r>
            <a:endParaRPr b="0" lang="en-US" sz="1500" strike="noStrike" u="none">
              <a:solidFill>
                <a:srgbClr val="ffffff"/>
              </a:solidFill>
              <a:effectLst/>
              <a:uFillTx/>
              <a:latin typeface="Arial"/>
            </a:endParaRPr>
          </a:p>
        </p:txBody>
      </p:sp>
      <p:sp>
        <p:nvSpPr>
          <p:cNvPr id="329"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30" name=""/>
          <p:cNvSpPr/>
          <p:nvPr/>
        </p:nvSpPr>
        <p:spPr>
          <a:xfrm>
            <a:off x="816768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31"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cxnSp>
        <p:nvCxnSpPr>
          <p:cNvPr id="332" name=""/>
          <p:cNvCxnSpPr>
            <a:stCxn id="305" idx="2"/>
            <a:endCxn id="308" idx="1"/>
          </p:cNvCxnSpPr>
          <p:nvPr/>
        </p:nvCxnSpPr>
        <p:spPr>
          <a:xfrm flipH="1" rot="16200000">
            <a:off x="604080" y="3459600"/>
            <a:ext cx="1659600" cy="1800720"/>
          </a:xfrm>
          <a:prstGeom prst="bentConnector2">
            <a:avLst/>
          </a:prstGeom>
          <a:ln w="28440">
            <a:solidFill>
              <a:srgbClr val="ffffff"/>
            </a:solidFill>
            <a:miter/>
            <a:tailEnd len="med" type="triangle" w="med"/>
          </a:ln>
        </p:spPr>
      </p:cxnSp>
      <p:cxnSp>
        <p:nvCxnSpPr>
          <p:cNvPr id="333" name=""/>
          <p:cNvCxnSpPr>
            <a:stCxn id="313" idx="1"/>
            <a:endCxn id="309" idx="1"/>
          </p:cNvCxnSpPr>
          <p:nvPr/>
        </p:nvCxnSpPr>
        <p:spPr>
          <a:xfrm rot="10800000">
            <a:off x="2162880" y="4176000"/>
            <a:ext cx="37440" cy="1815120"/>
          </a:xfrm>
          <a:prstGeom prst="bentConnector3">
            <a:avLst>
              <a:gd name="adj1" fmla="val 725242"/>
            </a:avLst>
          </a:prstGeom>
          <a:ln w="28440">
            <a:solidFill>
              <a:srgbClr val="ffffff"/>
            </a:solidFill>
            <a:miter/>
            <a:tailEnd len="med" type="triangle" w="med"/>
          </a:ln>
        </p:spPr>
      </p:cxnSp>
      <p:cxnSp>
        <p:nvCxnSpPr>
          <p:cNvPr id="334" name=""/>
          <p:cNvCxnSpPr>
            <a:stCxn id="308" idx="0"/>
            <a:endCxn id="311" idx="2"/>
          </p:cNvCxnSpPr>
          <p:nvPr/>
        </p:nvCxnSpPr>
        <p:spPr>
          <a:xfrm flipV="1">
            <a:off x="2847960" y="4536720"/>
            <a:ext cx="2160" cy="419760"/>
          </a:xfrm>
          <a:prstGeom prst="straightConnector1">
            <a:avLst/>
          </a:prstGeom>
          <a:ln w="28440">
            <a:solidFill>
              <a:srgbClr val="ffffff"/>
            </a:solidFill>
            <a:miter/>
            <a:tailEnd len="med" type="triangle" w="med"/>
          </a:ln>
        </p:spPr>
      </p:cxnSp>
      <p:cxnSp>
        <p:nvCxnSpPr>
          <p:cNvPr id="335" name=""/>
          <p:cNvCxnSpPr>
            <a:stCxn id="304" idx="2"/>
            <a:endCxn id="309" idx="0"/>
          </p:cNvCxnSpPr>
          <p:nvPr/>
        </p:nvCxnSpPr>
        <p:spPr>
          <a:xfrm>
            <a:off x="2712600" y="3530160"/>
            <a:ext cx="1080" cy="413640"/>
          </a:xfrm>
          <a:prstGeom prst="straightConnector1">
            <a:avLst/>
          </a:prstGeom>
          <a:ln w="28440">
            <a:solidFill>
              <a:srgbClr val="ffffff"/>
            </a:solidFill>
            <a:miter/>
            <a:tailEnd len="med" type="triangle" w="med"/>
          </a:ln>
        </p:spPr>
      </p:cxnSp>
      <p:sp>
        <p:nvSpPr>
          <p:cNvPr id="3" name="PlaceHolder 2"/>
          <p:cNvSpPr>
            <a:spLocks noGrp="1"/>
          </p:cNvSpPr>
          <p:nvPr>
            <p:ph type="sldNum" idx="2"/>
          </p:nvPr>
        </p:nvSpPr>
        <p:spPr/>
        <p:txBody>
          <a:bodyPr/>
          <a:p>
            <a:fld id="{FFDA5EB8-A802-425C-928C-D688026765EB}" type="slidenum">
              <a:t>19</a:t>
            </a:fld>
          </a:p>
        </p:txBody>
      </p:sp>
    </p:spTree>
  </p:cSld>
  <p:transition>
    <p:wipe dir="r"/>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76320" y="228600"/>
            <a:ext cx="8991360" cy="4575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000" strike="noStrike" u="none">
                <a:solidFill>
                  <a:srgbClr val="fefb00"/>
                </a:solidFill>
                <a:effectLst/>
                <a:uFillTx/>
                <a:latin typeface="Arial Black"/>
              </a:rPr>
              <a:t>ENRON’S ORGANIZATIONAL EVOLUTION</a:t>
            </a:r>
            <a:endParaRPr b="0" lang="en-US" sz="3000" strike="noStrike" u="none">
              <a:solidFill>
                <a:srgbClr val="fefb00"/>
              </a:solidFill>
              <a:effectLst/>
              <a:uFillTx/>
              <a:latin typeface="Arial Black"/>
            </a:endParaRPr>
          </a:p>
        </p:txBody>
      </p:sp>
      <p:sp>
        <p:nvSpPr>
          <p:cNvPr id="37" name=""/>
          <p:cNvSpPr/>
          <p:nvPr/>
        </p:nvSpPr>
        <p:spPr>
          <a:xfrm>
            <a:off x="81000" y="3027240"/>
            <a:ext cx="1252440" cy="244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Description</a:t>
            </a:r>
            <a:endParaRPr b="0" lang="en-US" sz="1600" strike="noStrike" u="none">
              <a:solidFill>
                <a:srgbClr val="ffffff"/>
              </a:solidFill>
              <a:effectLst/>
              <a:uFillTx/>
              <a:latin typeface="Arial"/>
            </a:endParaRPr>
          </a:p>
        </p:txBody>
      </p:sp>
      <p:sp>
        <p:nvSpPr>
          <p:cNvPr id="38" name=""/>
          <p:cNvSpPr/>
          <p:nvPr/>
        </p:nvSpPr>
        <p:spPr>
          <a:xfrm>
            <a:off x="1523880" y="3027240"/>
            <a:ext cx="181944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Asset-based organization</a:t>
            </a:r>
            <a:endParaRPr b="0" lang="en-US" sz="1600" strike="noStrike" u="none">
              <a:solidFill>
                <a:srgbClr val="ffffff"/>
              </a:solidFill>
              <a:effectLst/>
              <a:uFillTx/>
              <a:latin typeface="Arial"/>
            </a:endParaRPr>
          </a:p>
        </p:txBody>
      </p:sp>
      <p:grpSp>
        <p:nvGrpSpPr>
          <p:cNvPr id="39" name=""/>
          <p:cNvGrpSpPr/>
          <p:nvPr/>
        </p:nvGrpSpPr>
        <p:grpSpPr>
          <a:xfrm>
            <a:off x="1430280" y="992160"/>
            <a:ext cx="7111800" cy="1195560"/>
            <a:chOff x="1430280" y="992160"/>
            <a:chExt cx="7111800" cy="1195560"/>
          </a:xfrm>
        </p:grpSpPr>
        <p:sp>
          <p:nvSpPr>
            <p:cNvPr id="40" name=""/>
            <p:cNvSpPr/>
            <p:nvPr/>
          </p:nvSpPr>
          <p:spPr>
            <a:xfrm>
              <a:off x="1430280" y="2171880"/>
              <a:ext cx="1932840" cy="0"/>
            </a:xfrm>
            <a:prstGeom prst="line">
              <a:avLst/>
            </a:prstGeom>
            <a:ln w="507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1" name=""/>
            <p:cNvSpPr/>
            <p:nvPr/>
          </p:nvSpPr>
          <p:spPr>
            <a:xfrm flipH="1" flipV="1">
              <a:off x="3358440" y="1510200"/>
              <a:ext cx="1080" cy="67752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2" name=""/>
            <p:cNvSpPr/>
            <p:nvPr/>
          </p:nvSpPr>
          <p:spPr>
            <a:xfrm>
              <a:off x="3337920" y="1510200"/>
              <a:ext cx="2396880" cy="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3" name=""/>
            <p:cNvSpPr/>
            <p:nvPr/>
          </p:nvSpPr>
          <p:spPr>
            <a:xfrm flipV="1">
              <a:off x="5706000" y="992160"/>
              <a:ext cx="3960" cy="52920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4" name=""/>
            <p:cNvSpPr/>
            <p:nvPr/>
          </p:nvSpPr>
          <p:spPr>
            <a:xfrm>
              <a:off x="5714280" y="1006200"/>
              <a:ext cx="2827800" cy="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grpSp>
      <p:sp>
        <p:nvSpPr>
          <p:cNvPr id="45" name=""/>
          <p:cNvSpPr/>
          <p:nvPr/>
        </p:nvSpPr>
        <p:spPr>
          <a:xfrm>
            <a:off x="1523880" y="2286000"/>
            <a:ext cx="212112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Level 1 -</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Traditional Enron</a:t>
            </a:r>
            <a:endParaRPr b="0" lang="en-US" sz="1600" strike="noStrike" u="none">
              <a:solidFill>
                <a:srgbClr val="ffffff"/>
              </a:solidFill>
              <a:effectLst/>
              <a:uFillTx/>
              <a:latin typeface="Arial"/>
            </a:endParaRPr>
          </a:p>
        </p:txBody>
      </p:sp>
      <p:sp>
        <p:nvSpPr>
          <p:cNvPr id="46" name=""/>
          <p:cNvSpPr/>
          <p:nvPr/>
        </p:nvSpPr>
        <p:spPr>
          <a:xfrm>
            <a:off x="3639960" y="1623960"/>
            <a:ext cx="210348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Level 2 -</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Current Enron</a:t>
            </a:r>
            <a:endParaRPr b="0" lang="en-US" sz="1600" strike="noStrike" u="none">
              <a:solidFill>
                <a:srgbClr val="ffffff"/>
              </a:solidFill>
              <a:effectLst/>
              <a:uFillTx/>
              <a:latin typeface="Arial"/>
            </a:endParaRPr>
          </a:p>
        </p:txBody>
      </p:sp>
      <p:sp>
        <p:nvSpPr>
          <p:cNvPr id="47" name=""/>
          <p:cNvSpPr/>
          <p:nvPr/>
        </p:nvSpPr>
        <p:spPr>
          <a:xfrm>
            <a:off x="81000" y="3824280"/>
            <a:ext cx="1252440" cy="244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Benefits</a:t>
            </a:r>
            <a:endParaRPr b="0" lang="en-US" sz="1600" strike="noStrike" u="none">
              <a:solidFill>
                <a:srgbClr val="ffffff"/>
              </a:solidFill>
              <a:effectLst/>
              <a:uFillTx/>
              <a:latin typeface="Arial"/>
            </a:endParaRPr>
          </a:p>
        </p:txBody>
      </p:sp>
      <p:sp>
        <p:nvSpPr>
          <p:cNvPr id="48" name=""/>
          <p:cNvSpPr/>
          <p:nvPr/>
        </p:nvSpPr>
        <p:spPr>
          <a:xfrm>
            <a:off x="1523880" y="3824280"/>
            <a:ext cx="1906560" cy="1218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Strong command and control</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Organizational simplicity </a:t>
            </a:r>
            <a:endParaRPr b="0" lang="en-US" sz="1600" strike="noStrike" u="none">
              <a:solidFill>
                <a:srgbClr val="ffffff"/>
              </a:solidFill>
              <a:effectLst/>
              <a:uFillTx/>
              <a:latin typeface="Arial"/>
            </a:endParaRPr>
          </a:p>
        </p:txBody>
      </p:sp>
      <p:sp>
        <p:nvSpPr>
          <p:cNvPr id="49" name=""/>
          <p:cNvSpPr/>
          <p:nvPr/>
        </p:nvSpPr>
        <p:spPr>
          <a:xfrm>
            <a:off x="3639960" y="3027240"/>
            <a:ext cx="228132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Knowledge-based organization</a:t>
            </a:r>
            <a:endParaRPr b="0" lang="en-US" sz="1600" strike="noStrike" u="none">
              <a:solidFill>
                <a:srgbClr val="ffffff"/>
              </a:solidFill>
              <a:effectLst/>
              <a:uFillTx/>
              <a:latin typeface="Arial"/>
            </a:endParaRPr>
          </a:p>
        </p:txBody>
      </p:sp>
      <p:sp>
        <p:nvSpPr>
          <p:cNvPr id="50" name=""/>
          <p:cNvSpPr/>
          <p:nvPr/>
        </p:nvSpPr>
        <p:spPr>
          <a:xfrm>
            <a:off x="3639960" y="3824280"/>
            <a:ext cx="2281320" cy="2001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Ability to attract talent</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Opportunity to leverage intangibles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Ability to capture opportunities and create businesses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p:txBody>
      </p:sp>
      <p:sp>
        <p:nvSpPr>
          <p:cNvPr id="51" name=""/>
          <p:cNvSpPr/>
          <p:nvPr/>
        </p:nvSpPr>
        <p:spPr>
          <a:xfrm>
            <a:off x="6093000" y="3824280"/>
            <a:ext cx="2761920" cy="292500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Unrivaled managerial talent</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Unique ability to build and grow businesses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Constant portfolio management - always seeking new opportunities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Capture/exploit institutional knowledge</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Unlimited entrepreneurial opportunities</a:t>
            </a:r>
            <a:endParaRPr b="0" lang="en-US" sz="1600" strike="noStrike" u="none">
              <a:solidFill>
                <a:srgbClr val="ffffff"/>
              </a:solidFill>
              <a:effectLst/>
              <a:uFillTx/>
              <a:latin typeface="Arial"/>
            </a:endParaRPr>
          </a:p>
        </p:txBody>
      </p:sp>
      <p:sp>
        <p:nvSpPr>
          <p:cNvPr id="52" name=""/>
          <p:cNvSpPr/>
          <p:nvPr/>
        </p:nvSpPr>
        <p:spPr>
          <a:xfrm>
            <a:off x="6093000" y="1112760"/>
            <a:ext cx="247140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Level 3 -</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Future Enron</a:t>
            </a:r>
            <a:endParaRPr b="0" lang="en-US" sz="1600" strike="noStrike" u="none">
              <a:solidFill>
                <a:srgbClr val="ffffff"/>
              </a:solidFill>
              <a:effectLst/>
              <a:uFillTx/>
              <a:latin typeface="Arial"/>
            </a:endParaRPr>
          </a:p>
        </p:txBody>
      </p:sp>
      <p:sp>
        <p:nvSpPr>
          <p:cNvPr id="53" name=""/>
          <p:cNvSpPr/>
          <p:nvPr/>
        </p:nvSpPr>
        <p:spPr>
          <a:xfrm>
            <a:off x="6093000" y="3027240"/>
            <a:ext cx="228096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Partnership-based organization</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5AB01B7A-4943-4F19-A737-AB3346F84F4F}" type="slidenum">
              <a:t>2</a:t>
            </a:fld>
          </a:p>
        </p:txBody>
      </p:sp>
    </p:spTree>
  </p:cSld>
  <p:transition>
    <p:wipe dir="r"/>
  </p:transition>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36"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ACCELERATOR NEXT STEPS</a:t>
            </a:r>
            <a:endParaRPr b="0" lang="en-US" sz="3200" strike="noStrike" u="none">
              <a:solidFill>
                <a:srgbClr val="fefb00"/>
              </a:solidFill>
              <a:effectLst/>
              <a:uFillTx/>
              <a:latin typeface="Arial Black"/>
            </a:endParaRPr>
          </a:p>
        </p:txBody>
      </p:sp>
      <p:sp>
        <p:nvSpPr>
          <p:cNvPr id="337" name=""/>
          <p:cNvSpPr/>
          <p:nvPr/>
        </p:nvSpPr>
        <p:spPr>
          <a:xfrm>
            <a:off x="79200" y="1598760"/>
            <a:ext cx="9063360" cy="3582360"/>
          </a:xfrm>
          <a:prstGeom prst="rect">
            <a:avLst/>
          </a:prstGeom>
          <a:noFill/>
          <a:ln w="0">
            <a:noFill/>
          </a:ln>
        </p:spPr>
        <p:style>
          <a:lnRef idx="0"/>
          <a:fillRef idx="0"/>
          <a:effectRef idx="0"/>
          <a:fontRef idx="minor"/>
        </p:style>
        <p:txBody>
          <a:bodyPr lIns="0" rIns="0" tIns="0" bIns="0" anchor="t">
            <a:spAutoFit/>
          </a:bodyPr>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Capital and resource commitment</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Identify rollout team to coordinate launch activities</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Select members of Investment Committee, Accelerator Management Team, and Advisory Committee</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Communicate Accelerator objectives/processes to the organization</a:t>
            </a:r>
            <a:endParaRPr b="0" lang="en-US" sz="2000" strike="noStrike" u="none">
              <a:solidFill>
                <a:srgbClr val="ffffff"/>
              </a:solidFill>
              <a:effectLst/>
              <a:uFillTx/>
              <a:latin typeface="Arial"/>
            </a:endParaRPr>
          </a:p>
          <a:p>
            <a:pPr lvl="1" marL="266760" indent="-265320">
              <a:spcAft>
                <a:spcPts val="1001"/>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Legal due diligence</a:t>
            </a:r>
            <a:endParaRPr b="0" lang="en-US" sz="2000" strike="noStrike" u="none">
              <a:solidFill>
                <a:srgbClr val="ffffff"/>
              </a:solidFill>
              <a:effectLst/>
              <a:uFillTx/>
              <a:latin typeface="Arial"/>
            </a:endParaRPr>
          </a:p>
          <a:p>
            <a:pPr lvl="2" marL="638280" indent="-352440">
              <a:spcAft>
                <a:spcPts val="1001"/>
              </a:spcAft>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Liability assessment</a:t>
            </a:r>
            <a:endParaRPr b="0" lang="en-US" sz="2000" strike="noStrike" u="none">
              <a:solidFill>
                <a:srgbClr val="ffffff"/>
              </a:solidFill>
              <a:effectLst/>
              <a:uFillTx/>
              <a:latin typeface="Arial"/>
            </a:endParaRPr>
          </a:p>
          <a:p>
            <a:pPr lvl="2" marL="638280" indent="-352440">
              <a:spcAft>
                <a:spcPts val="1749"/>
              </a:spcAft>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Identify appropriate avenues for employee “upside” participation</a:t>
            </a:r>
            <a:endParaRPr b="0" lang="en-US" sz="2000" strike="noStrike" u="none">
              <a:solidFill>
                <a:srgbClr val="ffffff"/>
              </a:solidFill>
              <a:effectLst/>
              <a:uFillTx/>
              <a:latin typeface="Arial"/>
            </a:endParaRPr>
          </a:p>
        </p:txBody>
      </p:sp>
      <p:sp>
        <p:nvSpPr>
          <p:cNvPr id="338"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39" name=""/>
          <p:cNvSpPr/>
          <p:nvPr/>
        </p:nvSpPr>
        <p:spPr>
          <a:xfrm>
            <a:off x="816768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40"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02F77A9B-C2F9-4573-B580-C3D5D0BCBC3C}" type="slidenum">
              <a:t>20</a:t>
            </a:fld>
          </a:p>
        </p:txBody>
      </p:sp>
    </p:spTree>
  </p:cSld>
  <p:transition>
    <p:wipe dir="r"/>
  </p:transition>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41"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THE PROFESSIONAL PARTNERSHIP</a:t>
            </a:r>
            <a:br>
              <a:rPr sz="3200"/>
            </a:br>
            <a:r>
              <a:rPr b="0" lang="en-US" sz="3200" strike="noStrike" u="none">
                <a:solidFill>
                  <a:srgbClr val="fefb00"/>
                </a:solidFill>
                <a:effectLst/>
                <a:uFillTx/>
                <a:latin typeface="Arial Black"/>
              </a:rPr>
              <a:t>MODEL IS A MATCH FOR ENRON</a:t>
            </a:r>
            <a:endParaRPr b="0" lang="en-US" sz="3200" strike="noStrike" u="none">
              <a:solidFill>
                <a:srgbClr val="fefb00"/>
              </a:solidFill>
              <a:effectLst/>
              <a:uFillTx/>
              <a:latin typeface="Arial Black"/>
            </a:endParaRPr>
          </a:p>
        </p:txBody>
      </p:sp>
      <p:sp>
        <p:nvSpPr>
          <p:cNvPr id="342" name=""/>
          <p:cNvSpPr/>
          <p:nvPr/>
        </p:nvSpPr>
        <p:spPr>
          <a:xfrm>
            <a:off x="3106800" y="2570040"/>
            <a:ext cx="966600" cy="1495440"/>
          </a:xfrm>
          <a:prstGeom prst="rightArrow">
            <a:avLst>
              <a:gd name="adj1" fmla="val 54963"/>
              <a:gd name="adj2" fmla="val 45486"/>
            </a:avLst>
          </a:prstGeom>
          <a:gradFill rotWithShape="0">
            <a:gsLst>
              <a:gs pos="0">
                <a:srgbClr val="fefb00"/>
              </a:gs>
              <a:gs pos="100000">
                <a:srgbClr val="757300"/>
              </a:gs>
            </a:gsLst>
            <a:lin ang="10800000"/>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43" name=""/>
          <p:cNvSpPr/>
          <p:nvPr/>
        </p:nvSpPr>
        <p:spPr>
          <a:xfrm>
            <a:off x="68400" y="1898640"/>
            <a:ext cx="2949480" cy="244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Organizational challenges</a:t>
            </a:r>
            <a:endParaRPr b="0" lang="en-US" sz="1600" strike="noStrike" u="none">
              <a:solidFill>
                <a:srgbClr val="ffffff"/>
              </a:solidFill>
              <a:effectLst/>
              <a:uFillTx/>
              <a:latin typeface="Arial"/>
            </a:endParaRPr>
          </a:p>
        </p:txBody>
      </p:sp>
      <p:sp>
        <p:nvSpPr>
          <p:cNvPr id="344" name=""/>
          <p:cNvSpPr/>
          <p:nvPr/>
        </p:nvSpPr>
        <p:spPr>
          <a:xfrm>
            <a:off x="68400" y="2359080"/>
            <a:ext cx="2855880" cy="243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Attracting, developing, and retaining a body of unrivaled managerial and leadership talent</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Extending the organizational capacity to prioritize, resource, and build new businesses</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p:txBody>
      </p:sp>
      <p:sp>
        <p:nvSpPr>
          <p:cNvPr id="345" name=""/>
          <p:cNvSpPr/>
          <p:nvPr/>
        </p:nvSpPr>
        <p:spPr>
          <a:xfrm>
            <a:off x="68400" y="2259000"/>
            <a:ext cx="27972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grpSp>
        <p:nvGrpSpPr>
          <p:cNvPr id="346" name=""/>
          <p:cNvGrpSpPr/>
          <p:nvPr/>
        </p:nvGrpSpPr>
        <p:grpSpPr>
          <a:xfrm>
            <a:off x="4049640" y="1571760"/>
            <a:ext cx="4953240" cy="2768400"/>
            <a:chOff x="4049640" y="1571760"/>
            <a:chExt cx="4953240" cy="2768400"/>
          </a:xfrm>
        </p:grpSpPr>
        <p:sp>
          <p:nvSpPr>
            <p:cNvPr id="347" name=""/>
            <p:cNvSpPr/>
            <p:nvPr/>
          </p:nvSpPr>
          <p:spPr>
            <a:xfrm>
              <a:off x="4049640" y="2955960"/>
              <a:ext cx="2470320" cy="138420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48" name=""/>
            <p:cNvSpPr/>
            <p:nvPr/>
          </p:nvSpPr>
          <p:spPr>
            <a:xfrm>
              <a:off x="6532560" y="2955960"/>
              <a:ext cx="2470320" cy="138420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49" name=""/>
            <p:cNvSpPr/>
            <p:nvPr/>
          </p:nvSpPr>
          <p:spPr>
            <a:xfrm>
              <a:off x="5286240" y="1571760"/>
              <a:ext cx="2470320" cy="138420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50" name=""/>
            <p:cNvSpPr/>
            <p:nvPr/>
          </p:nvSpPr>
          <p:spPr>
            <a:xfrm>
              <a:off x="4702320" y="3580200"/>
              <a:ext cx="1164960" cy="48780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963720"/>
                  <a:tab algn="l" pos="1927080"/>
                  <a:tab algn="l" pos="2890800"/>
                  <a:tab algn="l" pos="3854520"/>
                  <a:tab algn="l" pos="4818240"/>
                  <a:tab algn="l" pos="5781600"/>
                  <a:tab algn="l" pos="6745320"/>
                  <a:tab algn="l" pos="7709040"/>
                  <a:tab algn="l" pos="8672400"/>
                  <a:tab algn="l" pos="9636120"/>
                  <a:tab algn="l" pos="10599840"/>
                </a:tabLst>
              </a:pPr>
              <a:r>
                <a:rPr b="1" lang="en-US" sz="1600" strike="noStrike" u="none">
                  <a:solidFill>
                    <a:srgbClr val="ffffff"/>
                  </a:solidFill>
                  <a:effectLst/>
                  <a:uFillTx/>
                  <a:latin typeface="Arial"/>
                </a:rPr>
                <a:t>People processes</a:t>
              </a:r>
              <a:endParaRPr b="0" lang="en-US" sz="1600" strike="noStrike" u="none">
                <a:solidFill>
                  <a:srgbClr val="ffffff"/>
                </a:solidFill>
                <a:effectLst/>
                <a:uFillTx/>
                <a:latin typeface="Arial"/>
              </a:endParaRPr>
            </a:p>
          </p:txBody>
        </p:sp>
        <p:sp>
          <p:nvSpPr>
            <p:cNvPr id="351" name=""/>
            <p:cNvSpPr/>
            <p:nvPr/>
          </p:nvSpPr>
          <p:spPr>
            <a:xfrm>
              <a:off x="7203960" y="3702240"/>
              <a:ext cx="1165320" cy="24408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963720"/>
                  <a:tab algn="l" pos="1927080"/>
                  <a:tab algn="l" pos="2890800"/>
                  <a:tab algn="l" pos="3854520"/>
                  <a:tab algn="l" pos="4818240"/>
                  <a:tab algn="l" pos="5781600"/>
                  <a:tab algn="l" pos="6745320"/>
                  <a:tab algn="l" pos="7709040"/>
                  <a:tab algn="l" pos="8672400"/>
                  <a:tab algn="l" pos="9636120"/>
                  <a:tab algn="l" pos="10599840"/>
                </a:tabLst>
              </a:pPr>
              <a:r>
                <a:rPr b="1" lang="en-US" sz="1600" strike="noStrike" u="none">
                  <a:solidFill>
                    <a:srgbClr val="ffffff"/>
                  </a:solidFill>
                  <a:effectLst/>
                  <a:uFillTx/>
                  <a:latin typeface="Arial"/>
                </a:rPr>
                <a:t>Accelerator</a:t>
              </a:r>
              <a:endParaRPr b="0" lang="en-US" sz="1600" strike="noStrike" u="none">
                <a:solidFill>
                  <a:srgbClr val="ffffff"/>
                </a:solidFill>
                <a:effectLst/>
                <a:uFillTx/>
                <a:latin typeface="Arial"/>
              </a:endParaRPr>
            </a:p>
          </p:txBody>
        </p:sp>
        <p:sp>
          <p:nvSpPr>
            <p:cNvPr id="352" name=""/>
            <p:cNvSpPr/>
            <p:nvPr/>
          </p:nvSpPr>
          <p:spPr>
            <a:xfrm>
              <a:off x="5862600" y="2305080"/>
              <a:ext cx="1316160" cy="24408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963720"/>
                  <a:tab algn="l" pos="1927080"/>
                  <a:tab algn="l" pos="2890800"/>
                  <a:tab algn="l" pos="3854520"/>
                  <a:tab algn="l" pos="4818240"/>
                  <a:tab algn="l" pos="5781600"/>
                  <a:tab algn="l" pos="6745320"/>
                  <a:tab algn="l" pos="7709040"/>
                  <a:tab algn="l" pos="8672400"/>
                  <a:tab algn="l" pos="9636120"/>
                  <a:tab algn="l" pos="10599840"/>
                </a:tabLst>
              </a:pPr>
              <a:r>
                <a:rPr b="1" lang="en-US" sz="1600" strike="noStrike" u="none">
                  <a:solidFill>
                    <a:srgbClr val="ffffff"/>
                  </a:solidFill>
                  <a:effectLst/>
                  <a:uFillTx/>
                  <a:latin typeface="Arial"/>
                </a:rPr>
                <a:t>Architecture</a:t>
              </a:r>
              <a:endParaRPr b="0" lang="en-US" sz="1600" strike="noStrike" u="none">
                <a:solidFill>
                  <a:srgbClr val="ffffff"/>
                </a:solidFill>
                <a:effectLst/>
                <a:uFillTx/>
                <a:latin typeface="Arial"/>
              </a:endParaRPr>
            </a:p>
          </p:txBody>
        </p:sp>
      </p:grpSp>
      <p:sp>
        <p:nvSpPr>
          <p:cNvPr id="3" name="PlaceHolder 2"/>
          <p:cNvSpPr>
            <a:spLocks noGrp="1"/>
          </p:cNvSpPr>
          <p:nvPr>
            <p:ph type="sldNum" idx="2"/>
          </p:nvPr>
        </p:nvSpPr>
        <p:spPr/>
        <p:txBody>
          <a:bodyPr/>
          <a:p>
            <a:fld id="{5D6FEDE3-1B85-4CA3-9AC6-F1F854C6AC2E}" type="slidenum">
              <a:t>21</a:t>
            </a:fld>
          </a:p>
        </p:txBody>
      </p:sp>
    </p:spTree>
  </p:cSld>
  <p:transition>
    <p:wipe dir="r"/>
  </p:transition>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000000"/>
        </a:solidFill>
      </p:bgPr>
    </p:bg>
    <p:spTree>
      <p:nvGrpSpPr>
        <p:cNvPr id="1" name=""/>
        <p:cNvGrpSpPr/>
        <p:nvPr/>
      </p:nvGrpSpPr>
      <p:grpSpPr>
        <a:xfrm>
          <a:off x="0" y="0"/>
          <a:ext cx="0" cy="0"/>
          <a:chOff x="0" y="0"/>
          <a:chExt cx="0" cy="0"/>
        </a:xfrm>
      </p:grpSpPr>
      <p:sp>
        <p:nvSpPr>
          <p:cNvPr id="353" name="PlaceHolder 1"/>
          <p:cNvSpPr>
            <a:spLocks noGrp="1"/>
          </p:cNvSpPr>
          <p:nvPr>
            <p:ph type="title"/>
          </p:nvPr>
        </p:nvSpPr>
        <p:spPr>
          <a:xfrm>
            <a:off x="68400" y="2695320"/>
            <a:ext cx="8934480" cy="609840"/>
          </a:xfrm>
          <a:prstGeom prst="rect">
            <a:avLst/>
          </a:prstGeom>
          <a:noFill/>
          <a:ln w="0">
            <a:noFill/>
          </a:ln>
        </p:spPr>
        <p:txBody>
          <a:bodyPr lIns="0" rIns="0" tIns="0" bIns="0" anchor="t">
            <a:spAutoFit/>
          </a:bodyPr>
          <a:p>
            <a:pPr indent="0" algn="ct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4000" strike="noStrike" u="none">
                <a:solidFill>
                  <a:srgbClr val="fefb00"/>
                </a:solidFill>
                <a:effectLst/>
                <a:uFillTx/>
                <a:latin typeface="Arial"/>
              </a:rPr>
              <a:t>BACKUP</a:t>
            </a:r>
            <a:endParaRPr b="0" lang="en-US" sz="4000" strike="noStrike" u="none">
              <a:solidFill>
                <a:srgbClr val="fefb00"/>
              </a:solidFill>
              <a:effectLst/>
              <a:uFillTx/>
              <a:latin typeface="Arial Black"/>
            </a:endParaRPr>
          </a:p>
        </p:txBody>
      </p:sp>
      <p:sp>
        <p:nvSpPr>
          <p:cNvPr id="3" name="PlaceHolder 2"/>
          <p:cNvSpPr>
            <a:spLocks noGrp="1"/>
          </p:cNvSpPr>
          <p:nvPr>
            <p:ph type="sldNum" idx="2"/>
          </p:nvPr>
        </p:nvSpPr>
        <p:spPr/>
        <p:txBody>
          <a:bodyPr/>
          <a:p>
            <a:fld id="{D229D726-E62C-4D61-AC51-123EB84FC843}" type="slidenum">
              <a:t>22</a:t>
            </a:fld>
          </a:p>
        </p:txBody>
      </p:sp>
    </p:spTree>
  </p:cSld>
  <p:transition>
    <p:wipe dir="r"/>
  </p:transition>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000000"/>
        </a:solidFill>
      </p:bgPr>
    </p:bg>
    <p:spTree>
      <p:nvGrpSpPr>
        <p:cNvPr id="1" name=""/>
        <p:cNvGrpSpPr/>
        <p:nvPr/>
      </p:nvGrpSpPr>
      <p:grpSpPr>
        <a:xfrm>
          <a:off x="0" y="0"/>
          <a:ext cx="0" cy="0"/>
          <a:chOff x="0" y="0"/>
          <a:chExt cx="0" cy="0"/>
        </a:xfrm>
      </p:grpSpPr>
      <p:sp>
        <p:nvSpPr>
          <p:cNvPr id="354"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PPM OUTLINE - DRAFT</a:t>
            </a:r>
            <a:endParaRPr b="0" lang="en-US" sz="3200" strike="noStrike" u="none">
              <a:solidFill>
                <a:srgbClr val="fefb00"/>
              </a:solidFill>
              <a:effectLst/>
              <a:uFillTx/>
              <a:latin typeface="Arial Black"/>
            </a:endParaRPr>
          </a:p>
        </p:txBody>
      </p:sp>
      <p:sp>
        <p:nvSpPr>
          <p:cNvPr id="355" name=""/>
          <p:cNvSpPr/>
          <p:nvPr/>
        </p:nvSpPr>
        <p:spPr>
          <a:xfrm>
            <a:off x="79200" y="1055520"/>
            <a:ext cx="8923680" cy="515124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Although Enron has made great strides in terms of organizational capabilities, another “evolutionary” step is required to meet its higher aspirations for</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Unrivaled managerial talent</a:t>
            </a:r>
            <a:endParaRPr b="0" lang="en-US" sz="1200" strike="noStrike" u="none">
              <a:solidFill>
                <a:srgbClr val="ffffff"/>
              </a:solidFill>
              <a:effectLst/>
              <a:uFillTx/>
              <a:latin typeface="Arial"/>
            </a:endParaRPr>
          </a:p>
          <a:p>
            <a:pPr lvl="2" marL="638280" indent="-352440">
              <a:spcAft>
                <a:spcPts val="1049"/>
              </a:spcAft>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Superior business building capabilities</a:t>
            </a:r>
            <a:endParaRPr b="0" lang="en-US" sz="12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Implementing a Professional Partnership Model (PPM) can enable Enron to meet these aspirations by</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Creating a non-hierarchical meritocracy with an unlimited number of leadership opportunities</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Creating opportunities for wealth commensurate with contribution</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Building strong linkages/networks across businesses</a:t>
            </a:r>
            <a:endParaRPr b="0" lang="en-US" sz="1200" strike="noStrike" u="none">
              <a:solidFill>
                <a:srgbClr val="ffffff"/>
              </a:solidFill>
              <a:effectLst/>
              <a:uFillTx/>
              <a:latin typeface="Arial"/>
            </a:endParaRPr>
          </a:p>
          <a:p>
            <a:pPr lvl="2" marL="638280" indent="-352440">
              <a:spcAft>
                <a:spcPts val="1049"/>
              </a:spcAft>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Aligning the organization to capture growth opportunities</a:t>
            </a:r>
            <a:endParaRPr b="0" lang="en-US" sz="1200" strike="noStrike" u="none">
              <a:solidFill>
                <a:srgbClr val="ffffff"/>
              </a:solidFill>
              <a:effectLst/>
              <a:uFillTx/>
              <a:latin typeface="Arial"/>
            </a:endParaRPr>
          </a:p>
          <a:p>
            <a:pPr lvl="1" marL="266760" indent="-265320">
              <a:spcAft>
                <a:spcPts val="601"/>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There are three primary elements to Enron’s PPM</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Architecture </a:t>
            </a:r>
            <a:endParaRPr b="0" lang="en-US" sz="1200" strike="noStrike" u="none">
              <a:solidFill>
                <a:srgbClr val="ffffff"/>
              </a:solidFill>
              <a:effectLst/>
              <a:uFillTx/>
              <a:latin typeface="Arial"/>
            </a:endParaRPr>
          </a:p>
          <a:p>
            <a:pPr lvl="3" marL="876240" indent="-21888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Three levels of partnership </a:t>
            </a:r>
            <a:endParaRPr b="0" lang="en-US" sz="1200" strike="noStrike" u="none">
              <a:solidFill>
                <a:srgbClr val="ffffff"/>
              </a:solidFill>
              <a:effectLst/>
              <a:uFillTx/>
              <a:latin typeface="Arial"/>
            </a:endParaRPr>
          </a:p>
          <a:p>
            <a:pPr lvl="3" marL="876240" indent="-21888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Three distinct paths to partnership</a:t>
            </a:r>
            <a:endParaRPr b="0" lang="en-US" sz="1200" strike="noStrike" u="none">
              <a:solidFill>
                <a:srgbClr val="ffffff"/>
              </a:solidFill>
              <a:effectLst/>
              <a:uFillTx/>
              <a:latin typeface="Arial"/>
            </a:endParaRPr>
          </a:p>
          <a:p>
            <a:pPr lvl="3" marL="876240" indent="-218880">
              <a:spcAft>
                <a:spcPts val="601"/>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Governance</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People processes </a:t>
            </a:r>
            <a:endParaRPr b="0" lang="en-US" sz="1200" strike="noStrike" u="none">
              <a:solidFill>
                <a:srgbClr val="ffffff"/>
              </a:solidFill>
              <a:effectLst/>
              <a:uFillTx/>
              <a:latin typeface="Arial"/>
            </a:endParaRPr>
          </a:p>
          <a:p>
            <a:pPr lvl="3" marL="876240" indent="-21888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Role of personnel committees </a:t>
            </a:r>
            <a:endParaRPr b="0" lang="en-US" sz="1200" strike="noStrike" u="none">
              <a:solidFill>
                <a:srgbClr val="ffffff"/>
              </a:solidFill>
              <a:effectLst/>
              <a:uFillTx/>
              <a:latin typeface="Arial"/>
            </a:endParaRPr>
          </a:p>
          <a:p>
            <a:pPr lvl="3" marL="876240" indent="-21888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Partnership evaluation criteria </a:t>
            </a:r>
            <a:endParaRPr b="0" lang="en-US" sz="1200" strike="noStrike" u="none">
              <a:solidFill>
                <a:srgbClr val="ffffff"/>
              </a:solidFill>
              <a:effectLst/>
              <a:uFillTx/>
              <a:latin typeface="Arial"/>
            </a:endParaRPr>
          </a:p>
          <a:p>
            <a:pPr lvl="3" marL="876240" indent="-218880">
              <a:spcAft>
                <a:spcPts val="601"/>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Compensation</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Incubator</a:t>
            </a:r>
            <a:endParaRPr b="0" lang="en-US" sz="1200" strike="noStrike" u="none">
              <a:solidFill>
                <a:srgbClr val="ffffff"/>
              </a:solidFill>
              <a:effectLst/>
              <a:uFillTx/>
              <a:latin typeface="Arial"/>
            </a:endParaRPr>
          </a:p>
          <a:p>
            <a:pPr lvl="3" marL="876240" indent="-21888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Objectives/principles</a:t>
            </a:r>
            <a:endParaRPr b="0" lang="en-US" sz="1200" strike="noStrike" u="none">
              <a:solidFill>
                <a:srgbClr val="ffffff"/>
              </a:solidFill>
              <a:effectLst/>
              <a:uFillTx/>
              <a:latin typeface="Arial"/>
            </a:endParaRPr>
          </a:p>
          <a:p>
            <a:pPr lvl="3" marL="876240" indent="-21888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Core activities</a:t>
            </a:r>
            <a:endParaRPr b="0" lang="en-US" sz="1200" strike="noStrike" u="none">
              <a:solidFill>
                <a:srgbClr val="ffffff"/>
              </a:solidFill>
              <a:effectLst/>
              <a:uFillTx/>
              <a:latin typeface="Arial"/>
            </a:endParaRPr>
          </a:p>
          <a:p>
            <a:pPr lvl="3" marL="876240" indent="-218880">
              <a:spcAft>
                <a:spcPts val="10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Structure</a:t>
            </a:r>
            <a:endParaRPr b="0" lang="en-US" sz="1200" strike="noStrike" u="none">
              <a:solidFill>
                <a:srgbClr val="ffffff"/>
              </a:solidFill>
              <a:effectLst/>
              <a:uFillTx/>
              <a:latin typeface="Arial"/>
            </a:endParaRPr>
          </a:p>
          <a:p>
            <a:pPr lvl="1" marL="266760" indent="-265320">
              <a:spcAft>
                <a:spcPts val="10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Wrap up - Fit of PPM to Enron’s situation</a:t>
            </a:r>
            <a:endParaRPr b="0" lang="en-US" sz="1200" strike="noStrike" u="none">
              <a:solidFill>
                <a:srgbClr val="ffffff"/>
              </a:solidFill>
              <a:effectLst/>
              <a:uFillTx/>
              <a:latin typeface="Arial"/>
            </a:endParaRPr>
          </a:p>
          <a:p>
            <a:pPr lvl="2" marL="638280" indent="-352440">
              <a:spcAft>
                <a:spcPts val="1049"/>
              </a:spcAft>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ffffff"/>
              </a:solidFill>
              <a:effectLst/>
              <a:uFillTx/>
              <a:latin typeface="Arial"/>
            </a:endParaRPr>
          </a:p>
        </p:txBody>
      </p:sp>
      <p:sp>
        <p:nvSpPr>
          <p:cNvPr id="356" name=""/>
          <p:cNvSpPr/>
          <p:nvPr/>
        </p:nvSpPr>
        <p:spPr>
          <a:xfrm>
            <a:off x="4551480" y="4227480"/>
            <a:ext cx="354492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Each section should highlight how these elements help Enron meet its aspirations</a:t>
            </a:r>
            <a:endParaRPr b="0" lang="en-US" sz="1200" strike="noStrike" u="none">
              <a:solidFill>
                <a:srgbClr val="ffffff"/>
              </a:solidFill>
              <a:effectLst/>
              <a:uFillTx/>
              <a:latin typeface="Arial"/>
            </a:endParaRPr>
          </a:p>
        </p:txBody>
      </p:sp>
      <p:sp>
        <p:nvSpPr>
          <p:cNvPr id="357" name=""/>
          <p:cNvSpPr/>
          <p:nvPr/>
        </p:nvSpPr>
        <p:spPr>
          <a:xfrm>
            <a:off x="3730680" y="3268800"/>
            <a:ext cx="436680" cy="2260440"/>
          </a:xfrm>
          <a:custGeom>
            <a:avLst/>
            <a:gdLst>
              <a:gd name="textAreaLeft" fmla="*/ 0 w 436680"/>
              <a:gd name="textAreaRight" fmla="*/ 157680 w 436680"/>
              <a:gd name="textAreaTop" fmla="*/ 58680 h 2260440"/>
              <a:gd name="textAreaBottom" fmla="*/ 2201760 h 22604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19080">
            <a:solidFill>
              <a:srgbClr val="fefb00"/>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852A2A7F-42EF-46AB-8275-19E98F2A5CA5}" type="slidenum">
              <a:t>23</a:t>
            </a:fld>
          </a:p>
        </p:txBody>
      </p:sp>
    </p:spTree>
  </p:cSld>
  <p:transition>
    <p:wipe dir="r"/>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CURRENT PERSPECTIVE</a:t>
            </a:r>
            <a:endParaRPr b="0" lang="en-US" sz="3200" strike="noStrike" u="none">
              <a:solidFill>
                <a:srgbClr val="fefb00"/>
              </a:solidFill>
              <a:effectLst/>
              <a:uFillTx/>
              <a:latin typeface="Arial Black"/>
            </a:endParaRPr>
          </a:p>
        </p:txBody>
      </p:sp>
      <p:sp>
        <p:nvSpPr>
          <p:cNvPr id="55" name=""/>
          <p:cNvSpPr/>
          <p:nvPr/>
        </p:nvSpPr>
        <p:spPr>
          <a:xfrm>
            <a:off x="81000" y="1266840"/>
            <a:ext cx="398952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Organizational challenges</a:t>
            </a:r>
            <a:endParaRPr b="0" lang="en-US" sz="2000" strike="noStrike" u="none">
              <a:solidFill>
                <a:srgbClr val="ffffff"/>
              </a:solidFill>
              <a:effectLst/>
              <a:uFillTx/>
              <a:latin typeface="Arial"/>
            </a:endParaRPr>
          </a:p>
        </p:txBody>
      </p:sp>
      <p:sp>
        <p:nvSpPr>
          <p:cNvPr id="56" name=""/>
          <p:cNvSpPr/>
          <p:nvPr/>
        </p:nvSpPr>
        <p:spPr>
          <a:xfrm>
            <a:off x="81000" y="1731960"/>
            <a:ext cx="3608280" cy="3049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Attracting, developing, and retaining a body of unrivaled managerial and leadership talent</a:t>
            </a: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Extending the organizational capacity to prioritize, resource, and build new businesses</a:t>
            </a: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p:txBody>
      </p:sp>
      <p:sp>
        <p:nvSpPr>
          <p:cNvPr id="57" name=""/>
          <p:cNvSpPr/>
          <p:nvPr/>
        </p:nvSpPr>
        <p:spPr>
          <a:xfrm>
            <a:off x="4575240" y="1266840"/>
            <a:ext cx="398916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Recommended solution</a:t>
            </a:r>
            <a:endParaRPr b="0" lang="en-US" sz="2000" strike="noStrike" u="none">
              <a:solidFill>
                <a:srgbClr val="ffffff"/>
              </a:solidFill>
              <a:effectLst/>
              <a:uFillTx/>
              <a:latin typeface="Arial"/>
            </a:endParaRPr>
          </a:p>
        </p:txBody>
      </p:sp>
      <p:sp>
        <p:nvSpPr>
          <p:cNvPr id="58" name=""/>
          <p:cNvSpPr/>
          <p:nvPr/>
        </p:nvSpPr>
        <p:spPr>
          <a:xfrm>
            <a:off x="4575240" y="1731960"/>
            <a:ext cx="4287600" cy="485280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Institute a Professional Partnership Model (PPM) to </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Create non-hierarchical meritocracy with an unlimited number of leadership opportunities</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Create opportunities for wealth commensurate with contribution</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Build strong linkages/networks across business units</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Capture Enron’s growth potential  via a corporate accelerator  </a:t>
            </a:r>
            <a:endParaRPr b="0" lang="en-US" sz="2000" strike="noStrike" u="none">
              <a:solidFill>
                <a:srgbClr val="ffffff"/>
              </a:solidFill>
              <a:effectLst/>
              <a:uFillTx/>
              <a:latin typeface="Arial"/>
            </a:endParaRPr>
          </a:p>
        </p:txBody>
      </p:sp>
      <p:sp>
        <p:nvSpPr>
          <p:cNvPr id="59" name=""/>
          <p:cNvSpPr/>
          <p:nvPr/>
        </p:nvSpPr>
        <p:spPr>
          <a:xfrm>
            <a:off x="81000" y="1616040"/>
            <a:ext cx="8852040" cy="0"/>
          </a:xfrm>
          <a:prstGeom prst="line">
            <a:avLst/>
          </a:prstGeom>
          <a:ln w="1908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60" name=""/>
          <p:cNvSpPr/>
          <p:nvPr/>
        </p:nvSpPr>
        <p:spPr>
          <a:xfrm>
            <a:off x="68400" y="1638360"/>
            <a:ext cx="3487680" cy="0"/>
          </a:xfrm>
          <a:prstGeom prst="line">
            <a:avLst/>
          </a:prstGeom>
          <a:ln w="2844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61" name=""/>
          <p:cNvSpPr/>
          <p:nvPr/>
        </p:nvSpPr>
        <p:spPr>
          <a:xfrm>
            <a:off x="4575240" y="1638360"/>
            <a:ext cx="4427640" cy="0"/>
          </a:xfrm>
          <a:prstGeom prst="line">
            <a:avLst/>
          </a:prstGeom>
          <a:ln w="2844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72691C2A-58FE-41B4-AB3C-0F5A6035F522}" type="slidenum">
              <a:t>3</a:t>
            </a:fld>
          </a:p>
        </p:txBody>
      </p:sp>
    </p:spTree>
  </p:cSld>
  <p:transition>
    <p:wipe dir="r"/>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PRINCIPLES OF A PPM</a:t>
            </a:r>
            <a:endParaRPr b="0" lang="en-US" sz="3200" strike="noStrike" u="none">
              <a:solidFill>
                <a:srgbClr val="fefb00"/>
              </a:solidFill>
              <a:effectLst/>
              <a:uFillTx/>
              <a:latin typeface="Arial Black"/>
            </a:endParaRPr>
          </a:p>
        </p:txBody>
      </p:sp>
      <p:sp>
        <p:nvSpPr>
          <p:cNvPr id="63" name="PlaceHolder 2"/>
          <p:cNvSpPr>
            <a:spLocks noGrp="1"/>
          </p:cNvSpPr>
          <p:nvPr>
            <p:ph/>
          </p:nvPr>
        </p:nvSpPr>
        <p:spPr>
          <a:xfrm>
            <a:off x="74160" y="1281240"/>
            <a:ext cx="8993160" cy="4657680"/>
          </a:xfrm>
          <a:prstGeom prst="rect">
            <a:avLst/>
          </a:prstGeom>
          <a:noFill/>
          <a:ln w="0">
            <a:noFill/>
          </a:ln>
        </p:spPr>
        <p:txBody>
          <a:bodyPr lIns="0" rIns="0" tIns="0" bIns="0" anchor="t">
            <a:normAutofit/>
          </a:bodyPr>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Flatter organization</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More “room at the top”</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Meritocracy</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Clearly defined standard for admittance to “partnership”</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Processes support development of key skills at all levels</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Values and incentives push individuals to perform and cooperate</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Processes designed to facilitate organizational integration</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Encourages initiative, entrepreneurship, and business building</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Attractive incentives for top performers</a:t>
            </a:r>
            <a:endParaRPr b="1" lang="en-US" sz="2000" strike="noStrike" u="none">
              <a:solidFill>
                <a:srgbClr val="ffffff"/>
              </a:solidFill>
              <a:effectLst/>
              <a:uFillTx/>
              <a:latin typeface="Arial"/>
            </a:endParaRPr>
          </a:p>
        </p:txBody>
      </p:sp>
      <p:sp>
        <p:nvSpPr>
          <p:cNvPr id="4" name="PlaceHolder 3"/>
          <p:cNvSpPr>
            <a:spLocks noGrp="1"/>
          </p:cNvSpPr>
          <p:nvPr>
            <p:ph type="sldNum" idx="2"/>
          </p:nvPr>
        </p:nvSpPr>
        <p:spPr/>
        <p:txBody>
          <a:bodyPr/>
          <a:p>
            <a:fld id="{0E01AD4A-859B-4C01-9963-2C203DA8A98E}" type="slidenum">
              <a:t>4</a:t>
            </a:fld>
          </a:p>
        </p:txBody>
      </p:sp>
    </p:spTree>
  </p:cSld>
  <p:transition>
    <p:wipe dir="r"/>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ELEMENTS OF A PROFESSIONAL PARTNERSHIP</a:t>
            </a:r>
            <a:endParaRPr b="0" lang="en-US" sz="3200" strike="noStrike" u="none">
              <a:solidFill>
                <a:srgbClr val="fefb00"/>
              </a:solidFill>
              <a:effectLst/>
              <a:uFillTx/>
              <a:latin typeface="Arial Black"/>
            </a:endParaRPr>
          </a:p>
        </p:txBody>
      </p:sp>
      <p:grpSp>
        <p:nvGrpSpPr>
          <p:cNvPr id="65" name=""/>
          <p:cNvGrpSpPr/>
          <p:nvPr/>
        </p:nvGrpSpPr>
        <p:grpSpPr>
          <a:xfrm>
            <a:off x="828720" y="1825560"/>
            <a:ext cx="7489440" cy="3796560"/>
            <a:chOff x="828720" y="1825560"/>
            <a:chExt cx="7489440" cy="3796560"/>
          </a:xfrm>
        </p:grpSpPr>
        <p:sp>
          <p:nvSpPr>
            <p:cNvPr id="66" name=""/>
            <p:cNvSpPr/>
            <p:nvPr/>
          </p:nvSpPr>
          <p:spPr>
            <a:xfrm>
              <a:off x="828720" y="3723840"/>
              <a:ext cx="3735360" cy="1898280"/>
            </a:xfrm>
            <a:prstGeom prst="triangle">
              <a:avLst>
                <a:gd name="adj" fmla="val 50000"/>
              </a:avLst>
            </a:prstGeom>
            <a:gradFill rotWithShape="0">
              <a:gsLst>
                <a:gs pos="0">
                  <a:srgbClr val="0000fe"/>
                </a:gs>
                <a:gs pos="100000">
                  <a:srgbClr val="000075"/>
                </a:gs>
              </a:gsLst>
              <a:path path="rect">
                <a:fillToRect l="50000" t="50000" r="50000" b="50000"/>
              </a:path>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67" name=""/>
            <p:cNvSpPr/>
            <p:nvPr/>
          </p:nvSpPr>
          <p:spPr>
            <a:xfrm>
              <a:off x="4582440" y="3723840"/>
              <a:ext cx="3735720" cy="1898280"/>
            </a:xfrm>
            <a:prstGeom prst="triangle">
              <a:avLst>
                <a:gd name="adj" fmla="val 50000"/>
              </a:avLst>
            </a:prstGeom>
            <a:gradFill rotWithShape="0">
              <a:gsLst>
                <a:gs pos="0">
                  <a:srgbClr val="0000fe"/>
                </a:gs>
                <a:gs pos="100000">
                  <a:srgbClr val="000075"/>
                </a:gs>
              </a:gsLst>
              <a:path path="rect">
                <a:fillToRect l="50000" t="50000" r="50000" b="50000"/>
              </a:path>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68" name=""/>
            <p:cNvSpPr/>
            <p:nvPr/>
          </p:nvSpPr>
          <p:spPr>
            <a:xfrm>
              <a:off x="2698200" y="1825560"/>
              <a:ext cx="3735360" cy="1898280"/>
            </a:xfrm>
            <a:prstGeom prst="triangle">
              <a:avLst>
                <a:gd name="adj" fmla="val 50000"/>
              </a:avLst>
            </a:prstGeom>
            <a:gradFill rotWithShape="0">
              <a:gsLst>
                <a:gs pos="0">
                  <a:srgbClr val="0000fe"/>
                </a:gs>
                <a:gs pos="100000">
                  <a:srgbClr val="000075"/>
                </a:gs>
              </a:gsLst>
              <a:path path="rect">
                <a:fillToRect l="50000" t="50000" r="50000" b="50000"/>
              </a:path>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grpSp>
      <p:sp>
        <p:nvSpPr>
          <p:cNvPr id="69" name=""/>
          <p:cNvSpPr/>
          <p:nvPr/>
        </p:nvSpPr>
        <p:spPr>
          <a:xfrm>
            <a:off x="1814400" y="4502520"/>
            <a:ext cx="1762200" cy="61020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963720"/>
                <a:tab algn="l" pos="1927080"/>
                <a:tab algn="l" pos="2890800"/>
                <a:tab algn="l" pos="3854520"/>
                <a:tab algn="l" pos="4818240"/>
                <a:tab algn="l" pos="5781600"/>
                <a:tab algn="l" pos="6745320"/>
                <a:tab algn="l" pos="7709040"/>
                <a:tab algn="l" pos="8672400"/>
                <a:tab algn="l" pos="9636120"/>
                <a:tab algn="l" pos="10599840"/>
              </a:tabLst>
            </a:pPr>
            <a:r>
              <a:rPr b="1" lang="en-US" sz="2000" strike="noStrike" u="none">
                <a:solidFill>
                  <a:srgbClr val="ffffff"/>
                </a:solidFill>
                <a:effectLst/>
                <a:uFillTx/>
                <a:latin typeface="Arial"/>
              </a:rPr>
              <a:t>People processes</a:t>
            </a:r>
            <a:endParaRPr b="0" lang="en-US" sz="2000" strike="noStrike" u="none">
              <a:solidFill>
                <a:srgbClr val="ffffff"/>
              </a:solidFill>
              <a:effectLst/>
              <a:uFillTx/>
              <a:latin typeface="Arial"/>
            </a:endParaRPr>
          </a:p>
        </p:txBody>
      </p:sp>
      <p:sp>
        <p:nvSpPr>
          <p:cNvPr id="70" name=""/>
          <p:cNvSpPr/>
          <p:nvPr/>
        </p:nvSpPr>
        <p:spPr>
          <a:xfrm>
            <a:off x="5599080" y="4656600"/>
            <a:ext cx="1760400" cy="30528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963720"/>
                <a:tab algn="l" pos="1927080"/>
                <a:tab algn="l" pos="2890800"/>
                <a:tab algn="l" pos="3854520"/>
                <a:tab algn="l" pos="4818240"/>
                <a:tab algn="l" pos="5781600"/>
                <a:tab algn="l" pos="6745320"/>
                <a:tab algn="l" pos="7709040"/>
                <a:tab algn="l" pos="8672400"/>
                <a:tab algn="l" pos="9636120"/>
                <a:tab algn="l" pos="10599840"/>
              </a:tabLst>
            </a:pPr>
            <a:r>
              <a:rPr b="1" lang="en-US" sz="2000" strike="noStrike" u="none">
                <a:solidFill>
                  <a:srgbClr val="ffffff"/>
                </a:solidFill>
                <a:effectLst/>
                <a:uFillTx/>
                <a:latin typeface="Arial"/>
              </a:rPr>
              <a:t>Accelerator</a:t>
            </a:r>
            <a:endParaRPr b="0" lang="en-US" sz="2000" strike="noStrike" u="none">
              <a:solidFill>
                <a:srgbClr val="ffffff"/>
              </a:solidFill>
              <a:effectLst/>
              <a:uFillTx/>
              <a:latin typeface="Arial"/>
            </a:endParaRPr>
          </a:p>
        </p:txBody>
      </p:sp>
      <p:sp>
        <p:nvSpPr>
          <p:cNvPr id="71" name=""/>
          <p:cNvSpPr/>
          <p:nvPr/>
        </p:nvSpPr>
        <p:spPr>
          <a:xfrm>
            <a:off x="3684600" y="2757960"/>
            <a:ext cx="1762200" cy="30528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963720"/>
                <a:tab algn="l" pos="1927080"/>
                <a:tab algn="l" pos="2890800"/>
                <a:tab algn="l" pos="3854520"/>
                <a:tab algn="l" pos="4818240"/>
                <a:tab algn="l" pos="5781600"/>
                <a:tab algn="l" pos="6745320"/>
                <a:tab algn="l" pos="7709040"/>
                <a:tab algn="l" pos="8672400"/>
                <a:tab algn="l" pos="9636120"/>
                <a:tab algn="l" pos="10599840"/>
              </a:tabLst>
            </a:pPr>
            <a:r>
              <a:rPr b="1" lang="en-US" sz="2000" strike="noStrike" u="none">
                <a:solidFill>
                  <a:srgbClr val="ffffff"/>
                </a:solidFill>
                <a:effectLst/>
                <a:uFillTx/>
                <a:latin typeface="Arial"/>
              </a:rPr>
              <a:t>Architecture</a:t>
            </a:r>
            <a:endParaRPr b="0" lang="en-US" sz="20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1C2DA5E6-1242-4920-B6B9-4D8E3CFDDF9B}" type="slidenum">
              <a:t>5</a:t>
            </a:fld>
          </a:p>
        </p:txBody>
      </p:sp>
    </p:spTree>
  </p:cSld>
  <p:transition>
    <p:wipe dir="r"/>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2" name=""/>
          <p:cNvSpPr/>
          <p:nvPr/>
        </p:nvSpPr>
        <p:spPr>
          <a:xfrm>
            <a:off x="98280" y="1816200"/>
            <a:ext cx="2063880" cy="285732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73"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PPM ARCHITECTURE</a:t>
            </a:r>
            <a:endParaRPr b="0" lang="en-US" sz="3200" strike="noStrike" u="none">
              <a:solidFill>
                <a:srgbClr val="fefb00"/>
              </a:solidFill>
              <a:effectLst/>
              <a:uFillTx/>
              <a:latin typeface="Arial Black"/>
            </a:endParaRPr>
          </a:p>
        </p:txBody>
      </p:sp>
      <p:sp>
        <p:nvSpPr>
          <p:cNvPr id="74"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75"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76" name=""/>
          <p:cNvSpPr/>
          <p:nvPr/>
        </p:nvSpPr>
        <p:spPr>
          <a:xfrm>
            <a:off x="7819920" y="30492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77" name="PlaceHolder 2"/>
          <p:cNvSpPr>
            <a:spLocks noGrp="1"/>
          </p:cNvSpPr>
          <p:nvPr>
            <p:ph/>
          </p:nvPr>
        </p:nvSpPr>
        <p:spPr>
          <a:xfrm>
            <a:off x="236160" y="1936440"/>
            <a:ext cx="1733400" cy="305280"/>
          </a:xfrm>
          <a:prstGeom prst="rect">
            <a:avLst/>
          </a:prstGeom>
          <a:noFill/>
          <a:ln w="0">
            <a:noFill/>
          </a:ln>
        </p:spPr>
        <p:txBody>
          <a:bodyPr lIns="0" rIns="0" tIns="0" bIns="0" anchor="t">
            <a:norm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Partners</a:t>
            </a:r>
            <a:endParaRPr b="1" lang="en-US" sz="2000" strike="noStrike" u="none">
              <a:solidFill>
                <a:srgbClr val="ffffff"/>
              </a:solidFill>
              <a:effectLst/>
              <a:uFillTx/>
              <a:latin typeface="Arial"/>
            </a:endParaRPr>
          </a:p>
        </p:txBody>
      </p:sp>
      <p:sp>
        <p:nvSpPr>
          <p:cNvPr id="78" name=""/>
          <p:cNvSpPr/>
          <p:nvPr/>
        </p:nvSpPr>
        <p:spPr>
          <a:xfrm>
            <a:off x="98280" y="3228840"/>
            <a:ext cx="8904600" cy="0"/>
          </a:xfrm>
          <a:prstGeom prst="line">
            <a:avLst/>
          </a:prstGeom>
          <a:ln w="255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79" name=""/>
          <p:cNvSpPr/>
          <p:nvPr/>
        </p:nvSpPr>
        <p:spPr>
          <a:xfrm>
            <a:off x="236520" y="3392640"/>
            <a:ext cx="173340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Non-partners</a:t>
            </a:r>
            <a:endParaRPr b="0" lang="en-US" sz="2000" strike="noStrike" u="none">
              <a:solidFill>
                <a:srgbClr val="ffffff"/>
              </a:solidFill>
              <a:effectLst/>
              <a:uFillTx/>
              <a:latin typeface="Arial"/>
            </a:endParaRPr>
          </a:p>
        </p:txBody>
      </p:sp>
      <p:sp>
        <p:nvSpPr>
          <p:cNvPr id="80" name=""/>
          <p:cNvSpPr/>
          <p:nvPr/>
        </p:nvSpPr>
        <p:spPr>
          <a:xfrm>
            <a:off x="2679840" y="1936800"/>
            <a:ext cx="5162400" cy="122004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Broad skill set</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Diverse management responsibilities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High personal risk</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Obligation to build the organization</a:t>
            </a:r>
            <a:endParaRPr b="0" lang="en-US" sz="2000" strike="noStrike" u="none">
              <a:solidFill>
                <a:srgbClr val="ffffff"/>
              </a:solidFill>
              <a:effectLst/>
              <a:uFillTx/>
              <a:latin typeface="Arial"/>
            </a:endParaRPr>
          </a:p>
        </p:txBody>
      </p:sp>
      <p:sp>
        <p:nvSpPr>
          <p:cNvPr id="81" name=""/>
          <p:cNvSpPr/>
          <p:nvPr/>
        </p:nvSpPr>
        <p:spPr>
          <a:xfrm>
            <a:off x="2679840" y="3392640"/>
            <a:ext cx="6408720" cy="91512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Performs primarily a functional role</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Fills a pre-defined position within the organization</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Lower personal risk</a:t>
            </a:r>
            <a:endParaRPr b="0" lang="en-US" sz="2000" strike="noStrike" u="none">
              <a:solidFill>
                <a:srgbClr val="ffffff"/>
              </a:solidFill>
              <a:effectLst/>
              <a:uFillTx/>
              <a:latin typeface="Arial"/>
            </a:endParaRPr>
          </a:p>
        </p:txBody>
      </p:sp>
      <p:sp>
        <p:nvSpPr>
          <p:cNvPr id="4" name="PlaceHolder 3"/>
          <p:cNvSpPr>
            <a:spLocks noGrp="1"/>
          </p:cNvSpPr>
          <p:nvPr>
            <p:ph type="sldNum" idx="2"/>
          </p:nvPr>
        </p:nvSpPr>
        <p:spPr/>
        <p:txBody>
          <a:bodyPr/>
          <a:p>
            <a:fld id="{B7946152-5015-45AB-88F2-3FA8D0910495}" type="slidenum">
              <a:t>6</a:t>
            </a:fld>
          </a:p>
        </p:txBody>
      </p:sp>
    </p:spTree>
  </p:cSld>
  <p:transition>
    <p:wipe dir="r"/>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THREE LEVELS OF PARTNERSHIP</a:t>
            </a:r>
            <a:endParaRPr b="0" lang="en-US" sz="3200" strike="noStrike" u="none">
              <a:solidFill>
                <a:srgbClr val="fefb00"/>
              </a:solidFill>
              <a:effectLst/>
              <a:uFillTx/>
              <a:latin typeface="Arial Black"/>
            </a:endParaRPr>
          </a:p>
        </p:txBody>
      </p:sp>
      <p:sp>
        <p:nvSpPr>
          <p:cNvPr id="83" name=""/>
          <p:cNvSpPr/>
          <p:nvPr/>
        </p:nvSpPr>
        <p:spPr>
          <a:xfrm>
            <a:off x="68400" y="1655640"/>
            <a:ext cx="2063520" cy="456408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84" name=""/>
          <p:cNvSpPr/>
          <p:nvPr/>
        </p:nvSpPr>
        <p:spPr>
          <a:xfrm>
            <a:off x="231840" y="3959280"/>
            <a:ext cx="1812960" cy="6102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Vice President (VP)</a:t>
            </a:r>
            <a:endParaRPr b="0" lang="en-US" sz="2000" strike="noStrike" u="none">
              <a:solidFill>
                <a:srgbClr val="ffffff"/>
              </a:solidFill>
              <a:effectLst/>
              <a:uFillTx/>
              <a:latin typeface="Arial"/>
            </a:endParaRPr>
          </a:p>
        </p:txBody>
      </p:sp>
      <p:sp>
        <p:nvSpPr>
          <p:cNvPr id="85" name=""/>
          <p:cNvSpPr/>
          <p:nvPr/>
        </p:nvSpPr>
        <p:spPr>
          <a:xfrm>
            <a:off x="231840" y="5162400"/>
            <a:ext cx="181296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Non-partners</a:t>
            </a:r>
            <a:endParaRPr b="0" lang="en-US" sz="2000" strike="noStrike" u="none">
              <a:solidFill>
                <a:srgbClr val="ffffff"/>
              </a:solidFill>
              <a:effectLst/>
              <a:uFillTx/>
              <a:latin typeface="Arial"/>
            </a:endParaRPr>
          </a:p>
        </p:txBody>
      </p:sp>
      <p:sp>
        <p:nvSpPr>
          <p:cNvPr id="86" name=""/>
          <p:cNvSpPr/>
          <p:nvPr/>
        </p:nvSpPr>
        <p:spPr>
          <a:xfrm>
            <a:off x="68400" y="4686480"/>
            <a:ext cx="8426160" cy="0"/>
          </a:xfrm>
          <a:prstGeom prst="line">
            <a:avLst/>
          </a:prstGeom>
          <a:ln w="255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87" name=""/>
          <p:cNvSpPr/>
          <p:nvPr/>
        </p:nvSpPr>
        <p:spPr>
          <a:xfrm>
            <a:off x="69840" y="3865680"/>
            <a:ext cx="20764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88" name=""/>
          <p:cNvSpPr/>
          <p:nvPr/>
        </p:nvSpPr>
        <p:spPr>
          <a:xfrm>
            <a:off x="231840" y="2941560"/>
            <a:ext cx="1812960" cy="6102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Managing Director (MD)</a:t>
            </a:r>
            <a:endParaRPr b="0" lang="en-US" sz="2000" strike="noStrike" u="none">
              <a:solidFill>
                <a:srgbClr val="ffffff"/>
              </a:solidFill>
              <a:effectLst/>
              <a:uFillTx/>
              <a:latin typeface="Arial"/>
            </a:endParaRPr>
          </a:p>
        </p:txBody>
      </p:sp>
      <p:sp>
        <p:nvSpPr>
          <p:cNvPr id="89" name=""/>
          <p:cNvSpPr/>
          <p:nvPr/>
        </p:nvSpPr>
        <p:spPr>
          <a:xfrm>
            <a:off x="231840" y="1779120"/>
            <a:ext cx="1812960" cy="91512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Executive Managing Director (EMD)</a:t>
            </a:r>
            <a:endParaRPr b="0" lang="en-US" sz="2000" strike="noStrike" u="none">
              <a:solidFill>
                <a:srgbClr val="ffffff"/>
              </a:solidFill>
              <a:effectLst/>
              <a:uFillTx/>
              <a:latin typeface="Arial"/>
            </a:endParaRPr>
          </a:p>
        </p:txBody>
      </p:sp>
      <p:sp>
        <p:nvSpPr>
          <p:cNvPr id="90" name=""/>
          <p:cNvSpPr/>
          <p:nvPr/>
        </p:nvSpPr>
        <p:spPr>
          <a:xfrm>
            <a:off x="69840" y="2779560"/>
            <a:ext cx="20764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91" name=""/>
          <p:cNvSpPr/>
          <p:nvPr/>
        </p:nvSpPr>
        <p:spPr>
          <a:xfrm>
            <a:off x="2687760" y="1754280"/>
            <a:ext cx="5162400" cy="3052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Representative roles &amp; responsibilities</a:t>
            </a:r>
            <a:endParaRPr b="0" lang="en-US" sz="2000" strike="noStrike" u="none">
              <a:solidFill>
                <a:srgbClr val="ffffff"/>
              </a:solidFill>
              <a:effectLst/>
              <a:uFillTx/>
              <a:latin typeface="Arial"/>
            </a:endParaRPr>
          </a:p>
        </p:txBody>
      </p:sp>
      <p:sp>
        <p:nvSpPr>
          <p:cNvPr id="92" name=""/>
          <p:cNvSpPr/>
          <p:nvPr/>
        </p:nvSpPr>
        <p:spPr>
          <a:xfrm>
            <a:off x="2687760" y="2890800"/>
            <a:ext cx="5162400" cy="3052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Representative roles &amp; responsibilities</a:t>
            </a:r>
            <a:endParaRPr b="0" lang="en-US" sz="2000" strike="noStrike" u="none">
              <a:solidFill>
                <a:srgbClr val="ffffff"/>
              </a:solidFill>
              <a:effectLst/>
              <a:uFillTx/>
              <a:latin typeface="Arial"/>
            </a:endParaRPr>
          </a:p>
        </p:txBody>
      </p:sp>
      <p:sp>
        <p:nvSpPr>
          <p:cNvPr id="93" name=""/>
          <p:cNvSpPr/>
          <p:nvPr/>
        </p:nvSpPr>
        <p:spPr>
          <a:xfrm>
            <a:off x="2687760" y="3946680"/>
            <a:ext cx="5162400" cy="3052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Representative roles &amp; responsibilities</a:t>
            </a:r>
            <a:endParaRPr b="0" lang="en-US" sz="2000" strike="noStrike" u="none">
              <a:solidFill>
                <a:srgbClr val="ffffff"/>
              </a:solidFill>
              <a:effectLst/>
              <a:uFillTx/>
              <a:latin typeface="Arial"/>
            </a:endParaRPr>
          </a:p>
        </p:txBody>
      </p:sp>
      <p:sp>
        <p:nvSpPr>
          <p:cNvPr id="94"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95"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96" name=""/>
          <p:cNvSpPr/>
          <p:nvPr/>
        </p:nvSpPr>
        <p:spPr>
          <a:xfrm>
            <a:off x="7819920" y="30492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F505DEFE-BA8D-4983-A9DA-49305A629F77}" type="slidenum">
              <a:t>7</a:t>
            </a:fld>
          </a:p>
        </p:txBody>
      </p:sp>
    </p:spTree>
  </p:cSld>
  <p:transition>
    <p:wipe dir="r"/>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THREE PATHS TO PARTNERSHIP</a:t>
            </a:r>
            <a:endParaRPr b="0" lang="en-US" sz="3200" strike="noStrike" u="none">
              <a:solidFill>
                <a:srgbClr val="fefb00"/>
              </a:solidFill>
              <a:effectLst/>
              <a:uFillTx/>
              <a:latin typeface="Arial Black"/>
            </a:endParaRPr>
          </a:p>
        </p:txBody>
      </p:sp>
      <p:sp>
        <p:nvSpPr>
          <p:cNvPr id="98" name=""/>
          <p:cNvSpPr/>
          <p:nvPr/>
        </p:nvSpPr>
        <p:spPr>
          <a:xfrm>
            <a:off x="568440" y="1244520"/>
            <a:ext cx="947520" cy="297180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99" name=""/>
          <p:cNvSpPr/>
          <p:nvPr/>
        </p:nvSpPr>
        <p:spPr>
          <a:xfrm>
            <a:off x="568440" y="2216160"/>
            <a:ext cx="9540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00" name=""/>
          <p:cNvSpPr/>
          <p:nvPr/>
        </p:nvSpPr>
        <p:spPr>
          <a:xfrm>
            <a:off x="568440" y="1731960"/>
            <a:ext cx="9540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01" name=""/>
          <p:cNvSpPr/>
          <p:nvPr/>
        </p:nvSpPr>
        <p:spPr>
          <a:xfrm>
            <a:off x="750960" y="143496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EMD</a:t>
            </a:r>
            <a:endParaRPr b="0" lang="en-US" sz="1500" strike="noStrike" u="none">
              <a:solidFill>
                <a:srgbClr val="ffffff"/>
              </a:solidFill>
              <a:effectLst/>
              <a:uFillTx/>
              <a:latin typeface="Arial"/>
            </a:endParaRPr>
          </a:p>
        </p:txBody>
      </p:sp>
      <p:sp>
        <p:nvSpPr>
          <p:cNvPr id="102" name=""/>
          <p:cNvSpPr/>
          <p:nvPr/>
        </p:nvSpPr>
        <p:spPr>
          <a:xfrm>
            <a:off x="750960" y="182880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MD</a:t>
            </a:r>
            <a:endParaRPr b="0" lang="en-US" sz="1500" strike="noStrike" u="none">
              <a:solidFill>
                <a:srgbClr val="ffffff"/>
              </a:solidFill>
              <a:effectLst/>
              <a:uFillTx/>
              <a:latin typeface="Arial"/>
            </a:endParaRPr>
          </a:p>
        </p:txBody>
      </p:sp>
      <p:sp>
        <p:nvSpPr>
          <p:cNvPr id="103" name=""/>
          <p:cNvSpPr/>
          <p:nvPr/>
        </p:nvSpPr>
        <p:spPr>
          <a:xfrm>
            <a:off x="750960" y="236232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04" name=""/>
          <p:cNvSpPr/>
          <p:nvPr/>
        </p:nvSpPr>
        <p:spPr>
          <a:xfrm>
            <a:off x="568440" y="3200400"/>
            <a:ext cx="9540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05" name=""/>
          <p:cNvSpPr/>
          <p:nvPr/>
        </p:nvSpPr>
        <p:spPr>
          <a:xfrm>
            <a:off x="568440" y="3708360"/>
            <a:ext cx="9540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06" name=""/>
          <p:cNvSpPr/>
          <p:nvPr/>
        </p:nvSpPr>
        <p:spPr>
          <a:xfrm>
            <a:off x="633240" y="283860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Director</a:t>
            </a:r>
            <a:endParaRPr b="0" lang="en-US" sz="1500" strike="noStrike" u="none">
              <a:solidFill>
                <a:srgbClr val="ffffff"/>
              </a:solidFill>
              <a:effectLst/>
              <a:uFillTx/>
              <a:latin typeface="Arial"/>
            </a:endParaRPr>
          </a:p>
        </p:txBody>
      </p:sp>
      <p:sp>
        <p:nvSpPr>
          <p:cNvPr id="107" name=""/>
          <p:cNvSpPr/>
          <p:nvPr/>
        </p:nvSpPr>
        <p:spPr>
          <a:xfrm>
            <a:off x="633240" y="336060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Manager</a:t>
            </a:r>
            <a:endParaRPr b="0" lang="en-US" sz="1500" strike="noStrike" u="none">
              <a:solidFill>
                <a:srgbClr val="ffffff"/>
              </a:solidFill>
              <a:effectLst/>
              <a:uFillTx/>
              <a:latin typeface="Arial"/>
            </a:endParaRPr>
          </a:p>
        </p:txBody>
      </p:sp>
      <p:sp>
        <p:nvSpPr>
          <p:cNvPr id="108" name=""/>
          <p:cNvSpPr/>
          <p:nvPr/>
        </p:nvSpPr>
        <p:spPr>
          <a:xfrm>
            <a:off x="633240" y="381780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A/A</a:t>
            </a:r>
            <a:endParaRPr b="0" lang="en-US" sz="1500" strike="noStrike" u="none">
              <a:solidFill>
                <a:srgbClr val="ffffff"/>
              </a:solidFill>
              <a:effectLst/>
              <a:uFillTx/>
              <a:latin typeface="Arial"/>
            </a:endParaRPr>
          </a:p>
        </p:txBody>
      </p:sp>
      <p:sp>
        <p:nvSpPr>
          <p:cNvPr id="109" name=""/>
          <p:cNvSpPr/>
          <p:nvPr/>
        </p:nvSpPr>
        <p:spPr>
          <a:xfrm>
            <a:off x="3641760" y="1244520"/>
            <a:ext cx="947880" cy="297180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10" name=""/>
          <p:cNvSpPr/>
          <p:nvPr/>
        </p:nvSpPr>
        <p:spPr>
          <a:xfrm>
            <a:off x="3641760" y="2216160"/>
            <a:ext cx="9540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11" name=""/>
          <p:cNvSpPr/>
          <p:nvPr/>
        </p:nvSpPr>
        <p:spPr>
          <a:xfrm>
            <a:off x="3641760" y="1731960"/>
            <a:ext cx="9540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12" name=""/>
          <p:cNvSpPr/>
          <p:nvPr/>
        </p:nvSpPr>
        <p:spPr>
          <a:xfrm>
            <a:off x="3824280" y="143496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EMD</a:t>
            </a:r>
            <a:endParaRPr b="0" lang="en-US" sz="1500" strike="noStrike" u="none">
              <a:solidFill>
                <a:srgbClr val="ffffff"/>
              </a:solidFill>
              <a:effectLst/>
              <a:uFillTx/>
              <a:latin typeface="Arial"/>
            </a:endParaRPr>
          </a:p>
        </p:txBody>
      </p:sp>
      <p:sp>
        <p:nvSpPr>
          <p:cNvPr id="113" name=""/>
          <p:cNvSpPr/>
          <p:nvPr/>
        </p:nvSpPr>
        <p:spPr>
          <a:xfrm>
            <a:off x="3824280" y="182880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MD</a:t>
            </a:r>
            <a:endParaRPr b="0" lang="en-US" sz="1500" strike="noStrike" u="none">
              <a:solidFill>
                <a:srgbClr val="ffffff"/>
              </a:solidFill>
              <a:effectLst/>
              <a:uFillTx/>
              <a:latin typeface="Arial"/>
            </a:endParaRPr>
          </a:p>
        </p:txBody>
      </p:sp>
      <p:sp>
        <p:nvSpPr>
          <p:cNvPr id="114" name=""/>
          <p:cNvSpPr/>
          <p:nvPr/>
        </p:nvSpPr>
        <p:spPr>
          <a:xfrm>
            <a:off x="3824280" y="236232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15" name=""/>
          <p:cNvSpPr/>
          <p:nvPr/>
        </p:nvSpPr>
        <p:spPr>
          <a:xfrm>
            <a:off x="3706920" y="336060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TBD</a:t>
            </a:r>
            <a:endParaRPr b="0" lang="en-US" sz="1500" strike="noStrike" u="none">
              <a:solidFill>
                <a:srgbClr val="ffffff"/>
              </a:solidFill>
              <a:effectLst/>
              <a:uFillTx/>
              <a:latin typeface="Arial"/>
            </a:endParaRPr>
          </a:p>
        </p:txBody>
      </p:sp>
      <p:sp>
        <p:nvSpPr>
          <p:cNvPr id="116" name=""/>
          <p:cNvSpPr/>
          <p:nvPr/>
        </p:nvSpPr>
        <p:spPr>
          <a:xfrm>
            <a:off x="6886440" y="1244520"/>
            <a:ext cx="947880" cy="297180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17" name=""/>
          <p:cNvSpPr/>
          <p:nvPr/>
        </p:nvSpPr>
        <p:spPr>
          <a:xfrm>
            <a:off x="6886440" y="2216160"/>
            <a:ext cx="95436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18" name=""/>
          <p:cNvSpPr/>
          <p:nvPr/>
        </p:nvSpPr>
        <p:spPr>
          <a:xfrm>
            <a:off x="6886440" y="1731960"/>
            <a:ext cx="95436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19" name=""/>
          <p:cNvSpPr/>
          <p:nvPr/>
        </p:nvSpPr>
        <p:spPr>
          <a:xfrm>
            <a:off x="7068960" y="143496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EMD</a:t>
            </a:r>
            <a:endParaRPr b="0" lang="en-US" sz="1500" strike="noStrike" u="none">
              <a:solidFill>
                <a:srgbClr val="ffffff"/>
              </a:solidFill>
              <a:effectLst/>
              <a:uFillTx/>
              <a:latin typeface="Arial"/>
            </a:endParaRPr>
          </a:p>
        </p:txBody>
      </p:sp>
      <p:sp>
        <p:nvSpPr>
          <p:cNvPr id="120" name=""/>
          <p:cNvSpPr/>
          <p:nvPr/>
        </p:nvSpPr>
        <p:spPr>
          <a:xfrm>
            <a:off x="7068960" y="182880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MD</a:t>
            </a:r>
            <a:endParaRPr b="0" lang="en-US" sz="1500" strike="noStrike" u="none">
              <a:solidFill>
                <a:srgbClr val="ffffff"/>
              </a:solidFill>
              <a:effectLst/>
              <a:uFillTx/>
              <a:latin typeface="Arial"/>
            </a:endParaRPr>
          </a:p>
        </p:txBody>
      </p:sp>
      <p:sp>
        <p:nvSpPr>
          <p:cNvPr id="121" name=""/>
          <p:cNvSpPr/>
          <p:nvPr/>
        </p:nvSpPr>
        <p:spPr>
          <a:xfrm>
            <a:off x="7068960" y="236232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22" name=""/>
          <p:cNvSpPr/>
          <p:nvPr/>
        </p:nvSpPr>
        <p:spPr>
          <a:xfrm>
            <a:off x="6951600" y="336060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TBD</a:t>
            </a:r>
            <a:endParaRPr b="0" lang="en-US" sz="1500" strike="noStrike" u="none">
              <a:solidFill>
                <a:srgbClr val="ffffff"/>
              </a:solidFill>
              <a:effectLst/>
              <a:uFillTx/>
              <a:latin typeface="Arial"/>
            </a:endParaRPr>
          </a:p>
        </p:txBody>
      </p:sp>
      <p:sp>
        <p:nvSpPr>
          <p:cNvPr id="123" name=""/>
          <p:cNvSpPr/>
          <p:nvPr/>
        </p:nvSpPr>
        <p:spPr>
          <a:xfrm>
            <a:off x="79200" y="2725560"/>
            <a:ext cx="8771040" cy="0"/>
          </a:xfrm>
          <a:prstGeom prst="line">
            <a:avLst/>
          </a:prstGeom>
          <a:ln w="255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24" name=""/>
          <p:cNvSpPr/>
          <p:nvPr/>
        </p:nvSpPr>
        <p:spPr>
          <a:xfrm>
            <a:off x="81000" y="4375080"/>
            <a:ext cx="2405160" cy="17082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Commercial</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Core commercial activities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Unlimited partnership roles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Clear path to election</a:t>
            </a:r>
            <a:endParaRPr b="0" lang="en-US" sz="1400" strike="noStrike" u="none">
              <a:solidFill>
                <a:srgbClr val="ffffff"/>
              </a:solidFill>
              <a:effectLst/>
              <a:uFillTx/>
              <a:latin typeface="Arial"/>
            </a:endParaRPr>
          </a:p>
        </p:txBody>
      </p:sp>
      <p:sp>
        <p:nvSpPr>
          <p:cNvPr id="125" name=""/>
          <p:cNvSpPr/>
          <p:nvPr/>
        </p:nvSpPr>
        <p:spPr>
          <a:xfrm>
            <a:off x="2867040" y="4375080"/>
            <a:ext cx="2987640" cy="17082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Strategic professional </a:t>
            </a:r>
            <a:br>
              <a:rPr sz="1400"/>
            </a:br>
            <a:r>
              <a:rPr b="1" lang="en-US" sz="1400" strike="noStrike" u="none">
                <a:solidFill>
                  <a:srgbClr val="fefb00"/>
                </a:solidFill>
                <a:effectLst/>
                <a:uFillTx/>
                <a:latin typeface="Arial"/>
              </a:rPr>
              <a:t>and technical</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Roles critical to commercial activities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Key staff leadership positions eligible for partnership</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Fewer partnerable roles</a:t>
            </a:r>
            <a:endParaRPr b="0" lang="en-US" sz="1400" strike="noStrike" u="none">
              <a:solidFill>
                <a:srgbClr val="ffffff"/>
              </a:solidFill>
              <a:effectLst/>
              <a:uFillTx/>
              <a:latin typeface="Arial"/>
            </a:endParaRPr>
          </a:p>
        </p:txBody>
      </p:sp>
      <p:sp>
        <p:nvSpPr>
          <p:cNvPr id="126" name=""/>
          <p:cNvSpPr/>
          <p:nvPr/>
        </p:nvSpPr>
        <p:spPr>
          <a:xfrm>
            <a:off x="6354720" y="4375080"/>
            <a:ext cx="2665440" cy="1921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Support</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Traditional technical, infrastructure, and administrative roles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Only role eligible for partnership is organization leader</a:t>
            </a:r>
            <a:endParaRPr b="0" lang="en-US" sz="1400" strike="noStrike" u="none">
              <a:solidFill>
                <a:srgbClr val="ffffff"/>
              </a:solidFill>
              <a:effectLst/>
              <a:uFillTx/>
              <a:latin typeface="Arial"/>
            </a:endParaRPr>
          </a:p>
        </p:txBody>
      </p:sp>
      <p:sp>
        <p:nvSpPr>
          <p:cNvPr id="127"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28"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29" name=""/>
          <p:cNvSpPr/>
          <p:nvPr/>
        </p:nvSpPr>
        <p:spPr>
          <a:xfrm>
            <a:off x="7819920" y="30492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30" name=""/>
          <p:cNvSpPr/>
          <p:nvPr/>
        </p:nvSpPr>
        <p:spPr>
          <a:xfrm>
            <a:off x="68400" y="4876920"/>
            <a:ext cx="893448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4965443E-95BD-4F9B-BF90-4EFDA1F2D1AA}" type="slidenum">
              <a:t>8</a:t>
            </a:fld>
          </a:p>
        </p:txBody>
      </p:sp>
    </p:spTree>
  </p:cSld>
  <p:transition>
    <p:wipe dir="r"/>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1" name=""/>
          <p:cNvSpPr/>
          <p:nvPr/>
        </p:nvSpPr>
        <p:spPr>
          <a:xfrm>
            <a:off x="2165400" y="2449440"/>
            <a:ext cx="46368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32" name=""/>
          <p:cNvSpPr/>
          <p:nvPr/>
        </p:nvSpPr>
        <p:spPr>
          <a:xfrm>
            <a:off x="4786200" y="2449440"/>
            <a:ext cx="46368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33" name=""/>
          <p:cNvSpPr/>
          <p:nvPr/>
        </p:nvSpPr>
        <p:spPr>
          <a:xfrm>
            <a:off x="7405560" y="2449440"/>
            <a:ext cx="46368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34" name=""/>
          <p:cNvSpPr/>
          <p:nvPr/>
        </p:nvSpPr>
        <p:spPr>
          <a:xfrm flipH="1">
            <a:off x="1100160" y="3284640"/>
            <a:ext cx="1440" cy="46332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35" name=""/>
          <p:cNvSpPr/>
          <p:nvPr/>
        </p:nvSpPr>
        <p:spPr>
          <a:xfrm flipH="1">
            <a:off x="6372360" y="3284640"/>
            <a:ext cx="1440" cy="46332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36" name=""/>
          <p:cNvSpPr/>
          <p:nvPr/>
        </p:nvSpPr>
        <p:spPr>
          <a:xfrm>
            <a:off x="3741120" y="3284640"/>
            <a:ext cx="11160" cy="48888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37" name=""/>
          <p:cNvSpPr/>
          <p:nvPr/>
        </p:nvSpPr>
        <p:spPr>
          <a:xfrm rot="16200000">
            <a:off x="1231200" y="2487960"/>
            <a:ext cx="331560" cy="1482840"/>
          </a:xfrm>
          <a:prstGeom prst="triangle">
            <a:avLst>
              <a:gd name="adj" fmla="val 50000"/>
            </a:avLst>
          </a:prstGeom>
          <a:blipFill rotWithShape="0">
            <a:blip r:embed="rId1"/>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38" name=""/>
          <p:cNvSpPr/>
          <p:nvPr/>
        </p:nvSpPr>
        <p:spPr>
          <a:xfrm flipH="1" rot="5400000">
            <a:off x="674640" y="695880"/>
            <a:ext cx="293760" cy="1482840"/>
          </a:xfrm>
          <a:prstGeom prst="triangle">
            <a:avLst>
              <a:gd name="adj" fmla="val 50000"/>
            </a:avLst>
          </a:prstGeom>
          <a:blipFill rotWithShape="0">
            <a:blip r:embed="rId2"/>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39" name=""/>
          <p:cNvSpPr/>
          <p:nvPr/>
        </p:nvSpPr>
        <p:spPr>
          <a:xfrm rot="16200000">
            <a:off x="3826800" y="2487960"/>
            <a:ext cx="331560" cy="1482840"/>
          </a:xfrm>
          <a:prstGeom prst="triangle">
            <a:avLst>
              <a:gd name="adj" fmla="val 50000"/>
            </a:avLst>
          </a:prstGeom>
          <a:blipFill rotWithShape="0">
            <a:blip r:embed="rId3"/>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0" name=""/>
          <p:cNvSpPr/>
          <p:nvPr/>
        </p:nvSpPr>
        <p:spPr>
          <a:xfrm flipH="1" rot="5400000">
            <a:off x="3282840" y="695880"/>
            <a:ext cx="293760" cy="1482840"/>
          </a:xfrm>
          <a:prstGeom prst="triangle">
            <a:avLst>
              <a:gd name="adj" fmla="val 50000"/>
            </a:avLst>
          </a:prstGeom>
          <a:blipFill rotWithShape="0">
            <a:blip r:embed="rId4"/>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1" name=""/>
          <p:cNvSpPr/>
          <p:nvPr/>
        </p:nvSpPr>
        <p:spPr>
          <a:xfrm rot="16200000">
            <a:off x="6458760" y="2487960"/>
            <a:ext cx="331560" cy="1482840"/>
          </a:xfrm>
          <a:prstGeom prst="triangle">
            <a:avLst>
              <a:gd name="adj" fmla="val 50000"/>
            </a:avLst>
          </a:prstGeom>
          <a:blipFill rotWithShape="0">
            <a:blip r:embed="rId5"/>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2" name=""/>
          <p:cNvSpPr/>
          <p:nvPr/>
        </p:nvSpPr>
        <p:spPr>
          <a:xfrm flipH="1" rot="5400000">
            <a:off x="5914800" y="695880"/>
            <a:ext cx="293760" cy="1482840"/>
          </a:xfrm>
          <a:prstGeom prst="triangle">
            <a:avLst>
              <a:gd name="adj" fmla="val 50000"/>
            </a:avLst>
          </a:prstGeom>
          <a:blipFill rotWithShape="0">
            <a:blip r:embed="rId6"/>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3" name=""/>
          <p:cNvSpPr/>
          <p:nvPr/>
        </p:nvSpPr>
        <p:spPr>
          <a:xfrm>
            <a:off x="5383080" y="1635120"/>
            <a:ext cx="205128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cannot easily or should not be  outsourced</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is core to Enron’s mission</a:t>
            </a:r>
            <a:endParaRPr b="0" lang="en-US" sz="1400" strike="noStrike" u="none">
              <a:solidFill>
                <a:srgbClr val="ffffff"/>
              </a:solidFill>
              <a:effectLst/>
              <a:uFillTx/>
              <a:latin typeface="Arial"/>
            </a:endParaRPr>
          </a:p>
        </p:txBody>
      </p:sp>
      <p:sp>
        <p:nvSpPr>
          <p:cNvPr id="144" name="PlaceHolder 1"/>
          <p:cNvSpPr>
            <a:spLocks noGrp="1"/>
          </p:cNvSpPr>
          <p:nvPr>
            <p:ph type="title"/>
          </p:nvPr>
        </p:nvSpPr>
        <p:spPr>
          <a:xfrm>
            <a:off x="76320" y="228600"/>
            <a:ext cx="8991360" cy="42732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fefb00"/>
                </a:solidFill>
                <a:effectLst/>
                <a:uFillTx/>
                <a:latin typeface="Arial Black"/>
              </a:rPr>
              <a:t>DETERMINING PARTNERSHIP TRACK</a:t>
            </a:r>
            <a:endParaRPr b="0" lang="en-US" sz="2800" strike="noStrike" u="none">
              <a:solidFill>
                <a:srgbClr val="fefb00"/>
              </a:solidFill>
              <a:effectLst/>
              <a:uFillTx/>
              <a:latin typeface="Arial Black"/>
            </a:endParaRPr>
          </a:p>
        </p:txBody>
      </p:sp>
      <p:sp>
        <p:nvSpPr>
          <p:cNvPr id="145" name=""/>
          <p:cNvSpPr/>
          <p:nvPr/>
        </p:nvSpPr>
        <p:spPr>
          <a:xfrm>
            <a:off x="81000" y="1266840"/>
            <a:ext cx="2079720" cy="214776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46" name=""/>
          <p:cNvSpPr/>
          <p:nvPr/>
        </p:nvSpPr>
        <p:spPr>
          <a:xfrm>
            <a:off x="168120" y="1635120"/>
            <a:ext cx="205596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Roles directly responsible for deal sourcing, structuring, and closing</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Transferability of skills</a:t>
            </a:r>
            <a:endParaRPr b="0" lang="en-US" sz="1400" strike="noStrike" u="none">
              <a:solidFill>
                <a:srgbClr val="ffffff"/>
              </a:solidFill>
              <a:effectLst/>
              <a:uFillTx/>
              <a:latin typeface="Arial"/>
            </a:endParaRPr>
          </a:p>
        </p:txBody>
      </p:sp>
      <p:sp>
        <p:nvSpPr>
          <p:cNvPr id="147" name=""/>
          <p:cNvSpPr/>
          <p:nvPr/>
        </p:nvSpPr>
        <p:spPr>
          <a:xfrm>
            <a:off x="5310360" y="1266840"/>
            <a:ext cx="2079360" cy="214776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48" name=""/>
          <p:cNvSpPr/>
          <p:nvPr/>
        </p:nvSpPr>
        <p:spPr>
          <a:xfrm>
            <a:off x="2684520" y="1266840"/>
            <a:ext cx="2079720" cy="214776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49" name=""/>
          <p:cNvSpPr/>
          <p:nvPr/>
        </p:nvSpPr>
        <p:spPr>
          <a:xfrm>
            <a:off x="2759040" y="1635120"/>
            <a:ext cx="183060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Critical commercial-enabling roles</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manages significant financial risk</a:t>
            </a:r>
            <a:endParaRPr b="0" lang="en-US" sz="1400" strike="noStrike" u="none">
              <a:solidFill>
                <a:srgbClr val="ffffff"/>
              </a:solidFill>
              <a:effectLst/>
              <a:uFillTx/>
              <a:latin typeface="Arial"/>
            </a:endParaRPr>
          </a:p>
        </p:txBody>
      </p:sp>
      <p:sp>
        <p:nvSpPr>
          <p:cNvPr id="150" name=""/>
          <p:cNvSpPr/>
          <p:nvPr/>
        </p:nvSpPr>
        <p:spPr>
          <a:xfrm>
            <a:off x="81000" y="3828960"/>
            <a:ext cx="240516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Commercial</a:t>
            </a:r>
            <a:endParaRPr b="0" lang="en-US" sz="1400" strike="noStrike" u="none">
              <a:solidFill>
                <a:srgbClr val="ffffff"/>
              </a:solidFill>
              <a:effectLst/>
              <a:uFillTx/>
              <a:latin typeface="Arial"/>
            </a:endParaRPr>
          </a:p>
        </p:txBody>
      </p:sp>
      <p:sp>
        <p:nvSpPr>
          <p:cNvPr id="151" name=""/>
          <p:cNvSpPr/>
          <p:nvPr/>
        </p:nvSpPr>
        <p:spPr>
          <a:xfrm>
            <a:off x="2867040" y="3828960"/>
            <a:ext cx="220644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Strategic professional and technical</a:t>
            </a:r>
            <a:endParaRPr b="0" lang="en-US" sz="1400" strike="noStrike" u="none">
              <a:solidFill>
                <a:srgbClr val="ffffff"/>
              </a:solidFill>
              <a:effectLst/>
              <a:uFillTx/>
              <a:latin typeface="Arial"/>
            </a:endParaRPr>
          </a:p>
        </p:txBody>
      </p:sp>
      <p:sp>
        <p:nvSpPr>
          <p:cNvPr id="152" name=""/>
          <p:cNvSpPr/>
          <p:nvPr/>
        </p:nvSpPr>
        <p:spPr>
          <a:xfrm>
            <a:off x="5770440" y="3828960"/>
            <a:ext cx="266544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Support</a:t>
            </a:r>
            <a:endParaRPr b="0" lang="en-US" sz="1400" strike="noStrike" u="none">
              <a:solidFill>
                <a:srgbClr val="ffffff"/>
              </a:solidFill>
              <a:effectLst/>
              <a:uFillTx/>
              <a:latin typeface="Arial"/>
            </a:endParaRPr>
          </a:p>
        </p:txBody>
      </p:sp>
      <p:sp>
        <p:nvSpPr>
          <p:cNvPr id="153" name=""/>
          <p:cNvSpPr/>
          <p:nvPr/>
        </p:nvSpPr>
        <p:spPr>
          <a:xfrm>
            <a:off x="81000" y="4471920"/>
            <a:ext cx="2405160" cy="1494720"/>
          </a:xfrm>
          <a:prstGeom prst="rect">
            <a:avLst/>
          </a:prstGeom>
          <a:noFill/>
          <a:ln w="0">
            <a:noFill/>
          </a:ln>
        </p:spPr>
        <p:style>
          <a:lnRef idx="0"/>
          <a:fillRef idx="0"/>
          <a:effectRef idx="0"/>
          <a:fontRef idx="minor"/>
        </p:style>
        <p:txBody>
          <a:bodyPr lIns="0" rIns="0" tIns="0" bIns="0" anchor="t">
            <a:spAutoFit/>
          </a:bodyPr>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P/L leaders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Originators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Traders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Investment groups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Business development</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Selected members of Finance groups</a:t>
            </a:r>
            <a:endParaRPr b="0" lang="en-US" sz="1400" strike="noStrike" u="none">
              <a:solidFill>
                <a:srgbClr val="ffffff"/>
              </a:solidFill>
              <a:effectLst/>
              <a:uFillTx/>
              <a:latin typeface="Arial"/>
            </a:endParaRPr>
          </a:p>
        </p:txBody>
      </p:sp>
      <p:sp>
        <p:nvSpPr>
          <p:cNvPr id="154" name=""/>
          <p:cNvSpPr/>
          <p:nvPr/>
        </p:nvSpPr>
        <p:spPr>
          <a:xfrm>
            <a:off x="2867040" y="4471920"/>
            <a:ext cx="2987640" cy="2135160"/>
          </a:xfrm>
          <a:prstGeom prst="rect">
            <a:avLst/>
          </a:prstGeom>
          <a:noFill/>
          <a:ln w="0">
            <a:noFill/>
          </a:ln>
        </p:spPr>
        <p:style>
          <a:lnRef idx="0"/>
          <a:fillRef idx="0"/>
          <a:effectRef idx="0"/>
          <a:fontRef idx="minor"/>
        </p:style>
        <p:txBody>
          <a:bodyPr lIns="0" rIns="0" tIns="0" bIns="0" anchor="t">
            <a:spAutoFit/>
          </a:bodyPr>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RAC</a:t>
            </a:r>
            <a:endParaRPr b="0" lang="en-US" sz="1400" strike="noStrike" u="none">
              <a:solidFill>
                <a:srgbClr val="ffffff"/>
              </a:solidFill>
              <a:effectLst/>
              <a:uFillTx/>
              <a:latin typeface="Arial"/>
            </a:endParaRPr>
          </a:p>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Structuring</a:t>
            </a:r>
            <a:endParaRPr b="0" lang="en-US" sz="1400" strike="noStrike" u="none">
              <a:solidFill>
                <a:srgbClr val="ffffff"/>
              </a:solidFill>
              <a:effectLst/>
              <a:uFillTx/>
              <a:latin typeface="Arial"/>
            </a:endParaRPr>
          </a:p>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Selected leadership from  </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Legal (deal related, tax)</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Accounting</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HR</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IT</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Finance</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IR / PR</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AOPS</a:t>
            </a:r>
            <a:endParaRPr b="0" lang="en-US" sz="1400" strike="noStrike" u="none">
              <a:solidFill>
                <a:srgbClr val="ffffff"/>
              </a:solidFill>
              <a:effectLst/>
              <a:uFillTx/>
              <a:latin typeface="Arial"/>
            </a:endParaRPr>
          </a:p>
        </p:txBody>
      </p:sp>
      <p:sp>
        <p:nvSpPr>
          <p:cNvPr id="155" name=""/>
          <p:cNvSpPr/>
          <p:nvPr/>
        </p:nvSpPr>
        <p:spPr>
          <a:xfrm>
            <a:off x="5770440" y="4471920"/>
            <a:ext cx="2665440" cy="213516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Pipeline operators</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Critical O&amp;M staff</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Secretarial</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AP/AR</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Legal (compliance, reporting)</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HR</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IT</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IR/PR (support roles)</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AOPs</a:t>
            </a:r>
            <a:endParaRPr b="0" lang="en-US" sz="1400" strike="noStrike" u="none">
              <a:solidFill>
                <a:srgbClr val="ffffff"/>
              </a:solidFill>
              <a:effectLst/>
              <a:uFillTx/>
              <a:latin typeface="Arial"/>
            </a:endParaRPr>
          </a:p>
        </p:txBody>
      </p:sp>
      <p:sp>
        <p:nvSpPr>
          <p:cNvPr id="156" name=""/>
          <p:cNvSpPr/>
          <p:nvPr/>
        </p:nvSpPr>
        <p:spPr>
          <a:xfrm>
            <a:off x="7962840" y="2355840"/>
            <a:ext cx="911160" cy="2138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Non-core</a:t>
            </a:r>
            <a:endParaRPr b="0" lang="en-US" sz="1400" strike="noStrike" u="none">
              <a:solidFill>
                <a:srgbClr val="ffffff"/>
              </a:solidFill>
              <a:effectLst/>
              <a:uFillTx/>
              <a:latin typeface="Arial"/>
            </a:endParaRPr>
          </a:p>
        </p:txBody>
      </p:sp>
      <p:sp>
        <p:nvSpPr>
          <p:cNvPr id="157"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58"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59" name=""/>
          <p:cNvSpPr/>
          <p:nvPr/>
        </p:nvSpPr>
        <p:spPr>
          <a:xfrm>
            <a:off x="7819920" y="30492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60" name=""/>
          <p:cNvSpPr/>
          <p:nvPr/>
        </p:nvSpPr>
        <p:spPr>
          <a:xfrm>
            <a:off x="68400" y="4356000"/>
            <a:ext cx="893448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DB4DE1BB-F622-451C-A227-F58227B93667}" type="slidenum">
              <a:t>9</a:t>
            </a:fld>
          </a:p>
        </p:txBody>
      </p:sp>
    </p:spTree>
  </p:cSld>
  <p:transition>
    <p:wipe dir="r"/>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852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2000-10-11T10:57:43Z</dcterms:created>
  <dc:creator>Dan marcontell</dc:creator>
  <dc:description>Final version 7/30/99
Finnish/czech removed
times new roman removed
italic non bold unit of measure
italic non bold client on title page</dc:description>
  <dc:language>en-US</dc:language>
  <cp:lastModifiedBy>Dan marcontell</cp:lastModifiedBy>
  <cp:lastPrinted>2000-11-22T04:14:37Z</cp:lastPrinted>
  <dcterms:modified xsi:type="dcterms:W3CDTF">2000-11-22T19:19:29Z</dcterms:modified>
  <cp:revision>102</cp:revision>
  <dc:subject/>
  <dc:title>ENHANCING THE DISTINCTIVENESS OF OUR FUNCTIONAL KNOWLEDGE AND CAPABILITIES</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D">
    <vt:lpwstr>01204dm6 ENX119.ppt</vt:lpwstr>
  </property>
  <property fmtid="{D5CDD505-2E9C-101B-9397-08002B2CF9AE}" pid="3" name="DocIDPosition">
    <vt:r8>0</vt:r8>
  </property>
  <property fmtid="{D5CDD505-2E9C-101B-9397-08002B2CF9AE}" pid="4" name="DocIDinSlide">
    <vt:bool>1</vt:bool>
  </property>
  <property fmtid="{D5CDD505-2E9C-101B-9397-08002B2CF9AE}" pid="5" name="DocIDinTitle">
    <vt:bool>1</vt:bool>
  </property>
  <property fmtid="{D5CDD505-2E9C-101B-9397-08002B2CF9AE}" pid="6" name="Large Audience Objects">
    <vt:bool>1</vt:bool>
  </property>
  <property fmtid="{D5CDD505-2E9C-101B-9397-08002B2CF9AE}" pid="7" name="NotesPageLayout">
    <vt:lpwstr>Message</vt:lpwstr>
  </property>
</Properties>
</file>