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6.png" ContentType="image/png"/>
  <Override PartName="/ppt/media/image2.wmf" ContentType="image/x-wmf"/>
  <Override PartName="/ppt/media/image3.wmf" ContentType="image/x-wmf"/>
  <Override PartName="/ppt/media/image4.png" ContentType="image/png"/>
  <Override PartName="/ppt/media/image5.png" ContentType="image/png"/>
  <Override PartName="/ppt/media/image7.png" ContentType="image/png"/>
  <Override PartName="/ppt/media/image8.png" ContentType="image/png"/>
  <Override PartName="/ppt/media/image9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_rels/notesSlide12.xml.rels" ContentType="application/vnd.openxmlformats-package.relationships+xml"/>
  <Override PartName="/ppt/notesSlides/_rels/notesSlide5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6858000" cy="918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body"/>
          </p:nvPr>
        </p:nvSpPr>
        <p:spPr>
          <a:xfrm>
            <a:off x="914400" y="4359240"/>
            <a:ext cx="5029200" cy="41306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ldImg"/>
          </p:nvPr>
        </p:nvSpPr>
        <p:spPr>
          <a:xfrm>
            <a:off x="1143000" y="694800"/>
            <a:ext cx="4572000" cy="3429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fd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6000" strike="noStrike" u="none">
              <a:solidFill>
                <a:srgbClr val="fd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3886200" y="8720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13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0" y="8720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1"/>
          <p:cNvSpPr>
            <a:spLocks noGrp="1"/>
          </p:cNvSpPr>
          <p:nvPr>
            <p:ph type="sldImg"/>
          </p:nvPr>
        </p:nvSpPr>
        <p:spPr>
          <a:xfrm>
            <a:off x="1143000" y="69516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914400" y="4359240"/>
            <a:ext cx="5029200" cy="41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886200" y="8720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28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0" y="8720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PlaceHolder 1"/>
          <p:cNvSpPr>
            <a:spLocks noGrp="1"/>
          </p:cNvSpPr>
          <p:nvPr>
            <p:ph type="sldImg"/>
          </p:nvPr>
        </p:nvSpPr>
        <p:spPr>
          <a:xfrm>
            <a:off x="1143000" y="69516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914400" y="4359240"/>
            <a:ext cx="5029200" cy="41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886200" y="8720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26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0" y="8720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PlaceHolder 1"/>
          <p:cNvSpPr>
            <a:spLocks noGrp="1"/>
          </p:cNvSpPr>
          <p:nvPr>
            <p:ph type="sldImg"/>
          </p:nvPr>
        </p:nvSpPr>
        <p:spPr>
          <a:xfrm>
            <a:off x="1143000" y="69516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914400" y="4359240"/>
            <a:ext cx="5029200" cy="41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886200" y="8720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9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0" y="8720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PlaceHolder 1"/>
          <p:cNvSpPr>
            <a:spLocks noGrp="1"/>
          </p:cNvSpPr>
          <p:nvPr>
            <p:ph type="sldImg"/>
          </p:nvPr>
        </p:nvSpPr>
        <p:spPr>
          <a:xfrm>
            <a:off x="1143000" y="69516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914400" y="4359240"/>
            <a:ext cx="5029200" cy="41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3886200" y="8720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0" y="8720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PlaceHolder 1"/>
          <p:cNvSpPr>
            <a:spLocks noGrp="1"/>
          </p:cNvSpPr>
          <p:nvPr>
            <p:ph type="sldImg"/>
          </p:nvPr>
        </p:nvSpPr>
        <p:spPr>
          <a:xfrm>
            <a:off x="1143000" y="69516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914400" y="4359240"/>
            <a:ext cx="5029200" cy="41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3886200" y="8720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0" y="8720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PlaceHolder 1"/>
          <p:cNvSpPr>
            <a:spLocks noGrp="1"/>
          </p:cNvSpPr>
          <p:nvPr>
            <p:ph type="sldImg"/>
          </p:nvPr>
        </p:nvSpPr>
        <p:spPr>
          <a:xfrm>
            <a:off x="1143000" y="69516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914400" y="4359240"/>
            <a:ext cx="5029200" cy="41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886200" y="8720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0" y="8720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PlaceHolder 1"/>
          <p:cNvSpPr>
            <a:spLocks noGrp="1"/>
          </p:cNvSpPr>
          <p:nvPr>
            <p:ph type="sldImg"/>
          </p:nvPr>
        </p:nvSpPr>
        <p:spPr>
          <a:xfrm>
            <a:off x="1143000" y="69516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914400" y="4359240"/>
            <a:ext cx="5029200" cy="41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0" strike="noStrike" u="none">
              <a:solidFill>
                <a:srgbClr val="fd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685800" y="1714320"/>
            <a:ext cx="7772400" cy="4152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10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fd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6000" strike="noStrike" u="none">
              <a:solidFill>
                <a:srgbClr val="fd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714320"/>
            <a:ext cx="7772400" cy="4152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77500" lnSpcReduction="19999"/>
          </a:bodyPr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Second Outline Level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Third Outline Level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1001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Fourth Outline Level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10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Fifth Outline Level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10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Sixth Outline Level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10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Seventh Outline Level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pic>
        <p:nvPicPr>
          <p:cNvPr id="2" name="sml_r&amp;b_rev_jpeg" descr=""/>
          <p:cNvPicPr/>
          <p:nvPr/>
        </p:nvPicPr>
        <p:blipFill>
          <a:blip r:embed="rId2"/>
          <a:stretch/>
        </p:blipFill>
        <p:spPr>
          <a:xfrm>
            <a:off x="8486640" y="228600"/>
            <a:ext cx="657360" cy="9144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62120" y="26665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0" strike="noStrike" u="none">
                <a:solidFill>
                  <a:srgbClr val="fd0000"/>
                </a:solidFill>
                <a:effectLst/>
                <a:uFillTx/>
                <a:latin typeface="Times New Roman"/>
              </a:rPr>
              <a:t>RANorder</a:t>
            </a:r>
            <a:br>
              <a:rPr sz="8000"/>
            </a:br>
            <a:r>
              <a:rPr b="0" lang="en-US" sz="8000" strike="noStrike" u="none">
                <a:solidFill>
                  <a:srgbClr val="fd0000"/>
                </a:solidFill>
                <a:effectLst/>
                <a:uFillTx/>
                <a:latin typeface="Times New Roman"/>
              </a:rPr>
              <a:t>Overview</a:t>
            </a:r>
            <a:endParaRPr b="0" lang="en-US" sz="8000" strike="noStrike" u="none">
              <a:solidFill>
                <a:srgbClr val="fd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62120" y="5181480"/>
            <a:ext cx="777240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d0000"/>
                </a:solidFill>
                <a:effectLst/>
                <a:uFillTx/>
                <a:latin typeface="Times New Roman"/>
              </a:rPr>
              <a:t>May 02, 2000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85800" y="228600"/>
            <a:ext cx="777240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d0000"/>
                </a:solidFill>
                <a:effectLst/>
                <a:uFillTx/>
                <a:latin typeface="Times New Roman"/>
              </a:rPr>
              <a:t>Rolfe &amp; Nolan Systems Inc.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advTm="4000">
    <p:wipe dir="d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6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527880"/>
          </a:xfrm>
          <a:prstGeom prst="rect">
            <a:avLst/>
          </a:prstGeom>
          <a:noFill/>
          <a:ln w="0">
            <a:noFill/>
          </a:ln>
        </p:spPr>
      </p:pic>
    </p:spTree>
  </p:cSld>
  <p:transition spd="slow" advTm="10000">
    <p:wipe dir="d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fd0000"/>
                </a:solidFill>
                <a:effectLst/>
                <a:uFillTx/>
                <a:latin typeface="Times New Roman"/>
              </a:rPr>
              <a:t>Rolfe &amp; Nolan</a:t>
            </a:r>
            <a:endParaRPr b="0" lang="en-US" sz="6000" strike="noStrike" u="none">
              <a:solidFill>
                <a:srgbClr val="fd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/>
          </p:nvPr>
        </p:nvSpPr>
        <p:spPr>
          <a:xfrm>
            <a:off x="357120" y="1928880"/>
            <a:ext cx="8785440" cy="4152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Leading Commitment to Industry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Proven Global Solutions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280 Clients in 22 Countries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Industry Leading Support &amp; Service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</p:spTree>
  </p:cSld>
  <p:transition advTm="8000">
    <p:wipe dir="d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fd0000"/>
                </a:solidFill>
                <a:effectLst/>
                <a:uFillTx/>
                <a:latin typeface="Times New Roman"/>
              </a:rPr>
              <a:t>Support &amp; Service</a:t>
            </a:r>
            <a:endParaRPr b="0" lang="en-US" sz="6000" strike="noStrike" u="none">
              <a:solidFill>
                <a:srgbClr val="fd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457200" y="1790280"/>
            <a:ext cx="8685360" cy="4915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19999"/>
          </a:bodyPr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‘On-Time’ Installations</a:t>
            </a:r>
            <a:br>
              <a:rPr sz="4000"/>
            </a:b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24 Hour Help Desks</a:t>
            </a:r>
            <a:br>
              <a:rPr sz="4000"/>
            </a:b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Project Management</a:t>
            </a:r>
            <a:br>
              <a:rPr sz="4000"/>
            </a:b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Industry’s Strongest Commitment</a:t>
            </a:r>
            <a:br>
              <a:rPr sz="4000"/>
            </a:br>
            <a:r>
              <a:rPr b="0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to Post-Installation Support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</p:spTree>
  </p:cSld>
  <p:transition spd="slow" advTm="8000">
    <p:wipe dir="d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fd0000"/>
                </a:solidFill>
                <a:effectLst/>
                <a:uFillTx/>
                <a:latin typeface="Times New Roman"/>
              </a:rPr>
              <a:t>Rolfe &amp; Nolan</a:t>
            </a:r>
            <a:endParaRPr b="0" lang="en-US" sz="6000" strike="noStrike" u="none">
              <a:solidFill>
                <a:srgbClr val="fd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6" name="" descr=""/>
          <p:cNvPicPr/>
          <p:nvPr/>
        </p:nvPicPr>
        <p:blipFill>
          <a:blip r:embed="rId1"/>
          <a:stretch/>
        </p:blipFill>
        <p:spPr>
          <a:xfrm>
            <a:off x="2282760" y="1714680"/>
            <a:ext cx="4537080" cy="3228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7" name=""/>
          <p:cNvSpPr/>
          <p:nvPr/>
        </p:nvSpPr>
        <p:spPr>
          <a:xfrm>
            <a:off x="743040" y="5429160"/>
            <a:ext cx="777240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d0000"/>
                </a:solidFill>
                <a:effectLst/>
                <a:uFillTx/>
                <a:latin typeface="Times New Roman"/>
              </a:rPr>
              <a:t>Chicago, New York, London, Frankfurt, Singapore, Hong Kong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slow" advTm="10000">
    <p:zoom dir="out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fd0000"/>
                </a:solidFill>
                <a:effectLst/>
                <a:uFillTx/>
                <a:latin typeface="Times New Roman"/>
              </a:rPr>
              <a:t>RANorder Features</a:t>
            </a:r>
            <a:endParaRPr b="0" lang="en-US" sz="6000" strike="noStrike" u="none">
              <a:solidFill>
                <a:srgbClr val="fd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228240" y="1561680"/>
            <a:ext cx="8913960" cy="4762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Internet Front-End  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Pre-Trade Credit Control 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In-House or Client Order Input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Interface to Back-Office</a:t>
            </a:r>
            <a:br>
              <a:rPr sz="4000"/>
            </a:b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  (positions, accounts, trades)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</p:spTree>
  </p:cSld>
  <p:transition spd="slow" advTm="8000">
    <p:wipe dir="d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fd0000"/>
                </a:solidFill>
                <a:effectLst/>
                <a:uFillTx/>
                <a:latin typeface="Times New Roman"/>
              </a:rPr>
              <a:t>RANorder Features</a:t>
            </a:r>
            <a:endParaRPr b="0" lang="en-US" sz="6000" strike="noStrike" u="none">
              <a:solidFill>
                <a:srgbClr val="fd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90080" y="1714680"/>
            <a:ext cx="8952120" cy="469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Full Order Validation</a:t>
            </a:r>
            <a:br>
              <a:rPr sz="4000"/>
            </a:b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   (price, month, account, inst.)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Intraday Position Keeping 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Access to Real-Time Prices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Relational Data Base with API 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</p:spTree>
  </p:cSld>
  <p:transition spd="slow" advTm="8000">
    <p:wipe dir="d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fd0000"/>
                </a:solidFill>
                <a:effectLst/>
                <a:uFillTx/>
                <a:latin typeface="Times New Roman"/>
              </a:rPr>
              <a:t>RANorder Benefits</a:t>
            </a:r>
            <a:endParaRPr b="0" lang="en-US" sz="6000" strike="noStrike" u="none">
              <a:solidFill>
                <a:srgbClr val="fd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90080" y="1714680"/>
            <a:ext cx="8952120" cy="469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19999"/>
          </a:bodyPr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Firmwide, Intraday Risk Analysis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Pre-Execution Order Risk Control</a:t>
            </a:r>
            <a:br>
              <a:rPr sz="4000"/>
            </a:b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Integrated Front-to-Back Solution</a:t>
            </a:r>
            <a:br>
              <a:rPr sz="4000"/>
            </a:b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ffff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Private Label Capabilities or Fully</a:t>
            </a:r>
            <a:br>
              <a:rPr sz="4000"/>
            </a:b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Customized Front-End Options  </a:t>
            </a:r>
            <a:endParaRPr b="0" lang="en-US" sz="4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</p:spTree>
  </p:cSld>
  <p:transition spd="slow" advTm="8000">
    <p:wipe dir="d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28600" y="0"/>
            <a:ext cx="9144000" cy="69343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120" y="151920"/>
            <a:ext cx="8380440" cy="1219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fd0000"/>
                </a:solidFill>
                <a:effectLst/>
                <a:uFillTx/>
                <a:latin typeface="Times New Roman"/>
              </a:rPr>
              <a:t>RANorder Architecture</a:t>
            </a:r>
            <a:endParaRPr b="0" lang="en-US" sz="6000" strike="noStrike" u="none">
              <a:solidFill>
                <a:srgbClr val="fd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3147840" y="3043080"/>
          <a:ext cx="2338560" cy="1398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47840" y="3043080"/>
                    <a:ext cx="2338560" cy="139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" name=""/>
          <p:cNvSpPr/>
          <p:nvPr/>
        </p:nvSpPr>
        <p:spPr>
          <a:xfrm>
            <a:off x="6873840" y="1584360"/>
            <a:ext cx="577800" cy="830160"/>
          </a:xfrm>
          <a:prstGeom prst="rect">
            <a:avLst/>
          </a:prstGeom>
          <a:solidFill>
            <a:srgbClr val="ffff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873840" y="1603440"/>
            <a:ext cx="577800" cy="9036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873840" y="1622520"/>
            <a:ext cx="5778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410600" y="1622520"/>
            <a:ext cx="1440" cy="71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73840" y="1622520"/>
            <a:ext cx="577800" cy="826920"/>
          </a:xfrm>
          <a:custGeom>
            <a:avLst/>
            <a:gdLst/>
            <a:ahLst/>
            <a:rect l="l" t="t" r="r" b="b"/>
            <a:pathLst>
              <a:path w="364" h="521">
                <a:moveTo>
                  <a:pt x="0" y="33"/>
                </a:moveTo>
                <a:lnTo>
                  <a:pt x="183" y="33"/>
                </a:lnTo>
                <a:lnTo>
                  <a:pt x="183" y="0"/>
                </a:lnTo>
                <a:lnTo>
                  <a:pt x="0" y="0"/>
                </a:lnTo>
                <a:lnTo>
                  <a:pt x="0" y="33"/>
                </a:lnTo>
                <a:close/>
                <a:moveTo>
                  <a:pt x="26" y="254"/>
                </a:moveTo>
                <a:lnTo>
                  <a:pt x="338" y="254"/>
                </a:lnTo>
                <a:lnTo>
                  <a:pt x="338" y="243"/>
                </a:lnTo>
                <a:lnTo>
                  <a:pt x="26" y="243"/>
                </a:lnTo>
                <a:lnTo>
                  <a:pt x="26" y="254"/>
                </a:lnTo>
                <a:close/>
                <a:moveTo>
                  <a:pt x="26" y="237"/>
                </a:moveTo>
                <a:lnTo>
                  <a:pt x="338" y="237"/>
                </a:lnTo>
                <a:lnTo>
                  <a:pt x="338" y="226"/>
                </a:lnTo>
                <a:lnTo>
                  <a:pt x="26" y="226"/>
                </a:lnTo>
                <a:lnTo>
                  <a:pt x="26" y="237"/>
                </a:lnTo>
                <a:close/>
                <a:moveTo>
                  <a:pt x="26" y="272"/>
                </a:moveTo>
                <a:lnTo>
                  <a:pt x="338" y="272"/>
                </a:lnTo>
                <a:lnTo>
                  <a:pt x="338" y="259"/>
                </a:lnTo>
                <a:lnTo>
                  <a:pt x="26" y="259"/>
                </a:lnTo>
                <a:lnTo>
                  <a:pt x="26" y="272"/>
                </a:lnTo>
                <a:close/>
                <a:moveTo>
                  <a:pt x="26" y="289"/>
                </a:moveTo>
                <a:lnTo>
                  <a:pt x="338" y="289"/>
                </a:lnTo>
                <a:lnTo>
                  <a:pt x="338" y="277"/>
                </a:lnTo>
                <a:lnTo>
                  <a:pt x="26" y="277"/>
                </a:lnTo>
                <a:lnTo>
                  <a:pt x="26" y="289"/>
                </a:lnTo>
                <a:close/>
                <a:moveTo>
                  <a:pt x="26" y="305"/>
                </a:moveTo>
                <a:lnTo>
                  <a:pt x="338" y="305"/>
                </a:lnTo>
                <a:lnTo>
                  <a:pt x="338" y="294"/>
                </a:lnTo>
                <a:lnTo>
                  <a:pt x="26" y="294"/>
                </a:lnTo>
                <a:lnTo>
                  <a:pt x="26" y="305"/>
                </a:lnTo>
                <a:close/>
                <a:moveTo>
                  <a:pt x="26" y="340"/>
                </a:moveTo>
                <a:lnTo>
                  <a:pt x="338" y="340"/>
                </a:lnTo>
                <a:lnTo>
                  <a:pt x="338" y="329"/>
                </a:lnTo>
                <a:lnTo>
                  <a:pt x="26" y="329"/>
                </a:lnTo>
                <a:lnTo>
                  <a:pt x="26" y="340"/>
                </a:lnTo>
                <a:close/>
                <a:moveTo>
                  <a:pt x="26" y="323"/>
                </a:moveTo>
                <a:lnTo>
                  <a:pt x="338" y="323"/>
                </a:lnTo>
                <a:lnTo>
                  <a:pt x="338" y="311"/>
                </a:lnTo>
                <a:lnTo>
                  <a:pt x="26" y="311"/>
                </a:lnTo>
                <a:lnTo>
                  <a:pt x="26" y="323"/>
                </a:lnTo>
                <a:close/>
                <a:moveTo>
                  <a:pt x="26" y="356"/>
                </a:moveTo>
                <a:lnTo>
                  <a:pt x="338" y="356"/>
                </a:lnTo>
                <a:lnTo>
                  <a:pt x="338" y="345"/>
                </a:lnTo>
                <a:lnTo>
                  <a:pt x="26" y="345"/>
                </a:lnTo>
                <a:lnTo>
                  <a:pt x="26" y="356"/>
                </a:lnTo>
                <a:close/>
                <a:moveTo>
                  <a:pt x="26" y="373"/>
                </a:moveTo>
                <a:lnTo>
                  <a:pt x="338" y="373"/>
                </a:lnTo>
                <a:lnTo>
                  <a:pt x="338" y="362"/>
                </a:lnTo>
                <a:lnTo>
                  <a:pt x="26" y="362"/>
                </a:lnTo>
                <a:lnTo>
                  <a:pt x="26" y="373"/>
                </a:lnTo>
                <a:close/>
                <a:moveTo>
                  <a:pt x="26" y="407"/>
                </a:moveTo>
                <a:lnTo>
                  <a:pt x="338" y="407"/>
                </a:lnTo>
                <a:lnTo>
                  <a:pt x="338" y="396"/>
                </a:lnTo>
                <a:lnTo>
                  <a:pt x="26" y="396"/>
                </a:lnTo>
                <a:lnTo>
                  <a:pt x="26" y="407"/>
                </a:lnTo>
                <a:close/>
                <a:moveTo>
                  <a:pt x="26" y="391"/>
                </a:moveTo>
                <a:lnTo>
                  <a:pt x="338" y="391"/>
                </a:lnTo>
                <a:lnTo>
                  <a:pt x="338" y="380"/>
                </a:lnTo>
                <a:lnTo>
                  <a:pt x="26" y="380"/>
                </a:lnTo>
                <a:lnTo>
                  <a:pt x="26" y="391"/>
                </a:lnTo>
                <a:close/>
                <a:moveTo>
                  <a:pt x="26" y="424"/>
                </a:moveTo>
                <a:lnTo>
                  <a:pt x="338" y="424"/>
                </a:lnTo>
                <a:lnTo>
                  <a:pt x="338" y="413"/>
                </a:lnTo>
                <a:lnTo>
                  <a:pt x="26" y="413"/>
                </a:lnTo>
                <a:lnTo>
                  <a:pt x="26" y="424"/>
                </a:lnTo>
                <a:close/>
                <a:moveTo>
                  <a:pt x="26" y="442"/>
                </a:moveTo>
                <a:lnTo>
                  <a:pt x="338" y="442"/>
                </a:lnTo>
                <a:lnTo>
                  <a:pt x="338" y="431"/>
                </a:lnTo>
                <a:lnTo>
                  <a:pt x="26" y="431"/>
                </a:lnTo>
                <a:lnTo>
                  <a:pt x="26" y="442"/>
                </a:lnTo>
                <a:close/>
                <a:moveTo>
                  <a:pt x="26" y="475"/>
                </a:moveTo>
                <a:lnTo>
                  <a:pt x="338" y="475"/>
                </a:lnTo>
                <a:lnTo>
                  <a:pt x="338" y="464"/>
                </a:lnTo>
                <a:lnTo>
                  <a:pt x="26" y="464"/>
                </a:lnTo>
                <a:lnTo>
                  <a:pt x="26" y="475"/>
                </a:lnTo>
                <a:close/>
                <a:moveTo>
                  <a:pt x="26" y="459"/>
                </a:moveTo>
                <a:lnTo>
                  <a:pt x="338" y="459"/>
                </a:lnTo>
                <a:lnTo>
                  <a:pt x="338" y="448"/>
                </a:lnTo>
                <a:lnTo>
                  <a:pt x="26" y="448"/>
                </a:lnTo>
                <a:lnTo>
                  <a:pt x="26" y="459"/>
                </a:lnTo>
                <a:close/>
                <a:moveTo>
                  <a:pt x="0" y="521"/>
                </a:moveTo>
                <a:lnTo>
                  <a:pt x="364" y="521"/>
                </a:lnTo>
                <a:lnTo>
                  <a:pt x="364" y="499"/>
                </a:lnTo>
                <a:lnTo>
                  <a:pt x="0" y="499"/>
                </a:lnTo>
                <a:lnTo>
                  <a:pt x="0" y="521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496200" y="2508120"/>
            <a:ext cx="1333440" cy="201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553440" y="2438280"/>
            <a:ext cx="12628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TOPS System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Other Future Int.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6634080" y="3271680"/>
          <a:ext cx="1062000" cy="8208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634080" y="3271680"/>
                    <a:ext cx="1062000" cy="82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" name=""/>
          <p:cNvSpPr/>
          <p:nvPr/>
        </p:nvSpPr>
        <p:spPr>
          <a:xfrm flipV="1">
            <a:off x="2104920" y="1819440"/>
            <a:ext cx="220680" cy="2426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2332080" y="1819080"/>
            <a:ext cx="0" cy="360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 flipV="1">
            <a:off x="2325240" y="1819440"/>
            <a:ext cx="244440" cy="2426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2325600" y="1825560"/>
            <a:ext cx="3621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>
            <a:off x="2325240" y="1600200"/>
            <a:ext cx="244440" cy="2192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332080" y="1484280"/>
            <a:ext cx="0" cy="33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104920" y="1600200"/>
            <a:ext cx="220680" cy="2192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989000" y="1825560"/>
            <a:ext cx="3366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866960" y="1362240"/>
            <a:ext cx="931680" cy="927000"/>
          </a:xfrm>
          <a:custGeom>
            <a:avLst/>
            <a:gdLst/>
            <a:ahLst/>
            <a:rect l="l" t="t" r="r" b="b"/>
            <a:pathLst>
              <a:path w="587" h="584">
                <a:moveTo>
                  <a:pt x="0" y="292"/>
                </a:moveTo>
                <a:lnTo>
                  <a:pt x="2" y="254"/>
                </a:lnTo>
                <a:lnTo>
                  <a:pt x="8" y="219"/>
                </a:lnTo>
                <a:lnTo>
                  <a:pt x="20" y="184"/>
                </a:lnTo>
                <a:lnTo>
                  <a:pt x="36" y="151"/>
                </a:lnTo>
                <a:lnTo>
                  <a:pt x="55" y="120"/>
                </a:lnTo>
                <a:lnTo>
                  <a:pt x="79" y="92"/>
                </a:lnTo>
                <a:lnTo>
                  <a:pt x="106" y="67"/>
                </a:lnTo>
                <a:lnTo>
                  <a:pt x="136" y="45"/>
                </a:lnTo>
                <a:lnTo>
                  <a:pt x="168" y="27"/>
                </a:lnTo>
                <a:lnTo>
                  <a:pt x="202" y="14"/>
                </a:lnTo>
                <a:lnTo>
                  <a:pt x="238" y="5"/>
                </a:lnTo>
                <a:lnTo>
                  <a:pt x="275" y="0"/>
                </a:lnTo>
                <a:lnTo>
                  <a:pt x="311" y="0"/>
                </a:lnTo>
                <a:lnTo>
                  <a:pt x="348" y="5"/>
                </a:lnTo>
                <a:lnTo>
                  <a:pt x="384" y="14"/>
                </a:lnTo>
                <a:lnTo>
                  <a:pt x="417" y="27"/>
                </a:lnTo>
                <a:lnTo>
                  <a:pt x="449" y="45"/>
                </a:lnTo>
                <a:lnTo>
                  <a:pt x="479" y="67"/>
                </a:lnTo>
                <a:lnTo>
                  <a:pt x="506" y="92"/>
                </a:lnTo>
                <a:lnTo>
                  <a:pt x="530" y="120"/>
                </a:lnTo>
                <a:lnTo>
                  <a:pt x="550" y="151"/>
                </a:lnTo>
                <a:lnTo>
                  <a:pt x="566" y="184"/>
                </a:lnTo>
                <a:lnTo>
                  <a:pt x="577" y="219"/>
                </a:lnTo>
                <a:lnTo>
                  <a:pt x="583" y="254"/>
                </a:lnTo>
                <a:lnTo>
                  <a:pt x="586" y="292"/>
                </a:lnTo>
                <a:lnTo>
                  <a:pt x="583" y="329"/>
                </a:lnTo>
                <a:lnTo>
                  <a:pt x="577" y="364"/>
                </a:lnTo>
                <a:lnTo>
                  <a:pt x="566" y="399"/>
                </a:lnTo>
                <a:lnTo>
                  <a:pt x="550" y="432"/>
                </a:lnTo>
                <a:lnTo>
                  <a:pt x="530" y="463"/>
                </a:lnTo>
                <a:lnTo>
                  <a:pt x="506" y="491"/>
                </a:lnTo>
                <a:lnTo>
                  <a:pt x="479" y="516"/>
                </a:lnTo>
                <a:lnTo>
                  <a:pt x="449" y="538"/>
                </a:lnTo>
                <a:lnTo>
                  <a:pt x="417" y="556"/>
                </a:lnTo>
                <a:lnTo>
                  <a:pt x="384" y="569"/>
                </a:lnTo>
                <a:lnTo>
                  <a:pt x="348" y="579"/>
                </a:lnTo>
                <a:lnTo>
                  <a:pt x="311" y="583"/>
                </a:lnTo>
                <a:lnTo>
                  <a:pt x="275" y="583"/>
                </a:lnTo>
                <a:lnTo>
                  <a:pt x="238" y="579"/>
                </a:lnTo>
                <a:lnTo>
                  <a:pt x="202" y="569"/>
                </a:lnTo>
                <a:lnTo>
                  <a:pt x="168" y="556"/>
                </a:lnTo>
                <a:lnTo>
                  <a:pt x="136" y="538"/>
                </a:lnTo>
                <a:lnTo>
                  <a:pt x="106" y="516"/>
                </a:lnTo>
                <a:lnTo>
                  <a:pt x="79" y="491"/>
                </a:lnTo>
                <a:lnTo>
                  <a:pt x="55" y="463"/>
                </a:lnTo>
                <a:lnTo>
                  <a:pt x="36" y="432"/>
                </a:lnTo>
                <a:lnTo>
                  <a:pt x="20" y="399"/>
                </a:lnTo>
                <a:lnTo>
                  <a:pt x="8" y="364"/>
                </a:lnTo>
                <a:lnTo>
                  <a:pt x="2" y="329"/>
                </a:lnTo>
                <a:lnTo>
                  <a:pt x="0" y="292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079720" y="1577880"/>
            <a:ext cx="506160" cy="495360"/>
          </a:xfrm>
          <a:custGeom>
            <a:avLst/>
            <a:gdLst/>
            <a:ahLst/>
            <a:rect l="l" t="t" r="r" b="b"/>
            <a:pathLst>
              <a:path w="319" h="312">
                <a:moveTo>
                  <a:pt x="0" y="0"/>
                </a:moveTo>
                <a:lnTo>
                  <a:pt x="0" y="311"/>
                </a:lnTo>
                <a:lnTo>
                  <a:pt x="318" y="311"/>
                </a:lnTo>
                <a:lnTo>
                  <a:pt x="31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057040" y="1523880"/>
            <a:ext cx="49788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828080" y="1676520"/>
            <a:ext cx="9687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API - Non API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001960" y="1863720"/>
            <a:ext cx="63144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30080" y="1403280"/>
            <a:ext cx="563760" cy="561960"/>
          </a:xfrm>
          <a:custGeom>
            <a:avLst/>
            <a:gdLst/>
            <a:ahLst/>
            <a:rect l="l" t="t" r="r" b="b"/>
            <a:pathLst>
              <a:path w="355" h="354">
                <a:moveTo>
                  <a:pt x="77" y="232"/>
                </a:moveTo>
                <a:lnTo>
                  <a:pt x="0" y="232"/>
                </a:lnTo>
                <a:lnTo>
                  <a:pt x="0" y="353"/>
                </a:lnTo>
                <a:lnTo>
                  <a:pt x="354" y="353"/>
                </a:lnTo>
                <a:lnTo>
                  <a:pt x="354" y="232"/>
                </a:lnTo>
                <a:lnTo>
                  <a:pt x="276" y="232"/>
                </a:lnTo>
                <a:lnTo>
                  <a:pt x="276" y="215"/>
                </a:lnTo>
                <a:lnTo>
                  <a:pt x="309" y="215"/>
                </a:lnTo>
                <a:lnTo>
                  <a:pt x="309" y="0"/>
                </a:lnTo>
                <a:lnTo>
                  <a:pt x="43" y="0"/>
                </a:lnTo>
                <a:lnTo>
                  <a:pt x="43" y="215"/>
                </a:lnTo>
                <a:lnTo>
                  <a:pt x="77" y="215"/>
                </a:lnTo>
                <a:lnTo>
                  <a:pt x="77" y="232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858960" y="1771560"/>
            <a:ext cx="303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58960" y="1744560"/>
            <a:ext cx="303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019160" y="1789200"/>
            <a:ext cx="230040" cy="158760"/>
          </a:xfrm>
          <a:custGeom>
            <a:avLst/>
            <a:gdLst/>
            <a:ahLst/>
            <a:rect l="l" t="t" r="r" b="b"/>
            <a:pathLst>
              <a:path w="145" h="100">
                <a:moveTo>
                  <a:pt x="0" y="99"/>
                </a:moveTo>
                <a:lnTo>
                  <a:pt x="116" y="99"/>
                </a:lnTo>
                <a:lnTo>
                  <a:pt x="116" y="0"/>
                </a:lnTo>
                <a:lnTo>
                  <a:pt x="0" y="0"/>
                </a:lnTo>
                <a:lnTo>
                  <a:pt x="0" y="99"/>
                </a:lnTo>
                <a:lnTo>
                  <a:pt x="127" y="16"/>
                </a:lnTo>
                <a:lnTo>
                  <a:pt x="144" y="16"/>
                </a:lnTo>
                <a:lnTo>
                  <a:pt x="144" y="0"/>
                </a:lnTo>
                <a:lnTo>
                  <a:pt x="127" y="0"/>
                </a:lnTo>
                <a:lnTo>
                  <a:pt x="127" y="16"/>
                </a:lnTo>
                <a:lnTo>
                  <a:pt x="0" y="99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025640" y="184320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025640" y="189396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035000" y="1868400"/>
            <a:ext cx="1540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125360" y="1851120"/>
            <a:ext cx="54000" cy="36360"/>
          </a:xfrm>
          <a:custGeom>
            <a:avLst/>
            <a:gdLst/>
            <a:ahLst/>
            <a:rect l="l" t="t" r="r" b="b"/>
            <a:pathLst>
              <a:path w="34" h="23">
                <a:moveTo>
                  <a:pt x="0" y="22"/>
                </a:moveTo>
                <a:lnTo>
                  <a:pt x="33" y="22"/>
                </a:lnTo>
                <a:lnTo>
                  <a:pt x="33" y="0"/>
                </a:lnTo>
                <a:lnTo>
                  <a:pt x="0" y="0"/>
                </a:lnTo>
                <a:lnTo>
                  <a:pt x="0" y="22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47720" y="1442880"/>
            <a:ext cx="528480" cy="378000"/>
          </a:xfrm>
          <a:custGeom>
            <a:avLst/>
            <a:gdLst/>
            <a:ahLst/>
            <a:rect l="l" t="t" r="r" b="b"/>
            <a:pathLst>
              <a:path w="333" h="238">
                <a:moveTo>
                  <a:pt x="277" y="170"/>
                </a:moveTo>
                <a:lnTo>
                  <a:pt x="290" y="170"/>
                </a:lnTo>
                <a:lnTo>
                  <a:pt x="290" y="165"/>
                </a:lnTo>
                <a:lnTo>
                  <a:pt x="277" y="165"/>
                </a:lnTo>
                <a:lnTo>
                  <a:pt x="277" y="170"/>
                </a:lnTo>
                <a:lnTo>
                  <a:pt x="74" y="141"/>
                </a:lnTo>
                <a:lnTo>
                  <a:pt x="74" y="17"/>
                </a:lnTo>
                <a:lnTo>
                  <a:pt x="256" y="17"/>
                </a:lnTo>
                <a:lnTo>
                  <a:pt x="256" y="141"/>
                </a:lnTo>
                <a:lnTo>
                  <a:pt x="74" y="141"/>
                </a:lnTo>
                <a:lnTo>
                  <a:pt x="66" y="149"/>
                </a:lnTo>
                <a:lnTo>
                  <a:pt x="265" y="149"/>
                </a:lnTo>
                <a:lnTo>
                  <a:pt x="265" y="9"/>
                </a:lnTo>
                <a:lnTo>
                  <a:pt x="274" y="9"/>
                </a:lnTo>
                <a:lnTo>
                  <a:pt x="274" y="0"/>
                </a:lnTo>
                <a:lnTo>
                  <a:pt x="58" y="0"/>
                </a:lnTo>
                <a:lnTo>
                  <a:pt x="58" y="158"/>
                </a:lnTo>
                <a:lnTo>
                  <a:pt x="66" y="158"/>
                </a:lnTo>
                <a:lnTo>
                  <a:pt x="66" y="149"/>
                </a:lnTo>
                <a:lnTo>
                  <a:pt x="0" y="229"/>
                </a:lnTo>
                <a:lnTo>
                  <a:pt x="32" y="229"/>
                </a:lnTo>
                <a:lnTo>
                  <a:pt x="32" y="218"/>
                </a:lnTo>
                <a:lnTo>
                  <a:pt x="0" y="218"/>
                </a:lnTo>
                <a:lnTo>
                  <a:pt x="0" y="229"/>
                </a:lnTo>
                <a:lnTo>
                  <a:pt x="193" y="237"/>
                </a:lnTo>
                <a:lnTo>
                  <a:pt x="265" y="237"/>
                </a:lnTo>
                <a:lnTo>
                  <a:pt x="265" y="232"/>
                </a:lnTo>
                <a:lnTo>
                  <a:pt x="193" y="232"/>
                </a:lnTo>
                <a:lnTo>
                  <a:pt x="193" y="237"/>
                </a:lnTo>
                <a:lnTo>
                  <a:pt x="321" y="223"/>
                </a:lnTo>
                <a:lnTo>
                  <a:pt x="332" y="223"/>
                </a:lnTo>
                <a:lnTo>
                  <a:pt x="332" y="218"/>
                </a:lnTo>
                <a:lnTo>
                  <a:pt x="321" y="218"/>
                </a:lnTo>
                <a:lnTo>
                  <a:pt x="321" y="223"/>
                </a:lnTo>
                <a:lnTo>
                  <a:pt x="321" y="234"/>
                </a:lnTo>
                <a:lnTo>
                  <a:pt x="332" y="234"/>
                </a:lnTo>
                <a:lnTo>
                  <a:pt x="332" y="229"/>
                </a:lnTo>
                <a:lnTo>
                  <a:pt x="321" y="229"/>
                </a:lnTo>
                <a:lnTo>
                  <a:pt x="321" y="234"/>
                </a:lnTo>
                <a:lnTo>
                  <a:pt x="277" y="170"/>
                </a:lnTo>
              </a:path>
            </a:pathLst>
          </a:custGeom>
          <a:solidFill>
            <a:srgbClr val="00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804960" y="1725480"/>
            <a:ext cx="409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V="1">
            <a:off x="905040" y="1719360"/>
            <a:ext cx="0" cy="31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1011240" y="1719360"/>
            <a:ext cx="0" cy="31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33520" y="2019240"/>
            <a:ext cx="955440" cy="495360"/>
          </a:xfrm>
          <a:custGeom>
            <a:avLst/>
            <a:gdLst/>
            <a:ahLst/>
            <a:rect l="l" t="t" r="r" b="b"/>
            <a:pathLst>
              <a:path w="602" h="312">
                <a:moveTo>
                  <a:pt x="0" y="0"/>
                </a:moveTo>
                <a:lnTo>
                  <a:pt x="0" y="311"/>
                </a:lnTo>
                <a:lnTo>
                  <a:pt x="601" y="311"/>
                </a:lnTo>
                <a:lnTo>
                  <a:pt x="601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27120" y="1990800"/>
            <a:ext cx="8352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Order Entry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55400" y="2147760"/>
            <a:ext cx="11656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Front-End Device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1285560" y="1820880"/>
            <a:ext cx="587160" cy="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835280" y="2914560"/>
            <a:ext cx="934920" cy="704880"/>
          </a:xfrm>
          <a:custGeom>
            <a:avLst/>
            <a:gdLst/>
            <a:ahLst/>
            <a:rect l="l" t="t" r="r" b="b"/>
            <a:pathLst>
              <a:path w="589" h="444">
                <a:moveTo>
                  <a:pt x="87" y="330"/>
                </a:moveTo>
                <a:lnTo>
                  <a:pt x="97" y="355"/>
                </a:lnTo>
                <a:lnTo>
                  <a:pt x="108" y="377"/>
                </a:lnTo>
                <a:lnTo>
                  <a:pt x="123" y="397"/>
                </a:lnTo>
                <a:lnTo>
                  <a:pt x="137" y="414"/>
                </a:lnTo>
                <a:lnTo>
                  <a:pt x="154" y="427"/>
                </a:lnTo>
                <a:lnTo>
                  <a:pt x="172" y="437"/>
                </a:lnTo>
                <a:lnTo>
                  <a:pt x="190" y="443"/>
                </a:lnTo>
                <a:lnTo>
                  <a:pt x="208" y="444"/>
                </a:lnTo>
                <a:lnTo>
                  <a:pt x="227" y="442"/>
                </a:lnTo>
                <a:lnTo>
                  <a:pt x="245" y="436"/>
                </a:lnTo>
                <a:lnTo>
                  <a:pt x="263" y="426"/>
                </a:lnTo>
                <a:lnTo>
                  <a:pt x="279" y="413"/>
                </a:lnTo>
                <a:lnTo>
                  <a:pt x="295" y="396"/>
                </a:lnTo>
                <a:lnTo>
                  <a:pt x="309" y="413"/>
                </a:lnTo>
                <a:lnTo>
                  <a:pt x="326" y="426"/>
                </a:lnTo>
                <a:lnTo>
                  <a:pt x="344" y="436"/>
                </a:lnTo>
                <a:lnTo>
                  <a:pt x="362" y="442"/>
                </a:lnTo>
                <a:lnTo>
                  <a:pt x="380" y="444"/>
                </a:lnTo>
                <a:lnTo>
                  <a:pt x="399" y="443"/>
                </a:lnTo>
                <a:lnTo>
                  <a:pt x="417" y="437"/>
                </a:lnTo>
                <a:lnTo>
                  <a:pt x="435" y="427"/>
                </a:lnTo>
                <a:lnTo>
                  <a:pt x="451" y="414"/>
                </a:lnTo>
                <a:lnTo>
                  <a:pt x="467" y="397"/>
                </a:lnTo>
                <a:lnTo>
                  <a:pt x="480" y="377"/>
                </a:lnTo>
                <a:lnTo>
                  <a:pt x="493" y="355"/>
                </a:lnTo>
                <a:lnTo>
                  <a:pt x="503" y="330"/>
                </a:lnTo>
                <a:lnTo>
                  <a:pt x="515" y="332"/>
                </a:lnTo>
                <a:lnTo>
                  <a:pt x="528" y="332"/>
                </a:lnTo>
                <a:lnTo>
                  <a:pt x="540" y="328"/>
                </a:lnTo>
                <a:lnTo>
                  <a:pt x="552" y="321"/>
                </a:lnTo>
                <a:lnTo>
                  <a:pt x="562" y="310"/>
                </a:lnTo>
                <a:lnTo>
                  <a:pt x="571" y="295"/>
                </a:lnTo>
                <a:lnTo>
                  <a:pt x="579" y="280"/>
                </a:lnTo>
                <a:lnTo>
                  <a:pt x="585" y="262"/>
                </a:lnTo>
                <a:lnTo>
                  <a:pt x="588" y="242"/>
                </a:lnTo>
                <a:lnTo>
                  <a:pt x="589" y="222"/>
                </a:lnTo>
                <a:lnTo>
                  <a:pt x="588" y="202"/>
                </a:lnTo>
                <a:lnTo>
                  <a:pt x="585" y="183"/>
                </a:lnTo>
                <a:lnTo>
                  <a:pt x="579" y="164"/>
                </a:lnTo>
                <a:lnTo>
                  <a:pt x="571" y="148"/>
                </a:lnTo>
                <a:lnTo>
                  <a:pt x="562" y="134"/>
                </a:lnTo>
                <a:lnTo>
                  <a:pt x="552" y="124"/>
                </a:lnTo>
                <a:lnTo>
                  <a:pt x="540" y="116"/>
                </a:lnTo>
                <a:lnTo>
                  <a:pt x="528" y="111"/>
                </a:lnTo>
                <a:lnTo>
                  <a:pt x="515" y="111"/>
                </a:lnTo>
                <a:lnTo>
                  <a:pt x="503" y="115"/>
                </a:lnTo>
                <a:lnTo>
                  <a:pt x="493" y="89"/>
                </a:lnTo>
                <a:lnTo>
                  <a:pt x="480" y="67"/>
                </a:lnTo>
                <a:lnTo>
                  <a:pt x="467" y="47"/>
                </a:lnTo>
                <a:lnTo>
                  <a:pt x="451" y="30"/>
                </a:lnTo>
                <a:lnTo>
                  <a:pt x="435" y="17"/>
                </a:lnTo>
                <a:lnTo>
                  <a:pt x="417" y="8"/>
                </a:lnTo>
                <a:lnTo>
                  <a:pt x="399" y="2"/>
                </a:lnTo>
                <a:lnTo>
                  <a:pt x="380" y="0"/>
                </a:lnTo>
                <a:lnTo>
                  <a:pt x="362" y="2"/>
                </a:lnTo>
                <a:lnTo>
                  <a:pt x="344" y="8"/>
                </a:lnTo>
                <a:lnTo>
                  <a:pt x="326" y="18"/>
                </a:lnTo>
                <a:lnTo>
                  <a:pt x="309" y="31"/>
                </a:lnTo>
                <a:lnTo>
                  <a:pt x="295" y="49"/>
                </a:lnTo>
                <a:lnTo>
                  <a:pt x="279" y="31"/>
                </a:lnTo>
                <a:lnTo>
                  <a:pt x="263" y="18"/>
                </a:lnTo>
                <a:lnTo>
                  <a:pt x="245" y="8"/>
                </a:lnTo>
                <a:lnTo>
                  <a:pt x="227" y="2"/>
                </a:lnTo>
                <a:lnTo>
                  <a:pt x="208" y="0"/>
                </a:lnTo>
                <a:lnTo>
                  <a:pt x="190" y="2"/>
                </a:lnTo>
                <a:lnTo>
                  <a:pt x="172" y="8"/>
                </a:lnTo>
                <a:lnTo>
                  <a:pt x="154" y="17"/>
                </a:lnTo>
                <a:lnTo>
                  <a:pt x="137" y="30"/>
                </a:lnTo>
                <a:lnTo>
                  <a:pt x="123" y="47"/>
                </a:lnTo>
                <a:lnTo>
                  <a:pt x="108" y="67"/>
                </a:lnTo>
                <a:lnTo>
                  <a:pt x="97" y="89"/>
                </a:lnTo>
                <a:lnTo>
                  <a:pt x="87" y="115"/>
                </a:lnTo>
                <a:lnTo>
                  <a:pt x="74" y="111"/>
                </a:lnTo>
                <a:lnTo>
                  <a:pt x="61" y="111"/>
                </a:lnTo>
                <a:lnTo>
                  <a:pt x="48" y="116"/>
                </a:lnTo>
                <a:lnTo>
                  <a:pt x="37" y="124"/>
                </a:lnTo>
                <a:lnTo>
                  <a:pt x="27" y="134"/>
                </a:lnTo>
                <a:lnTo>
                  <a:pt x="17" y="148"/>
                </a:lnTo>
                <a:lnTo>
                  <a:pt x="10" y="164"/>
                </a:lnTo>
                <a:lnTo>
                  <a:pt x="4" y="183"/>
                </a:lnTo>
                <a:lnTo>
                  <a:pt x="1" y="202"/>
                </a:lnTo>
                <a:lnTo>
                  <a:pt x="0" y="222"/>
                </a:lnTo>
                <a:lnTo>
                  <a:pt x="1" y="242"/>
                </a:lnTo>
                <a:lnTo>
                  <a:pt x="4" y="262"/>
                </a:lnTo>
                <a:lnTo>
                  <a:pt x="10" y="280"/>
                </a:lnTo>
                <a:lnTo>
                  <a:pt x="17" y="295"/>
                </a:lnTo>
                <a:lnTo>
                  <a:pt x="27" y="310"/>
                </a:lnTo>
                <a:lnTo>
                  <a:pt x="37" y="321"/>
                </a:lnTo>
                <a:lnTo>
                  <a:pt x="48" y="328"/>
                </a:lnTo>
                <a:lnTo>
                  <a:pt x="61" y="332"/>
                </a:lnTo>
                <a:lnTo>
                  <a:pt x="74" y="332"/>
                </a:lnTo>
                <a:lnTo>
                  <a:pt x="87" y="33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126520" y="3193920"/>
            <a:ext cx="3884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68240" y="2890800"/>
            <a:ext cx="511200" cy="506520"/>
          </a:xfrm>
          <a:custGeom>
            <a:avLst/>
            <a:gdLst/>
            <a:ahLst/>
            <a:rect l="l" t="t" r="r" b="b"/>
            <a:pathLst>
              <a:path w="322" h="319">
                <a:moveTo>
                  <a:pt x="70" y="210"/>
                </a:moveTo>
                <a:lnTo>
                  <a:pt x="0" y="210"/>
                </a:lnTo>
                <a:lnTo>
                  <a:pt x="0" y="319"/>
                </a:lnTo>
                <a:lnTo>
                  <a:pt x="322" y="319"/>
                </a:lnTo>
                <a:lnTo>
                  <a:pt x="322" y="210"/>
                </a:lnTo>
                <a:lnTo>
                  <a:pt x="251" y="210"/>
                </a:lnTo>
                <a:lnTo>
                  <a:pt x="251" y="196"/>
                </a:lnTo>
                <a:lnTo>
                  <a:pt x="282" y="196"/>
                </a:lnTo>
                <a:lnTo>
                  <a:pt x="282" y="0"/>
                </a:lnTo>
                <a:lnTo>
                  <a:pt x="40" y="0"/>
                </a:lnTo>
                <a:lnTo>
                  <a:pt x="40" y="196"/>
                </a:lnTo>
                <a:lnTo>
                  <a:pt x="70" y="196"/>
                </a:lnTo>
                <a:lnTo>
                  <a:pt x="70" y="21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879480" y="3224160"/>
            <a:ext cx="28728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879480" y="3201840"/>
            <a:ext cx="28728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031760" y="3240000"/>
            <a:ext cx="206640" cy="141480"/>
          </a:xfrm>
          <a:custGeom>
            <a:avLst/>
            <a:gdLst/>
            <a:ahLst/>
            <a:rect l="l" t="t" r="r" b="b"/>
            <a:pathLst>
              <a:path w="130" h="89">
                <a:moveTo>
                  <a:pt x="0" y="89"/>
                </a:moveTo>
                <a:lnTo>
                  <a:pt x="106" y="89"/>
                </a:lnTo>
                <a:lnTo>
                  <a:pt x="106" y="0"/>
                </a:lnTo>
                <a:lnTo>
                  <a:pt x="0" y="0"/>
                </a:lnTo>
                <a:lnTo>
                  <a:pt x="0" y="89"/>
                </a:lnTo>
                <a:close/>
                <a:moveTo>
                  <a:pt x="116" y="15"/>
                </a:moveTo>
                <a:lnTo>
                  <a:pt x="130" y="15"/>
                </a:lnTo>
                <a:lnTo>
                  <a:pt x="130" y="0"/>
                </a:lnTo>
                <a:lnTo>
                  <a:pt x="116" y="0"/>
                </a:lnTo>
                <a:lnTo>
                  <a:pt x="116" y="15"/>
                </a:lnTo>
                <a:close/>
              </a:path>
            </a:pathLst>
          </a:custGeom>
          <a:solidFill>
            <a:srgbClr val="ffffff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031760" y="3287880"/>
            <a:ext cx="168480" cy="1440"/>
          </a:xfrm>
          <a:prstGeom prst="line">
            <a:avLst/>
          </a:prstGeom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031760" y="3335400"/>
            <a:ext cx="168480" cy="1440"/>
          </a:xfrm>
          <a:prstGeom prst="line">
            <a:avLst/>
          </a:prstGeom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039680" y="3311640"/>
            <a:ext cx="152640" cy="1440"/>
          </a:xfrm>
          <a:prstGeom prst="line">
            <a:avLst/>
          </a:prstGeom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128600" y="3295800"/>
            <a:ext cx="47880" cy="31680"/>
          </a:xfrm>
          <a:prstGeom prst="rect">
            <a:avLst/>
          </a:prstGeom>
          <a:noFill/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85880" y="2927520"/>
            <a:ext cx="477720" cy="341280"/>
          </a:xfrm>
          <a:custGeom>
            <a:avLst/>
            <a:gdLst/>
            <a:ahLst/>
            <a:rect l="l" t="t" r="r" b="b"/>
            <a:pathLst>
              <a:path w="301" h="215">
                <a:moveTo>
                  <a:pt x="252" y="154"/>
                </a:moveTo>
                <a:lnTo>
                  <a:pt x="263" y="154"/>
                </a:lnTo>
                <a:lnTo>
                  <a:pt x="263" y="150"/>
                </a:lnTo>
                <a:lnTo>
                  <a:pt x="252" y="150"/>
                </a:lnTo>
                <a:lnTo>
                  <a:pt x="252" y="154"/>
                </a:lnTo>
                <a:close/>
                <a:moveTo>
                  <a:pt x="67" y="127"/>
                </a:moveTo>
                <a:lnTo>
                  <a:pt x="67" y="15"/>
                </a:lnTo>
                <a:lnTo>
                  <a:pt x="232" y="15"/>
                </a:lnTo>
                <a:lnTo>
                  <a:pt x="232" y="127"/>
                </a:lnTo>
                <a:lnTo>
                  <a:pt x="67" y="127"/>
                </a:lnTo>
                <a:close/>
                <a:moveTo>
                  <a:pt x="59" y="135"/>
                </a:moveTo>
                <a:lnTo>
                  <a:pt x="240" y="135"/>
                </a:lnTo>
                <a:lnTo>
                  <a:pt x="240" y="8"/>
                </a:lnTo>
                <a:lnTo>
                  <a:pt x="248" y="8"/>
                </a:lnTo>
                <a:lnTo>
                  <a:pt x="248" y="0"/>
                </a:lnTo>
                <a:lnTo>
                  <a:pt x="52" y="0"/>
                </a:lnTo>
                <a:lnTo>
                  <a:pt x="52" y="142"/>
                </a:lnTo>
                <a:lnTo>
                  <a:pt x="59" y="142"/>
                </a:lnTo>
                <a:lnTo>
                  <a:pt x="59" y="135"/>
                </a:lnTo>
                <a:close/>
                <a:moveTo>
                  <a:pt x="0" y="207"/>
                </a:moveTo>
                <a:lnTo>
                  <a:pt x="29" y="207"/>
                </a:lnTo>
                <a:lnTo>
                  <a:pt x="29" y="197"/>
                </a:lnTo>
                <a:lnTo>
                  <a:pt x="0" y="197"/>
                </a:lnTo>
                <a:lnTo>
                  <a:pt x="0" y="207"/>
                </a:lnTo>
                <a:close/>
                <a:moveTo>
                  <a:pt x="175" y="215"/>
                </a:moveTo>
                <a:lnTo>
                  <a:pt x="240" y="215"/>
                </a:lnTo>
                <a:lnTo>
                  <a:pt x="240" y="209"/>
                </a:lnTo>
                <a:lnTo>
                  <a:pt x="175" y="209"/>
                </a:lnTo>
                <a:lnTo>
                  <a:pt x="175" y="215"/>
                </a:lnTo>
                <a:close/>
                <a:moveTo>
                  <a:pt x="291" y="202"/>
                </a:moveTo>
                <a:lnTo>
                  <a:pt x="301" y="202"/>
                </a:lnTo>
                <a:lnTo>
                  <a:pt x="301" y="197"/>
                </a:lnTo>
                <a:lnTo>
                  <a:pt x="291" y="197"/>
                </a:lnTo>
                <a:lnTo>
                  <a:pt x="291" y="202"/>
                </a:lnTo>
                <a:close/>
                <a:moveTo>
                  <a:pt x="291" y="212"/>
                </a:moveTo>
                <a:lnTo>
                  <a:pt x="301" y="212"/>
                </a:lnTo>
                <a:lnTo>
                  <a:pt x="301" y="207"/>
                </a:lnTo>
                <a:lnTo>
                  <a:pt x="291" y="207"/>
                </a:lnTo>
                <a:lnTo>
                  <a:pt x="291" y="212"/>
                </a:lnTo>
                <a:close/>
              </a:path>
            </a:pathLst>
          </a:custGeom>
          <a:solidFill>
            <a:srgbClr val="000000"/>
          </a:solidFill>
          <a:ln w="4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831960" y="3182760"/>
            <a:ext cx="384120" cy="1800"/>
          </a:xfrm>
          <a:prstGeom prst="line">
            <a:avLst/>
          </a:prstGeom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928800" y="3182400"/>
            <a:ext cx="1440" cy="19080"/>
          </a:xfrm>
          <a:prstGeom prst="line">
            <a:avLst/>
          </a:prstGeom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1023840" y="3182400"/>
            <a:ext cx="1800" cy="19080"/>
          </a:xfrm>
          <a:prstGeom prst="line">
            <a:avLst/>
          </a:prstGeom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66720" y="3448080"/>
            <a:ext cx="712800" cy="303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77520" y="3456000"/>
            <a:ext cx="940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HTML or Windows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774360" y="3597120"/>
            <a:ext cx="781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End-User Entry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H="1">
            <a:off x="1279440" y="3267000"/>
            <a:ext cx="555840" cy="4680"/>
          </a:xfrm>
          <a:prstGeom prst="line">
            <a:avLst/>
          </a:prstGeom>
          <a:ln w="4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957320" y="4362480"/>
            <a:ext cx="1049400" cy="793800"/>
          </a:xfrm>
          <a:custGeom>
            <a:avLst/>
            <a:gdLst/>
            <a:ahLst/>
            <a:rect l="l" t="t" r="r" b="b"/>
            <a:pathLst>
              <a:path w="661" h="500">
                <a:moveTo>
                  <a:pt x="97" y="372"/>
                </a:moveTo>
                <a:lnTo>
                  <a:pt x="108" y="400"/>
                </a:lnTo>
                <a:lnTo>
                  <a:pt x="122" y="425"/>
                </a:lnTo>
                <a:lnTo>
                  <a:pt x="137" y="447"/>
                </a:lnTo>
                <a:lnTo>
                  <a:pt x="155" y="466"/>
                </a:lnTo>
                <a:lnTo>
                  <a:pt x="174" y="481"/>
                </a:lnTo>
                <a:lnTo>
                  <a:pt x="193" y="492"/>
                </a:lnTo>
                <a:lnTo>
                  <a:pt x="214" y="499"/>
                </a:lnTo>
                <a:lnTo>
                  <a:pt x="234" y="500"/>
                </a:lnTo>
                <a:lnTo>
                  <a:pt x="256" y="497"/>
                </a:lnTo>
                <a:lnTo>
                  <a:pt x="276" y="491"/>
                </a:lnTo>
                <a:lnTo>
                  <a:pt x="295" y="480"/>
                </a:lnTo>
                <a:lnTo>
                  <a:pt x="313" y="465"/>
                </a:lnTo>
                <a:lnTo>
                  <a:pt x="330" y="446"/>
                </a:lnTo>
                <a:lnTo>
                  <a:pt x="347" y="465"/>
                </a:lnTo>
                <a:lnTo>
                  <a:pt x="366" y="480"/>
                </a:lnTo>
                <a:lnTo>
                  <a:pt x="385" y="491"/>
                </a:lnTo>
                <a:lnTo>
                  <a:pt x="405" y="497"/>
                </a:lnTo>
                <a:lnTo>
                  <a:pt x="427" y="500"/>
                </a:lnTo>
                <a:lnTo>
                  <a:pt x="447" y="499"/>
                </a:lnTo>
                <a:lnTo>
                  <a:pt x="468" y="492"/>
                </a:lnTo>
                <a:lnTo>
                  <a:pt x="487" y="481"/>
                </a:lnTo>
                <a:lnTo>
                  <a:pt x="506" y="466"/>
                </a:lnTo>
                <a:lnTo>
                  <a:pt x="523" y="447"/>
                </a:lnTo>
                <a:lnTo>
                  <a:pt x="539" y="425"/>
                </a:lnTo>
                <a:lnTo>
                  <a:pt x="552" y="400"/>
                </a:lnTo>
                <a:lnTo>
                  <a:pt x="564" y="372"/>
                </a:lnTo>
                <a:lnTo>
                  <a:pt x="578" y="374"/>
                </a:lnTo>
                <a:lnTo>
                  <a:pt x="591" y="374"/>
                </a:lnTo>
                <a:lnTo>
                  <a:pt x="605" y="369"/>
                </a:lnTo>
                <a:lnTo>
                  <a:pt x="618" y="362"/>
                </a:lnTo>
                <a:lnTo>
                  <a:pt x="630" y="349"/>
                </a:lnTo>
                <a:lnTo>
                  <a:pt x="640" y="333"/>
                </a:lnTo>
                <a:lnTo>
                  <a:pt x="649" y="315"/>
                </a:lnTo>
                <a:lnTo>
                  <a:pt x="656" y="295"/>
                </a:lnTo>
                <a:lnTo>
                  <a:pt x="659" y="273"/>
                </a:lnTo>
                <a:lnTo>
                  <a:pt x="661" y="250"/>
                </a:lnTo>
                <a:lnTo>
                  <a:pt x="659" y="228"/>
                </a:lnTo>
                <a:lnTo>
                  <a:pt x="656" y="206"/>
                </a:lnTo>
                <a:lnTo>
                  <a:pt x="649" y="185"/>
                </a:lnTo>
                <a:lnTo>
                  <a:pt x="640" y="167"/>
                </a:lnTo>
                <a:lnTo>
                  <a:pt x="630" y="151"/>
                </a:lnTo>
                <a:lnTo>
                  <a:pt x="618" y="140"/>
                </a:lnTo>
                <a:lnTo>
                  <a:pt x="605" y="131"/>
                </a:lnTo>
                <a:lnTo>
                  <a:pt x="591" y="126"/>
                </a:lnTo>
                <a:lnTo>
                  <a:pt x="578" y="126"/>
                </a:lnTo>
                <a:lnTo>
                  <a:pt x="564" y="130"/>
                </a:lnTo>
                <a:lnTo>
                  <a:pt x="552" y="101"/>
                </a:lnTo>
                <a:lnTo>
                  <a:pt x="539" y="76"/>
                </a:lnTo>
                <a:lnTo>
                  <a:pt x="523" y="53"/>
                </a:lnTo>
                <a:lnTo>
                  <a:pt x="506" y="34"/>
                </a:lnTo>
                <a:lnTo>
                  <a:pt x="487" y="19"/>
                </a:lnTo>
                <a:lnTo>
                  <a:pt x="468" y="9"/>
                </a:lnTo>
                <a:lnTo>
                  <a:pt x="447" y="3"/>
                </a:lnTo>
                <a:lnTo>
                  <a:pt x="427" y="0"/>
                </a:lnTo>
                <a:lnTo>
                  <a:pt x="405" y="3"/>
                </a:lnTo>
                <a:lnTo>
                  <a:pt x="385" y="9"/>
                </a:lnTo>
                <a:lnTo>
                  <a:pt x="366" y="21"/>
                </a:lnTo>
                <a:lnTo>
                  <a:pt x="347" y="36"/>
                </a:lnTo>
                <a:lnTo>
                  <a:pt x="330" y="56"/>
                </a:lnTo>
                <a:lnTo>
                  <a:pt x="313" y="36"/>
                </a:lnTo>
                <a:lnTo>
                  <a:pt x="295" y="21"/>
                </a:lnTo>
                <a:lnTo>
                  <a:pt x="276" y="9"/>
                </a:lnTo>
                <a:lnTo>
                  <a:pt x="256" y="3"/>
                </a:lnTo>
                <a:lnTo>
                  <a:pt x="234" y="0"/>
                </a:lnTo>
                <a:lnTo>
                  <a:pt x="214" y="3"/>
                </a:lnTo>
                <a:lnTo>
                  <a:pt x="193" y="9"/>
                </a:lnTo>
                <a:lnTo>
                  <a:pt x="174" y="19"/>
                </a:lnTo>
                <a:lnTo>
                  <a:pt x="155" y="34"/>
                </a:lnTo>
                <a:lnTo>
                  <a:pt x="137" y="53"/>
                </a:lnTo>
                <a:lnTo>
                  <a:pt x="122" y="76"/>
                </a:lnTo>
                <a:lnTo>
                  <a:pt x="108" y="101"/>
                </a:lnTo>
                <a:lnTo>
                  <a:pt x="97" y="130"/>
                </a:lnTo>
                <a:lnTo>
                  <a:pt x="83" y="126"/>
                </a:lnTo>
                <a:lnTo>
                  <a:pt x="69" y="126"/>
                </a:lnTo>
                <a:lnTo>
                  <a:pt x="56" y="131"/>
                </a:lnTo>
                <a:lnTo>
                  <a:pt x="43" y="140"/>
                </a:lnTo>
                <a:lnTo>
                  <a:pt x="30" y="151"/>
                </a:lnTo>
                <a:lnTo>
                  <a:pt x="20" y="167"/>
                </a:lnTo>
                <a:lnTo>
                  <a:pt x="12" y="185"/>
                </a:lnTo>
                <a:lnTo>
                  <a:pt x="5" y="206"/>
                </a:lnTo>
                <a:lnTo>
                  <a:pt x="2" y="228"/>
                </a:lnTo>
                <a:lnTo>
                  <a:pt x="0" y="250"/>
                </a:lnTo>
                <a:lnTo>
                  <a:pt x="2" y="273"/>
                </a:lnTo>
                <a:lnTo>
                  <a:pt x="5" y="295"/>
                </a:lnTo>
                <a:lnTo>
                  <a:pt x="12" y="315"/>
                </a:lnTo>
                <a:lnTo>
                  <a:pt x="20" y="333"/>
                </a:lnTo>
                <a:lnTo>
                  <a:pt x="30" y="349"/>
                </a:lnTo>
                <a:lnTo>
                  <a:pt x="43" y="362"/>
                </a:lnTo>
                <a:lnTo>
                  <a:pt x="56" y="369"/>
                </a:lnTo>
                <a:lnTo>
                  <a:pt x="69" y="374"/>
                </a:lnTo>
                <a:lnTo>
                  <a:pt x="83" y="374"/>
                </a:lnTo>
                <a:lnTo>
                  <a:pt x="97" y="372"/>
                </a:lnTo>
                <a:close/>
              </a:path>
            </a:pathLst>
          </a:custGeom>
          <a:solidFill>
            <a:srgbClr val="ffffff"/>
          </a:solidFill>
          <a:ln w="144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360520" y="4438800"/>
            <a:ext cx="289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X.25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262960" y="4597560"/>
            <a:ext cx="4759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Private/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216160" y="4756320"/>
            <a:ext cx="569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Switched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246760" y="4916520"/>
            <a:ext cx="5148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36560" y="4237200"/>
            <a:ext cx="569880" cy="569880"/>
          </a:xfrm>
          <a:custGeom>
            <a:avLst/>
            <a:gdLst/>
            <a:ahLst/>
            <a:rect l="l" t="t" r="r" b="b"/>
            <a:pathLst>
              <a:path w="359" h="359">
                <a:moveTo>
                  <a:pt x="78" y="236"/>
                </a:moveTo>
                <a:lnTo>
                  <a:pt x="0" y="236"/>
                </a:lnTo>
                <a:lnTo>
                  <a:pt x="0" y="359"/>
                </a:lnTo>
                <a:lnTo>
                  <a:pt x="359" y="359"/>
                </a:lnTo>
                <a:lnTo>
                  <a:pt x="359" y="236"/>
                </a:lnTo>
                <a:lnTo>
                  <a:pt x="280" y="236"/>
                </a:lnTo>
                <a:lnTo>
                  <a:pt x="280" y="220"/>
                </a:lnTo>
                <a:lnTo>
                  <a:pt x="314" y="220"/>
                </a:lnTo>
                <a:lnTo>
                  <a:pt x="314" y="0"/>
                </a:lnTo>
                <a:lnTo>
                  <a:pt x="44" y="0"/>
                </a:lnTo>
                <a:lnTo>
                  <a:pt x="44" y="220"/>
                </a:lnTo>
                <a:lnTo>
                  <a:pt x="78" y="220"/>
                </a:lnTo>
                <a:lnTo>
                  <a:pt x="78" y="236"/>
                </a:lnTo>
                <a:close/>
              </a:path>
            </a:pathLst>
          </a:custGeom>
          <a:solidFill>
            <a:srgbClr val="ffffff"/>
          </a:solidFill>
          <a:ln w="144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860400" y="4611600"/>
            <a:ext cx="320760" cy="180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860400" y="4586400"/>
            <a:ext cx="320760" cy="144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028880" y="4630680"/>
            <a:ext cx="231480" cy="158760"/>
          </a:xfrm>
          <a:custGeom>
            <a:avLst/>
            <a:gdLst/>
            <a:ahLst/>
            <a:rect l="l" t="t" r="r" b="b"/>
            <a:pathLst>
              <a:path w="146" h="100">
                <a:moveTo>
                  <a:pt x="0" y="100"/>
                </a:moveTo>
                <a:lnTo>
                  <a:pt x="119" y="100"/>
                </a:lnTo>
                <a:lnTo>
                  <a:pt x="119" y="0"/>
                </a:lnTo>
                <a:lnTo>
                  <a:pt x="0" y="0"/>
                </a:lnTo>
                <a:lnTo>
                  <a:pt x="0" y="100"/>
                </a:lnTo>
                <a:close/>
                <a:moveTo>
                  <a:pt x="130" y="16"/>
                </a:moveTo>
                <a:lnTo>
                  <a:pt x="146" y="16"/>
                </a:lnTo>
                <a:lnTo>
                  <a:pt x="146" y="0"/>
                </a:lnTo>
                <a:lnTo>
                  <a:pt x="130" y="0"/>
                </a:lnTo>
                <a:lnTo>
                  <a:pt x="130" y="16"/>
                </a:lnTo>
                <a:close/>
              </a:path>
            </a:pathLst>
          </a:custGeom>
          <a:solidFill>
            <a:srgbClr val="ffffff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028880" y="4683240"/>
            <a:ext cx="18864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028880" y="4737240"/>
            <a:ext cx="18864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039680" y="4710240"/>
            <a:ext cx="16992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136520" y="4692600"/>
            <a:ext cx="54000" cy="3492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54200" y="4276800"/>
            <a:ext cx="534960" cy="385560"/>
          </a:xfrm>
          <a:custGeom>
            <a:avLst/>
            <a:gdLst/>
            <a:ahLst/>
            <a:rect l="l" t="t" r="r" b="b"/>
            <a:pathLst>
              <a:path w="337" h="243">
                <a:moveTo>
                  <a:pt x="282" y="174"/>
                </a:moveTo>
                <a:lnTo>
                  <a:pt x="294" y="174"/>
                </a:lnTo>
                <a:lnTo>
                  <a:pt x="294" y="170"/>
                </a:lnTo>
                <a:lnTo>
                  <a:pt x="282" y="170"/>
                </a:lnTo>
                <a:lnTo>
                  <a:pt x="282" y="174"/>
                </a:lnTo>
                <a:close/>
                <a:moveTo>
                  <a:pt x="75" y="144"/>
                </a:moveTo>
                <a:lnTo>
                  <a:pt x="75" y="18"/>
                </a:lnTo>
                <a:lnTo>
                  <a:pt x="260" y="18"/>
                </a:lnTo>
                <a:lnTo>
                  <a:pt x="260" y="144"/>
                </a:lnTo>
                <a:lnTo>
                  <a:pt x="75" y="144"/>
                </a:lnTo>
                <a:close/>
                <a:moveTo>
                  <a:pt x="67" y="152"/>
                </a:moveTo>
                <a:lnTo>
                  <a:pt x="269" y="152"/>
                </a:lnTo>
                <a:lnTo>
                  <a:pt x="269" y="9"/>
                </a:lnTo>
                <a:lnTo>
                  <a:pt x="278" y="9"/>
                </a:lnTo>
                <a:lnTo>
                  <a:pt x="278" y="0"/>
                </a:lnTo>
                <a:lnTo>
                  <a:pt x="59" y="0"/>
                </a:lnTo>
                <a:lnTo>
                  <a:pt x="59" y="161"/>
                </a:lnTo>
                <a:lnTo>
                  <a:pt x="67" y="161"/>
                </a:lnTo>
                <a:lnTo>
                  <a:pt x="67" y="152"/>
                </a:lnTo>
                <a:close/>
                <a:moveTo>
                  <a:pt x="0" y="234"/>
                </a:moveTo>
                <a:lnTo>
                  <a:pt x="33" y="234"/>
                </a:lnTo>
                <a:lnTo>
                  <a:pt x="33" y="223"/>
                </a:lnTo>
                <a:lnTo>
                  <a:pt x="0" y="223"/>
                </a:lnTo>
                <a:lnTo>
                  <a:pt x="0" y="234"/>
                </a:lnTo>
                <a:close/>
                <a:moveTo>
                  <a:pt x="196" y="243"/>
                </a:moveTo>
                <a:lnTo>
                  <a:pt x="269" y="243"/>
                </a:lnTo>
                <a:lnTo>
                  <a:pt x="269" y="236"/>
                </a:lnTo>
                <a:lnTo>
                  <a:pt x="196" y="236"/>
                </a:lnTo>
                <a:lnTo>
                  <a:pt x="196" y="243"/>
                </a:lnTo>
                <a:close/>
                <a:moveTo>
                  <a:pt x="326" y="228"/>
                </a:moveTo>
                <a:lnTo>
                  <a:pt x="337" y="228"/>
                </a:lnTo>
                <a:lnTo>
                  <a:pt x="337" y="223"/>
                </a:lnTo>
                <a:lnTo>
                  <a:pt x="326" y="223"/>
                </a:lnTo>
                <a:lnTo>
                  <a:pt x="326" y="228"/>
                </a:lnTo>
                <a:close/>
                <a:moveTo>
                  <a:pt x="326" y="239"/>
                </a:moveTo>
                <a:lnTo>
                  <a:pt x="337" y="239"/>
                </a:lnTo>
                <a:lnTo>
                  <a:pt x="337" y="234"/>
                </a:lnTo>
                <a:lnTo>
                  <a:pt x="326" y="234"/>
                </a:lnTo>
                <a:lnTo>
                  <a:pt x="326" y="239"/>
                </a:lnTo>
                <a:close/>
              </a:path>
            </a:pathLst>
          </a:custGeom>
          <a:solidFill>
            <a:srgbClr val="000000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806400" y="4565520"/>
            <a:ext cx="42876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flipV="1">
            <a:off x="914400" y="4565520"/>
            <a:ext cx="1440" cy="2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V="1">
            <a:off x="1020600" y="4565520"/>
            <a:ext cx="1800" cy="2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36480" y="4862520"/>
            <a:ext cx="768600" cy="184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47280" y="4871880"/>
            <a:ext cx="7801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Input Device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H="1" flipV="1">
            <a:off x="1306440" y="4665600"/>
            <a:ext cx="650880" cy="93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387680" y="5372280"/>
            <a:ext cx="563760" cy="561960"/>
          </a:xfrm>
          <a:custGeom>
            <a:avLst/>
            <a:gdLst/>
            <a:ahLst/>
            <a:rect l="l" t="t" r="r" b="b"/>
            <a:pathLst>
              <a:path w="355" h="354">
                <a:moveTo>
                  <a:pt x="77" y="232"/>
                </a:moveTo>
                <a:lnTo>
                  <a:pt x="0" y="232"/>
                </a:lnTo>
                <a:lnTo>
                  <a:pt x="0" y="353"/>
                </a:lnTo>
                <a:lnTo>
                  <a:pt x="354" y="353"/>
                </a:lnTo>
                <a:lnTo>
                  <a:pt x="354" y="232"/>
                </a:lnTo>
                <a:lnTo>
                  <a:pt x="276" y="232"/>
                </a:lnTo>
                <a:lnTo>
                  <a:pt x="276" y="215"/>
                </a:lnTo>
                <a:lnTo>
                  <a:pt x="309" y="215"/>
                </a:lnTo>
                <a:lnTo>
                  <a:pt x="309" y="0"/>
                </a:lnTo>
                <a:lnTo>
                  <a:pt x="43" y="0"/>
                </a:lnTo>
                <a:lnTo>
                  <a:pt x="43" y="215"/>
                </a:lnTo>
                <a:lnTo>
                  <a:pt x="77" y="215"/>
                </a:lnTo>
                <a:lnTo>
                  <a:pt x="77" y="232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516560" y="5740560"/>
            <a:ext cx="303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516560" y="5713560"/>
            <a:ext cx="303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676760" y="5757840"/>
            <a:ext cx="230040" cy="158760"/>
          </a:xfrm>
          <a:custGeom>
            <a:avLst/>
            <a:gdLst/>
            <a:ahLst/>
            <a:rect l="l" t="t" r="r" b="b"/>
            <a:pathLst>
              <a:path w="145" h="100">
                <a:moveTo>
                  <a:pt x="0" y="99"/>
                </a:moveTo>
                <a:lnTo>
                  <a:pt x="116" y="99"/>
                </a:lnTo>
                <a:lnTo>
                  <a:pt x="116" y="0"/>
                </a:lnTo>
                <a:lnTo>
                  <a:pt x="0" y="0"/>
                </a:lnTo>
                <a:lnTo>
                  <a:pt x="0" y="99"/>
                </a:lnTo>
                <a:lnTo>
                  <a:pt x="127" y="16"/>
                </a:lnTo>
                <a:lnTo>
                  <a:pt x="144" y="16"/>
                </a:lnTo>
                <a:lnTo>
                  <a:pt x="144" y="0"/>
                </a:lnTo>
                <a:lnTo>
                  <a:pt x="127" y="0"/>
                </a:lnTo>
                <a:lnTo>
                  <a:pt x="127" y="16"/>
                </a:lnTo>
                <a:lnTo>
                  <a:pt x="0" y="99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683240" y="581184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683240" y="586260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692600" y="5837400"/>
            <a:ext cx="1540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782960" y="5848200"/>
            <a:ext cx="54000" cy="36720"/>
          </a:xfrm>
          <a:custGeom>
            <a:avLst/>
            <a:gdLst/>
            <a:ahLst/>
            <a:rect l="l" t="t" r="r" b="b"/>
            <a:pathLst>
              <a:path w="34" h="23">
                <a:moveTo>
                  <a:pt x="0" y="22"/>
                </a:moveTo>
                <a:lnTo>
                  <a:pt x="33" y="22"/>
                </a:lnTo>
                <a:lnTo>
                  <a:pt x="33" y="0"/>
                </a:lnTo>
                <a:lnTo>
                  <a:pt x="0" y="0"/>
                </a:lnTo>
                <a:lnTo>
                  <a:pt x="0" y="22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405320" y="5411880"/>
            <a:ext cx="528480" cy="377640"/>
          </a:xfrm>
          <a:custGeom>
            <a:avLst/>
            <a:gdLst/>
            <a:ahLst/>
            <a:rect l="l" t="t" r="r" b="b"/>
            <a:pathLst>
              <a:path w="333" h="238">
                <a:moveTo>
                  <a:pt x="277" y="170"/>
                </a:moveTo>
                <a:lnTo>
                  <a:pt x="290" y="170"/>
                </a:lnTo>
                <a:lnTo>
                  <a:pt x="290" y="165"/>
                </a:lnTo>
                <a:lnTo>
                  <a:pt x="277" y="165"/>
                </a:lnTo>
                <a:lnTo>
                  <a:pt x="277" y="170"/>
                </a:lnTo>
                <a:lnTo>
                  <a:pt x="74" y="141"/>
                </a:lnTo>
                <a:lnTo>
                  <a:pt x="74" y="17"/>
                </a:lnTo>
                <a:lnTo>
                  <a:pt x="256" y="17"/>
                </a:lnTo>
                <a:lnTo>
                  <a:pt x="256" y="141"/>
                </a:lnTo>
                <a:lnTo>
                  <a:pt x="74" y="141"/>
                </a:lnTo>
                <a:lnTo>
                  <a:pt x="66" y="149"/>
                </a:lnTo>
                <a:lnTo>
                  <a:pt x="265" y="149"/>
                </a:lnTo>
                <a:lnTo>
                  <a:pt x="265" y="9"/>
                </a:lnTo>
                <a:lnTo>
                  <a:pt x="274" y="9"/>
                </a:lnTo>
                <a:lnTo>
                  <a:pt x="274" y="0"/>
                </a:lnTo>
                <a:lnTo>
                  <a:pt x="58" y="0"/>
                </a:lnTo>
                <a:lnTo>
                  <a:pt x="58" y="158"/>
                </a:lnTo>
                <a:lnTo>
                  <a:pt x="66" y="158"/>
                </a:lnTo>
                <a:lnTo>
                  <a:pt x="66" y="149"/>
                </a:lnTo>
                <a:lnTo>
                  <a:pt x="0" y="229"/>
                </a:lnTo>
                <a:lnTo>
                  <a:pt x="32" y="229"/>
                </a:lnTo>
                <a:lnTo>
                  <a:pt x="32" y="218"/>
                </a:lnTo>
                <a:lnTo>
                  <a:pt x="0" y="218"/>
                </a:lnTo>
                <a:lnTo>
                  <a:pt x="0" y="229"/>
                </a:lnTo>
                <a:lnTo>
                  <a:pt x="193" y="237"/>
                </a:lnTo>
                <a:lnTo>
                  <a:pt x="265" y="237"/>
                </a:lnTo>
                <a:lnTo>
                  <a:pt x="265" y="232"/>
                </a:lnTo>
                <a:lnTo>
                  <a:pt x="193" y="232"/>
                </a:lnTo>
                <a:lnTo>
                  <a:pt x="193" y="237"/>
                </a:lnTo>
                <a:lnTo>
                  <a:pt x="321" y="223"/>
                </a:lnTo>
                <a:lnTo>
                  <a:pt x="332" y="223"/>
                </a:lnTo>
                <a:lnTo>
                  <a:pt x="332" y="218"/>
                </a:lnTo>
                <a:lnTo>
                  <a:pt x="321" y="218"/>
                </a:lnTo>
                <a:lnTo>
                  <a:pt x="321" y="223"/>
                </a:lnTo>
                <a:lnTo>
                  <a:pt x="321" y="234"/>
                </a:lnTo>
                <a:lnTo>
                  <a:pt x="332" y="234"/>
                </a:lnTo>
                <a:lnTo>
                  <a:pt x="332" y="229"/>
                </a:lnTo>
                <a:lnTo>
                  <a:pt x="321" y="229"/>
                </a:lnTo>
                <a:lnTo>
                  <a:pt x="321" y="234"/>
                </a:lnTo>
                <a:lnTo>
                  <a:pt x="277" y="170"/>
                </a:lnTo>
              </a:path>
            </a:pathLst>
          </a:custGeom>
          <a:solidFill>
            <a:srgbClr val="00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462560" y="5694480"/>
            <a:ext cx="4093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V="1">
            <a:off x="4562640" y="5688000"/>
            <a:ext cx="0" cy="31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V="1">
            <a:off x="4668840" y="5688000"/>
            <a:ext cx="0" cy="31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191120" y="5987880"/>
            <a:ext cx="955440" cy="495360"/>
          </a:xfrm>
          <a:custGeom>
            <a:avLst/>
            <a:gdLst/>
            <a:ahLst/>
            <a:rect l="l" t="t" r="r" b="b"/>
            <a:pathLst>
              <a:path w="602" h="312">
                <a:moveTo>
                  <a:pt x="0" y="0"/>
                </a:moveTo>
                <a:lnTo>
                  <a:pt x="0" y="311"/>
                </a:lnTo>
                <a:lnTo>
                  <a:pt x="601" y="311"/>
                </a:lnTo>
                <a:lnTo>
                  <a:pt x="601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156920" y="5987880"/>
            <a:ext cx="10461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Futures Source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087800" y="6100920"/>
            <a:ext cx="2030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192560" y="6257880"/>
            <a:ext cx="2034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H="1">
            <a:off x="5400720" y="3551400"/>
            <a:ext cx="1396800" cy="0"/>
          </a:xfrm>
          <a:prstGeom prst="line">
            <a:avLst/>
          </a:prstGeom>
          <a:ln w="101520">
            <a:solidFill>
              <a:srgbClr val="ff99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448240" y="3776760"/>
            <a:ext cx="1193760" cy="0"/>
          </a:xfrm>
          <a:prstGeom prst="line">
            <a:avLst/>
          </a:prstGeom>
          <a:ln w="101520">
            <a:solidFill>
              <a:srgbClr val="ff99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H="1">
            <a:off x="5400360" y="2255760"/>
            <a:ext cx="1522440" cy="782640"/>
          </a:xfrm>
          <a:prstGeom prst="line">
            <a:avLst/>
          </a:prstGeom>
          <a:ln w="101520">
            <a:solidFill>
              <a:srgbClr val="ff99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V="1">
            <a:off x="4935600" y="1744560"/>
            <a:ext cx="1871640" cy="1408320"/>
          </a:xfrm>
          <a:prstGeom prst="line">
            <a:avLst/>
          </a:prstGeom>
          <a:ln w="101520">
            <a:solidFill>
              <a:srgbClr val="ff99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H="1" flipV="1">
            <a:off x="4595400" y="4320720"/>
            <a:ext cx="103320" cy="1089000"/>
          </a:xfrm>
          <a:prstGeom prst="line">
            <a:avLst/>
          </a:prstGeom>
          <a:ln w="101520">
            <a:solidFill>
              <a:srgbClr val="ff99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V="1">
            <a:off x="2771640" y="3733920"/>
            <a:ext cx="922320" cy="698400"/>
          </a:xfrm>
          <a:prstGeom prst="line">
            <a:avLst/>
          </a:prstGeom>
          <a:ln w="101520">
            <a:solidFill>
              <a:srgbClr val="ff99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H="1">
            <a:off x="2957040" y="4336920"/>
            <a:ext cx="793800" cy="320760"/>
          </a:xfrm>
          <a:prstGeom prst="line">
            <a:avLst/>
          </a:prstGeom>
          <a:ln w="101520">
            <a:solidFill>
              <a:srgbClr val="ff99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693880" y="3019320"/>
            <a:ext cx="1013040" cy="276480"/>
          </a:xfrm>
          <a:prstGeom prst="line">
            <a:avLst/>
          </a:prstGeom>
          <a:ln w="101520">
            <a:solidFill>
              <a:srgbClr val="ff99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H="1" flipV="1">
            <a:off x="2752200" y="3282480"/>
            <a:ext cx="1001880" cy="376200"/>
          </a:xfrm>
          <a:prstGeom prst="line">
            <a:avLst/>
          </a:prstGeom>
          <a:ln w="101520">
            <a:solidFill>
              <a:srgbClr val="ff99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H="1" flipV="1">
            <a:off x="2858760" y="1755720"/>
            <a:ext cx="1322280" cy="1295280"/>
          </a:xfrm>
          <a:prstGeom prst="line">
            <a:avLst/>
          </a:prstGeom>
          <a:ln w="101520">
            <a:solidFill>
              <a:srgbClr val="ff99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660760" y="2060640"/>
            <a:ext cx="1172880" cy="1079280"/>
          </a:xfrm>
          <a:prstGeom prst="line">
            <a:avLst/>
          </a:prstGeom>
          <a:ln w="101520">
            <a:solidFill>
              <a:srgbClr val="ff99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740120" y="2087640"/>
            <a:ext cx="118080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Orders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101280" y="2662200"/>
            <a:ext cx="79128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Fills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559480" y="3070080"/>
            <a:ext cx="118080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Orders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613840" y="3808440"/>
            <a:ext cx="79128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Fills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767640" y="4957920"/>
            <a:ext cx="1039680" cy="788760"/>
          </a:xfrm>
          <a:custGeom>
            <a:avLst/>
            <a:gdLst/>
            <a:ahLst/>
            <a:rect l="l" t="t" r="r" b="b"/>
            <a:pathLst>
              <a:path w="655" h="497">
                <a:moveTo>
                  <a:pt x="97" y="369"/>
                </a:moveTo>
                <a:lnTo>
                  <a:pt x="107" y="396"/>
                </a:lnTo>
                <a:lnTo>
                  <a:pt x="121" y="422"/>
                </a:lnTo>
                <a:lnTo>
                  <a:pt x="136" y="445"/>
                </a:lnTo>
                <a:lnTo>
                  <a:pt x="154" y="462"/>
                </a:lnTo>
                <a:lnTo>
                  <a:pt x="172" y="477"/>
                </a:lnTo>
                <a:lnTo>
                  <a:pt x="192" y="488"/>
                </a:lnTo>
                <a:lnTo>
                  <a:pt x="212" y="494"/>
                </a:lnTo>
                <a:lnTo>
                  <a:pt x="232" y="497"/>
                </a:lnTo>
                <a:lnTo>
                  <a:pt x="253" y="494"/>
                </a:lnTo>
                <a:lnTo>
                  <a:pt x="273" y="487"/>
                </a:lnTo>
                <a:lnTo>
                  <a:pt x="292" y="477"/>
                </a:lnTo>
                <a:lnTo>
                  <a:pt x="311" y="461"/>
                </a:lnTo>
                <a:lnTo>
                  <a:pt x="328" y="442"/>
                </a:lnTo>
                <a:lnTo>
                  <a:pt x="344" y="461"/>
                </a:lnTo>
                <a:lnTo>
                  <a:pt x="363" y="477"/>
                </a:lnTo>
                <a:lnTo>
                  <a:pt x="382" y="487"/>
                </a:lnTo>
                <a:lnTo>
                  <a:pt x="403" y="494"/>
                </a:lnTo>
                <a:lnTo>
                  <a:pt x="423" y="497"/>
                </a:lnTo>
                <a:lnTo>
                  <a:pt x="444" y="494"/>
                </a:lnTo>
                <a:lnTo>
                  <a:pt x="464" y="488"/>
                </a:lnTo>
                <a:lnTo>
                  <a:pt x="483" y="477"/>
                </a:lnTo>
                <a:lnTo>
                  <a:pt x="501" y="462"/>
                </a:lnTo>
                <a:lnTo>
                  <a:pt x="519" y="445"/>
                </a:lnTo>
                <a:lnTo>
                  <a:pt x="534" y="422"/>
                </a:lnTo>
                <a:lnTo>
                  <a:pt x="548" y="396"/>
                </a:lnTo>
                <a:lnTo>
                  <a:pt x="559" y="369"/>
                </a:lnTo>
                <a:lnTo>
                  <a:pt x="573" y="372"/>
                </a:lnTo>
                <a:lnTo>
                  <a:pt x="586" y="372"/>
                </a:lnTo>
                <a:lnTo>
                  <a:pt x="600" y="367"/>
                </a:lnTo>
                <a:lnTo>
                  <a:pt x="612" y="359"/>
                </a:lnTo>
                <a:lnTo>
                  <a:pt x="625" y="346"/>
                </a:lnTo>
                <a:lnTo>
                  <a:pt x="635" y="331"/>
                </a:lnTo>
                <a:lnTo>
                  <a:pt x="644" y="313"/>
                </a:lnTo>
                <a:lnTo>
                  <a:pt x="650" y="293"/>
                </a:lnTo>
                <a:lnTo>
                  <a:pt x="654" y="272"/>
                </a:lnTo>
                <a:lnTo>
                  <a:pt x="655" y="249"/>
                </a:lnTo>
                <a:lnTo>
                  <a:pt x="654" y="227"/>
                </a:lnTo>
                <a:lnTo>
                  <a:pt x="650" y="204"/>
                </a:lnTo>
                <a:lnTo>
                  <a:pt x="644" y="184"/>
                </a:lnTo>
                <a:lnTo>
                  <a:pt x="635" y="166"/>
                </a:lnTo>
                <a:lnTo>
                  <a:pt x="625" y="151"/>
                </a:lnTo>
                <a:lnTo>
                  <a:pt x="612" y="138"/>
                </a:lnTo>
                <a:lnTo>
                  <a:pt x="600" y="130"/>
                </a:lnTo>
                <a:lnTo>
                  <a:pt x="586" y="126"/>
                </a:lnTo>
                <a:lnTo>
                  <a:pt x="573" y="125"/>
                </a:lnTo>
                <a:lnTo>
                  <a:pt x="559" y="128"/>
                </a:lnTo>
                <a:lnTo>
                  <a:pt x="548" y="101"/>
                </a:lnTo>
                <a:lnTo>
                  <a:pt x="534" y="75"/>
                </a:lnTo>
                <a:lnTo>
                  <a:pt x="519" y="54"/>
                </a:lnTo>
                <a:lnTo>
                  <a:pt x="501" y="35"/>
                </a:lnTo>
                <a:lnTo>
                  <a:pt x="483" y="20"/>
                </a:lnTo>
                <a:lnTo>
                  <a:pt x="464" y="9"/>
                </a:lnTo>
                <a:lnTo>
                  <a:pt x="444" y="3"/>
                </a:lnTo>
                <a:lnTo>
                  <a:pt x="423" y="0"/>
                </a:lnTo>
                <a:lnTo>
                  <a:pt x="403" y="3"/>
                </a:lnTo>
                <a:lnTo>
                  <a:pt x="382" y="10"/>
                </a:lnTo>
                <a:lnTo>
                  <a:pt x="363" y="21"/>
                </a:lnTo>
                <a:lnTo>
                  <a:pt x="344" y="36"/>
                </a:lnTo>
                <a:lnTo>
                  <a:pt x="328" y="55"/>
                </a:lnTo>
                <a:lnTo>
                  <a:pt x="311" y="36"/>
                </a:lnTo>
                <a:lnTo>
                  <a:pt x="292" y="21"/>
                </a:lnTo>
                <a:lnTo>
                  <a:pt x="273" y="10"/>
                </a:lnTo>
                <a:lnTo>
                  <a:pt x="253" y="3"/>
                </a:lnTo>
                <a:lnTo>
                  <a:pt x="232" y="0"/>
                </a:lnTo>
                <a:lnTo>
                  <a:pt x="212" y="3"/>
                </a:lnTo>
                <a:lnTo>
                  <a:pt x="192" y="9"/>
                </a:lnTo>
                <a:lnTo>
                  <a:pt x="172" y="20"/>
                </a:lnTo>
                <a:lnTo>
                  <a:pt x="154" y="35"/>
                </a:lnTo>
                <a:lnTo>
                  <a:pt x="136" y="54"/>
                </a:lnTo>
                <a:lnTo>
                  <a:pt x="121" y="75"/>
                </a:lnTo>
                <a:lnTo>
                  <a:pt x="107" y="101"/>
                </a:lnTo>
                <a:lnTo>
                  <a:pt x="97" y="128"/>
                </a:lnTo>
                <a:lnTo>
                  <a:pt x="82" y="125"/>
                </a:lnTo>
                <a:lnTo>
                  <a:pt x="69" y="126"/>
                </a:lnTo>
                <a:lnTo>
                  <a:pt x="55" y="130"/>
                </a:lnTo>
                <a:lnTo>
                  <a:pt x="43" y="138"/>
                </a:lnTo>
                <a:lnTo>
                  <a:pt x="30" y="151"/>
                </a:lnTo>
                <a:lnTo>
                  <a:pt x="20" y="166"/>
                </a:lnTo>
                <a:lnTo>
                  <a:pt x="11" y="184"/>
                </a:lnTo>
                <a:lnTo>
                  <a:pt x="5" y="204"/>
                </a:lnTo>
                <a:lnTo>
                  <a:pt x="1" y="227"/>
                </a:lnTo>
                <a:lnTo>
                  <a:pt x="0" y="249"/>
                </a:lnTo>
                <a:lnTo>
                  <a:pt x="1" y="272"/>
                </a:lnTo>
                <a:lnTo>
                  <a:pt x="5" y="293"/>
                </a:lnTo>
                <a:lnTo>
                  <a:pt x="11" y="313"/>
                </a:lnTo>
                <a:lnTo>
                  <a:pt x="20" y="331"/>
                </a:lnTo>
                <a:lnTo>
                  <a:pt x="30" y="346"/>
                </a:lnTo>
                <a:lnTo>
                  <a:pt x="43" y="359"/>
                </a:lnTo>
                <a:lnTo>
                  <a:pt x="55" y="367"/>
                </a:lnTo>
                <a:lnTo>
                  <a:pt x="69" y="372"/>
                </a:lnTo>
                <a:lnTo>
                  <a:pt x="82" y="372"/>
                </a:lnTo>
                <a:lnTo>
                  <a:pt x="97" y="369"/>
                </a:lnTo>
                <a:close/>
              </a:path>
            </a:pathLst>
          </a:custGeom>
          <a:solidFill>
            <a:srgbClr val="ffffff"/>
          </a:solidFill>
          <a:ln w="144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206120" y="5272200"/>
            <a:ext cx="211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133040" y="5430960"/>
            <a:ext cx="359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E-Mail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705360" y="4114800"/>
            <a:ext cx="96912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460840" y="4394160"/>
            <a:ext cx="1270080" cy="811080"/>
          </a:xfrm>
          <a:prstGeom prst="line">
            <a:avLst/>
          </a:prstGeom>
          <a:ln w="101520">
            <a:solidFill>
              <a:srgbClr val="ff99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090120" y="4475160"/>
            <a:ext cx="79128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Fills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677480" y="4608360"/>
            <a:ext cx="1163880" cy="82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Market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319920" y="4452840"/>
            <a:ext cx="79128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Fills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710440" y="3398760"/>
            <a:ext cx="79128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Fills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265840" y="2319480"/>
            <a:ext cx="79128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Fills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241800" y="1846440"/>
            <a:ext cx="118080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Orders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365200" y="2722680"/>
            <a:ext cx="118080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Orders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920960" y="3878280"/>
            <a:ext cx="118080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Orders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06000" y="6240600"/>
            <a:ext cx="8546400" cy="5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The Complete Order Management Solution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 spd="slow" advTm="15000">
    <p:zoom dir="out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5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p:transition spd="slow" advTm="10000">
    <p:wipe dir="d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5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526080"/>
          </a:xfrm>
          <a:prstGeom prst="rect">
            <a:avLst/>
          </a:prstGeom>
          <a:noFill/>
          <a:ln w="0">
            <a:noFill/>
          </a:ln>
        </p:spPr>
      </p:pic>
    </p:spTree>
  </p:cSld>
  <p:transition spd="slow" advTm="10000">
    <p:wipe dir="d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5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p:transition spd="slow" advTm="10000">
    <p:wipe dir="d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6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p:transition spd="slow" advTm="10000">
    <p:wipe dir="d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1996-04-10T13:35:56Z</dcterms:created>
  <dc:creator>Jim Birney</dc:creator>
  <dc:description/>
  <dc:language>en-US</dc:language>
  <cp:lastModifiedBy>Roger.Eastman</cp:lastModifiedBy>
  <cp:lastPrinted>2000-03-13T12:53:46Z</cp:lastPrinted>
  <dcterms:modified xsi:type="dcterms:W3CDTF">2000-05-01T06:28:49Z</dcterms:modified>
  <cp:revision>16</cp:revision>
  <dc:subject/>
  <dc:title>Lighthouse Presentation</dc:title>
</cp:coreProperties>
</file>